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93" r:id="rId5"/>
    <p:sldId id="294" r:id="rId6"/>
    <p:sldId id="295" r:id="rId7"/>
    <p:sldId id="303" r:id="rId8"/>
    <p:sldId id="277" r:id="rId9"/>
    <p:sldId id="310" r:id="rId10"/>
    <p:sldId id="286" r:id="rId11"/>
    <p:sldId id="287" r:id="rId12"/>
    <p:sldId id="304" r:id="rId13"/>
    <p:sldId id="311" r:id="rId14"/>
    <p:sldId id="305" r:id="rId15"/>
    <p:sldId id="283" r:id="rId16"/>
    <p:sldId id="306" r:id="rId17"/>
    <p:sldId id="261" r:id="rId18"/>
    <p:sldId id="262" r:id="rId19"/>
    <p:sldId id="276" r:id="rId20"/>
    <p:sldId id="307" r:id="rId21"/>
    <p:sldId id="264" r:id="rId22"/>
    <p:sldId id="296" r:id="rId23"/>
    <p:sldId id="267" r:id="rId24"/>
    <p:sldId id="299" r:id="rId25"/>
    <p:sldId id="271" r:id="rId26"/>
    <p:sldId id="268" r:id="rId27"/>
    <p:sldId id="298" r:id="rId28"/>
    <p:sldId id="297" r:id="rId29"/>
    <p:sldId id="289" r:id="rId30"/>
    <p:sldId id="292" r:id="rId31"/>
    <p:sldId id="290" r:id="rId32"/>
    <p:sldId id="291" r:id="rId33"/>
    <p:sldId id="269" r:id="rId34"/>
    <p:sldId id="301" r:id="rId35"/>
    <p:sldId id="302" r:id="rId36"/>
    <p:sldId id="300" r:id="rId37"/>
    <p:sldId id="260" r:id="rId38"/>
    <p:sldId id="312" r:id="rId39"/>
    <p:sldId id="280" r:id="rId40"/>
    <p:sldId id="308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0" autoAdjust="0"/>
  </p:normalViewPr>
  <p:slideViewPr>
    <p:cSldViewPr>
      <p:cViewPr varScale="1">
        <p:scale>
          <a:sx n="77" d="100"/>
          <a:sy n="77" d="100"/>
        </p:scale>
        <p:origin x="-16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D1B1-00E6-49D6-9A1B-3D8ADDE6D49C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BB0D0-8D69-4446-BE6E-B0D0F9132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chooltechnology.org/2011/08/tpack-and-systemic-integration-the-four-cs-of-tech-integr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ro/article/clickers-classroom-active-learning-approach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
Poll Title: What is you current knowledge level of educational technology?
http://www.polleverywhere.com/multiple_choice_polls/2mdANcEHcxYkKgl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B0D0-8D69-4446-BE6E-B0D0F9132E4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
Poll Title: Words that describe your feeling towards educational technology
http://www.polleverywhere.com/free_text_polls/HMIXgWSaUd8qjxl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B0D0-8D69-4446-BE6E-B0D0F9132E4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
Poll Title: What is your current comfort level of educational technology
http://www.polleverywhere.com/multiple_choice_polls/eji9NSxzA2L0Qzv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B0D0-8D69-4446-BE6E-B0D0F9132E4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http://www.newschooltechnology.org/2011/08/tpack-and-systemic-integration-the-four-cs-of-tech-integration/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11F7-50AB-41F5-87F8-8312E52EF5F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
Poll Title: What barriers have you faced when integrating educational technology?
http://www.polleverywhere.com/free_text_polls/QKtNKcP7m6ZYJRu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B0D0-8D69-4446-BE6E-B0D0F9132E4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11F7-50AB-41F5-87F8-8312E52EF5F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
Poll Title: Describe your current comfort level/use of clickers
http://www.polleverywhere.com/free_text_polls/zDyzrloQIy016HA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B0D0-8D69-4446-BE6E-B0D0F9132E4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http://www.educause.edu/ero/article/clickers-classroom-active-learning-approach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11F7-50AB-41F5-87F8-8312E52EF5F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hands-on</a:t>
            </a:r>
            <a:r>
              <a:rPr lang="en-US" baseline="0" dirty="0" smtClean="0"/>
              <a:t> training on clickers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11F7-50AB-41F5-87F8-8312E52EF5F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141D3-090A-4A1B-AB23-7476C56E7A23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AD4BFD-76CD-4D75-AC09-EB6573E60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urtschulze82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HbVKPhVCRF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Educational Technology: Research &amp;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839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Kurt </a:t>
            </a:r>
            <a:r>
              <a:rPr lang="en-US" dirty="0" smtClean="0"/>
              <a:t>Schulze</a:t>
            </a:r>
          </a:p>
          <a:p>
            <a:r>
              <a:rPr lang="en-US" dirty="0" smtClean="0"/>
              <a:t>Walden University</a:t>
            </a:r>
          </a:p>
          <a:p>
            <a:r>
              <a:rPr lang="en-US" dirty="0" smtClean="0"/>
              <a:t>Preble Shawnee Local School </a:t>
            </a:r>
            <a:r>
              <a:rPr lang="en-US" dirty="0" smtClean="0"/>
              <a:t>District</a:t>
            </a:r>
          </a:p>
          <a:p>
            <a:r>
              <a:rPr lang="en-US" dirty="0" smtClean="0">
                <a:hlinkClick r:id="rId2"/>
              </a:rPr>
              <a:t>kurtschulze82@gmail.com</a:t>
            </a:r>
            <a:endParaRPr lang="en-US" dirty="0" smtClean="0"/>
          </a:p>
          <a:p>
            <a:r>
              <a:rPr lang="en-US" dirty="0" smtClean="0"/>
              <a:t>3/19/14</a:t>
            </a:r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common classroom </a:t>
            </a:r>
            <a:r>
              <a:rPr lang="en-US" dirty="0" smtClean="0"/>
              <a:t>uses 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ow-level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irect instruction</a:t>
            </a:r>
          </a:p>
          <a:p>
            <a:pPr lvl="2"/>
            <a:r>
              <a:rPr lang="en-US" sz="1500" dirty="0" smtClean="0"/>
              <a:t>(Berry, 2011; Lowther et al., 2012)</a:t>
            </a:r>
          </a:p>
          <a:p>
            <a:pPr lvl="1"/>
            <a:r>
              <a:rPr lang="en-US" dirty="0" smtClean="0"/>
              <a:t>My results confirmed</a:t>
            </a:r>
          </a:p>
          <a:p>
            <a:pPr lvl="4"/>
            <a:r>
              <a:rPr lang="en-US" sz="2100" i="1" dirty="0" smtClean="0"/>
              <a:t>Relationships between Teacher Characteristics and Educational Technology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Should be…</a:t>
            </a:r>
          </a:p>
          <a:p>
            <a:pPr lvl="1"/>
            <a:r>
              <a:rPr lang="en-US" dirty="0" smtClean="0"/>
              <a:t>Student-centered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roblem-based </a:t>
            </a:r>
            <a:r>
              <a:rPr lang="en-US" dirty="0" smtClean="0"/>
              <a:t>learning 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ndependent </a:t>
            </a:r>
            <a:r>
              <a:rPr lang="en-US" dirty="0" smtClean="0"/>
              <a:t>inquiry </a:t>
            </a:r>
            <a:endParaRPr lang="en-US" dirty="0" smtClean="0"/>
          </a:p>
          <a:p>
            <a:pPr lvl="2"/>
            <a:r>
              <a:rPr lang="en-US" sz="1500" dirty="0" smtClean="0"/>
              <a:t>(</a:t>
            </a:r>
            <a:r>
              <a:rPr lang="en-US" sz="1500" dirty="0" smtClean="0"/>
              <a:t>Berry, 2011; Lowther et al., </a:t>
            </a:r>
            <a:r>
              <a:rPr lang="en-US" sz="1500" dirty="0" smtClean="0"/>
              <a:t>2012</a:t>
            </a:r>
            <a:r>
              <a:rPr lang="en-US" sz="1500" dirty="0" smtClean="0"/>
              <a:t>)</a:t>
            </a:r>
            <a:endParaRPr lang="en-US" sz="1500" dirty="0" smtClean="0"/>
          </a:p>
        </p:txBody>
      </p:sp>
      <p:pic>
        <p:nvPicPr>
          <p:cNvPr id="4" name="Picture 2" descr="C:\Users\Kurt\Desktop\technolog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9732">
            <a:off x="5374856" y="4147207"/>
            <a:ext cx="3352800" cy="2153461"/>
          </a:xfrm>
          <a:prstGeom prst="roundRect">
            <a:avLst>
              <a:gd name="adj" fmla="val 2814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Transforms educational environment</a:t>
            </a:r>
            <a:r>
              <a:rPr lang="en-US" dirty="0" smtClean="0"/>
              <a:t> </a:t>
            </a:r>
            <a:r>
              <a:rPr lang="en-US" sz="1700" dirty="0" smtClean="0"/>
              <a:t>(</a:t>
            </a:r>
            <a:r>
              <a:rPr lang="en-US" sz="1700" dirty="0" smtClean="0"/>
              <a:t>Ball &amp; Levy, 2008; Panigrahi, 2011)</a:t>
            </a:r>
            <a:endParaRPr lang="en-US" sz="1700" dirty="0" smtClean="0"/>
          </a:p>
          <a:p>
            <a:endParaRPr lang="en-US" dirty="0" smtClean="0"/>
          </a:p>
          <a:p>
            <a:r>
              <a:rPr lang="en-US" dirty="0" smtClean="0"/>
              <a:t>Teachers </a:t>
            </a:r>
            <a:r>
              <a:rPr lang="en-US" dirty="0" smtClean="0"/>
              <a:t>use technology to…</a:t>
            </a:r>
            <a:endParaRPr lang="en-US" sz="1600" dirty="0" smtClean="0"/>
          </a:p>
          <a:p>
            <a:pPr lvl="1"/>
            <a:r>
              <a:rPr lang="en-US" dirty="0" smtClean="0"/>
              <a:t>Motivate</a:t>
            </a:r>
          </a:p>
          <a:p>
            <a:pPr lvl="1"/>
            <a:r>
              <a:rPr lang="en-US" dirty="0" smtClean="0"/>
              <a:t>Engage</a:t>
            </a:r>
          </a:p>
          <a:p>
            <a:pPr lvl="1"/>
            <a:r>
              <a:rPr lang="en-US" dirty="0" smtClean="0"/>
              <a:t>Increase comprehension </a:t>
            </a:r>
            <a:r>
              <a:rPr lang="en-US" dirty="0" smtClean="0"/>
              <a:t>&amp; high-order </a:t>
            </a:r>
            <a:r>
              <a:rPr lang="en-US" dirty="0" smtClean="0"/>
              <a:t>thinking </a:t>
            </a:r>
          </a:p>
          <a:p>
            <a:pPr lvl="1"/>
            <a:r>
              <a:rPr lang="en-US" dirty="0" smtClean="0"/>
              <a:t>Increase skills for future </a:t>
            </a:r>
            <a:r>
              <a:rPr lang="en-US" dirty="0" smtClean="0"/>
              <a:t>applications</a:t>
            </a:r>
          </a:p>
          <a:p>
            <a:pPr lvl="2"/>
            <a:r>
              <a:rPr lang="en-US" sz="1200" dirty="0" smtClean="0"/>
              <a:t>(</a:t>
            </a:r>
            <a:r>
              <a:rPr lang="en-US" sz="1600" dirty="0" smtClean="0"/>
              <a:t>Ottenbreit-Leftwich </a:t>
            </a:r>
            <a:r>
              <a:rPr lang="en-US" sz="1600" dirty="0" smtClean="0"/>
              <a:t>et al., 2010)</a:t>
            </a:r>
          </a:p>
          <a:p>
            <a:pPr lvl="2">
              <a:buNone/>
            </a:pP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Personal instruction for students </a:t>
            </a:r>
            <a:r>
              <a:rPr lang="en-US" sz="1500" dirty="0" smtClean="0"/>
              <a:t>(Project Tomorrow, 2012)</a:t>
            </a:r>
            <a:endParaRPr lang="en-US" sz="1500" dirty="0" smtClean="0"/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 smtClean="0"/>
              <a:t>student knowledge </a:t>
            </a:r>
            <a:r>
              <a:rPr lang="en-US" dirty="0" smtClean="0"/>
              <a:t>&amp; ability</a:t>
            </a:r>
            <a:endParaRPr lang="en-US" dirty="0" smtClean="0"/>
          </a:p>
          <a:p>
            <a:pPr lvl="1"/>
            <a:r>
              <a:rPr lang="en-US" sz="1500" dirty="0" smtClean="0"/>
              <a:t>(Lowther et al., 2008</a:t>
            </a:r>
            <a:r>
              <a:rPr lang="en-US" sz="15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Prepare students </a:t>
            </a:r>
            <a:r>
              <a:rPr lang="en-US" dirty="0" smtClean="0"/>
              <a:t>for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century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Teachers facilitate not transmit </a:t>
            </a:r>
          </a:p>
          <a:p>
            <a:pPr lvl="1"/>
            <a:r>
              <a:rPr lang="en-US" sz="1500" dirty="0" smtClean="0"/>
              <a:t>(</a:t>
            </a:r>
            <a:r>
              <a:rPr lang="en-US" sz="1500" dirty="0" smtClean="0"/>
              <a:t>An &amp; Reigeluth, 2011; James, 2009)</a:t>
            </a:r>
            <a:endParaRPr lang="en-US" sz="1500" dirty="0" smtClean="0"/>
          </a:p>
          <a:p>
            <a:pPr>
              <a:buNone/>
            </a:pPr>
            <a:endParaRPr lang="en-US" sz="1500" dirty="0"/>
          </a:p>
        </p:txBody>
      </p:sp>
      <p:pic>
        <p:nvPicPr>
          <p:cNvPr id="12289" name="Picture 1" descr="C:\Users\Kurt\Desktop\images.jpg"/>
          <p:cNvPicPr>
            <a:picLocks noChangeAspect="1" noChangeArrowheads="1"/>
          </p:cNvPicPr>
          <p:nvPr/>
        </p:nvPicPr>
        <p:blipFill>
          <a:blip r:embed="rId2" cstate="print"/>
          <a:srcRect l="19512" t="4546"/>
          <a:stretch>
            <a:fillRect/>
          </a:stretch>
        </p:blipFill>
        <p:spPr bwMode="auto">
          <a:xfrm rot="926175">
            <a:off x="6277245" y="3290606"/>
            <a:ext cx="2657475" cy="1932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r>
              <a:rPr lang="en-US" dirty="0" smtClean="0"/>
              <a:t>Create student-centered learning environments </a:t>
            </a:r>
            <a:r>
              <a:rPr lang="en-US" sz="1500" dirty="0" smtClean="0"/>
              <a:t>(Alam, 2011)</a:t>
            </a:r>
          </a:p>
          <a:p>
            <a:pPr lvl="1"/>
            <a:r>
              <a:rPr lang="en-US" dirty="0" smtClean="0"/>
              <a:t>Constructivism</a:t>
            </a:r>
          </a:p>
          <a:p>
            <a:pPr lvl="1"/>
            <a:r>
              <a:rPr lang="en-US" dirty="0" smtClean="0"/>
              <a:t>Cognitive Flexibility Learning Theory</a:t>
            </a:r>
          </a:p>
          <a:p>
            <a:pPr lvl="2"/>
            <a:r>
              <a:rPr lang="en-US" dirty="0" smtClean="0"/>
              <a:t>Both authentic experiences </a:t>
            </a:r>
            <a:r>
              <a:rPr lang="en-US" sz="1500" dirty="0" smtClean="0"/>
              <a:t>(An &amp; Reigeluth, 2011)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Allows </a:t>
            </a:r>
            <a:r>
              <a:rPr lang="en-US" dirty="0" smtClean="0"/>
              <a:t>students to perform powerful tasks </a:t>
            </a:r>
          </a:p>
          <a:p>
            <a:pPr lvl="1"/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Visual representations </a:t>
            </a:r>
          </a:p>
          <a:p>
            <a:pPr lvl="2"/>
            <a:r>
              <a:rPr lang="en-US" sz="1600" dirty="0" smtClean="0"/>
              <a:t>(Wachira &amp; Keengwe, 2011) </a:t>
            </a:r>
          </a:p>
          <a:p>
            <a:endParaRPr lang="en-US" dirty="0"/>
          </a:p>
        </p:txBody>
      </p:sp>
      <p:pic>
        <p:nvPicPr>
          <p:cNvPr id="4" name="Picture 2" descr="C:\Users\Kur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362200" cy="2249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dirty="0" smtClean="0"/>
              <a:t>Technology integration </a:t>
            </a:r>
            <a:r>
              <a:rPr lang="en-US" dirty="0" smtClean="0"/>
              <a:t>takes time </a:t>
            </a:r>
            <a:r>
              <a:rPr lang="en-US" dirty="0" smtClean="0"/>
              <a:t>&amp; may </a:t>
            </a:r>
            <a:r>
              <a:rPr lang="en-US" dirty="0" smtClean="0"/>
              <a:t>be an </a:t>
            </a:r>
            <a:r>
              <a:rPr lang="en-US" dirty="0" smtClean="0"/>
              <a:t>inconvenience</a:t>
            </a:r>
          </a:p>
          <a:p>
            <a:pPr lvl="1"/>
            <a:r>
              <a:rPr lang="en-US" dirty="0" smtClean="0"/>
              <a:t>When mastered</a:t>
            </a:r>
            <a:r>
              <a:rPr lang="en-US" dirty="0" smtClean="0"/>
              <a:t>, </a:t>
            </a:r>
            <a:r>
              <a:rPr lang="en-US" dirty="0" smtClean="0"/>
              <a:t>will </a:t>
            </a:r>
            <a:r>
              <a:rPr lang="en-US" dirty="0" smtClean="0"/>
              <a:t>save time </a:t>
            </a:r>
            <a:r>
              <a:rPr lang="en-US" dirty="0" smtClean="0"/>
              <a:t>&amp; money </a:t>
            </a:r>
          </a:p>
          <a:p>
            <a:pPr lvl="2"/>
            <a:r>
              <a:rPr lang="en-US" sz="1500" dirty="0" smtClean="0"/>
              <a:t>(Loertscher</a:t>
            </a:r>
            <a:r>
              <a:rPr lang="en-US" sz="1500" dirty="0" smtClean="0"/>
              <a:t>, 2010</a:t>
            </a:r>
            <a:r>
              <a:rPr lang="en-US" sz="150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Reduces </a:t>
            </a:r>
            <a:r>
              <a:rPr lang="en-US" dirty="0" smtClean="0"/>
              <a:t>teachers’ </a:t>
            </a:r>
            <a:r>
              <a:rPr lang="en-US" dirty="0" smtClean="0"/>
              <a:t>workload</a:t>
            </a:r>
          </a:p>
          <a:p>
            <a:endParaRPr lang="en-US" dirty="0" smtClean="0"/>
          </a:p>
          <a:p>
            <a:r>
              <a:rPr lang="en-US" dirty="0" smtClean="0"/>
              <a:t>Improves </a:t>
            </a:r>
            <a:r>
              <a:rPr lang="en-US" dirty="0" smtClean="0"/>
              <a:t>efficacy in job </a:t>
            </a:r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 smtClean="0"/>
              <a:t>effect on teacher quality </a:t>
            </a:r>
            <a:r>
              <a:rPr lang="en-US" dirty="0" smtClean="0"/>
              <a:t>&amp; instruction </a:t>
            </a:r>
            <a:r>
              <a:rPr lang="en-US" sz="1500" dirty="0" smtClean="0"/>
              <a:t>(Loertscher, 2010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pic>
        <p:nvPicPr>
          <p:cNvPr id="11265" name="Picture 1" descr="C:\Users\Kur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438400" cy="1481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Four major factors influence integration</a:t>
            </a:r>
          </a:p>
          <a:p>
            <a:pPr lvl="1"/>
            <a:r>
              <a:rPr lang="en-US" dirty="0" smtClean="0"/>
              <a:t>Beliefs towards technology &amp; pedagogy</a:t>
            </a:r>
          </a:p>
          <a:p>
            <a:pPr lvl="1"/>
            <a:r>
              <a:rPr lang="en-US" dirty="0" smtClean="0"/>
              <a:t>Attitude</a:t>
            </a:r>
          </a:p>
          <a:p>
            <a:pPr lvl="1"/>
            <a:r>
              <a:rPr lang="en-US" dirty="0" smtClean="0"/>
              <a:t>Knowledge &amp; skills</a:t>
            </a:r>
          </a:p>
          <a:p>
            <a:pPr lvl="1"/>
            <a:r>
              <a:rPr lang="en-US" dirty="0" smtClean="0"/>
              <a:t>Time &amp; workload </a:t>
            </a:r>
          </a:p>
          <a:p>
            <a:pPr lvl="2"/>
            <a:r>
              <a:rPr lang="en-US" sz="1600" dirty="0" smtClean="0"/>
              <a:t>(Marwan, &amp; Sweeney, 2010)</a:t>
            </a:r>
          </a:p>
          <a:p>
            <a:pPr lvl="2">
              <a:buNone/>
            </a:pPr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Most important factor is teachers’ competency </a:t>
            </a:r>
            <a:r>
              <a:rPr lang="en-US" dirty="0" smtClean="0"/>
              <a:t>&amp; ability </a:t>
            </a:r>
            <a:r>
              <a:rPr lang="en-US" dirty="0" smtClean="0"/>
              <a:t>to meet student needs </a:t>
            </a:r>
            <a:r>
              <a:rPr lang="en-US" sz="1600" dirty="0" smtClean="0"/>
              <a:t>(Gorder, 2008)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dirty="0" smtClean="0"/>
              <a:t>When teachers believe resources are valuable, they integrate quicker </a:t>
            </a:r>
            <a:r>
              <a:rPr lang="en-US" sz="1500" dirty="0" smtClean="0"/>
              <a:t>(Hutchison &amp; Reinking, 2011; Ottenbreit-Leftwich et al, 2010)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Teachers not </a:t>
            </a:r>
            <a:r>
              <a:rPr lang="en-US" dirty="0" smtClean="0"/>
              <a:t>proficient or </a:t>
            </a:r>
            <a:r>
              <a:rPr lang="en-US" dirty="0" smtClean="0"/>
              <a:t>                              unfamiliar are </a:t>
            </a:r>
            <a:r>
              <a:rPr lang="en-US" dirty="0" smtClean="0"/>
              <a:t>resistant to </a:t>
            </a:r>
            <a:r>
              <a:rPr lang="en-US" dirty="0" smtClean="0"/>
              <a:t>                                 change </a:t>
            </a:r>
          </a:p>
          <a:p>
            <a:pPr lvl="1"/>
            <a:r>
              <a:rPr lang="en-US" dirty="0" smtClean="0"/>
              <a:t>Creates sense of </a:t>
            </a:r>
            <a:r>
              <a:rPr lang="en-US" dirty="0" smtClean="0"/>
              <a:t>inadequacy </a:t>
            </a:r>
            <a:r>
              <a:rPr lang="en-US" dirty="0" smtClean="0"/>
              <a:t>                                                       &amp; intimidation </a:t>
            </a:r>
            <a:r>
              <a:rPr lang="en-US" sz="1100" dirty="0" smtClean="0"/>
              <a:t>(Loertscher</a:t>
            </a:r>
            <a:r>
              <a:rPr lang="en-US" sz="1100" dirty="0" smtClean="0"/>
              <a:t>, 2010</a:t>
            </a:r>
            <a:r>
              <a:rPr lang="en-US" sz="110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urt\Desktop\Futurereading.jpg"/>
          <p:cNvPicPr>
            <a:picLocks noChangeAspect="1" noChangeArrowheads="1"/>
          </p:cNvPicPr>
          <p:nvPr/>
        </p:nvPicPr>
        <p:blipFill>
          <a:blip r:embed="rId2" cstate="print"/>
          <a:srcRect l="17391" r="16304"/>
          <a:stretch>
            <a:fillRect/>
          </a:stretch>
        </p:blipFill>
        <p:spPr bwMode="auto">
          <a:xfrm>
            <a:off x="6248400" y="3124200"/>
            <a:ext cx="2514600" cy="3339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09160"/>
          </a:xfrm>
        </p:spPr>
        <p:txBody>
          <a:bodyPr/>
          <a:lstStyle/>
          <a:p>
            <a:r>
              <a:rPr lang="en-US" dirty="0" smtClean="0"/>
              <a:t>Before integrating technology, know the purpose</a:t>
            </a:r>
          </a:p>
        </p:txBody>
      </p:sp>
      <p:pic>
        <p:nvPicPr>
          <p:cNvPr id="4" name="Picture 2" descr="http://www.newschooltechnology.org/wp-content/uploads/2011/08/4cs.png"/>
          <p:cNvPicPr>
            <a:picLocks noChangeAspect="1" noChangeArrowheads="1"/>
          </p:cNvPicPr>
          <p:nvPr/>
        </p:nvPicPr>
        <p:blipFill>
          <a:blip r:embed="rId3" cstate="print"/>
          <a:srcRect l="882" t="7059" r="2941" b="8235"/>
          <a:stretch>
            <a:fillRect/>
          </a:stretch>
        </p:blipFill>
        <p:spPr bwMode="auto">
          <a:xfrm>
            <a:off x="152400" y="2971800"/>
            <a:ext cx="8767234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johannameyer.efoliomn.com/Uploads/TPCK%20Circle_float.jpg"/>
          <p:cNvPicPr>
            <a:picLocks noChangeAspect="1" noChangeArrowheads="1"/>
          </p:cNvPicPr>
          <p:nvPr/>
        </p:nvPicPr>
        <p:blipFill>
          <a:blip r:embed="rId2" cstate="print"/>
          <a:srcRect l="12000" t="5333" r="10000" b="6667"/>
          <a:stretch>
            <a:fillRect/>
          </a:stretch>
        </p:blipFill>
        <p:spPr bwMode="auto">
          <a:xfrm>
            <a:off x="1752600" y="1676400"/>
            <a:ext cx="5791200" cy="4900246"/>
          </a:xfrm>
          <a:prstGeom prst="roundRect">
            <a:avLst>
              <a:gd name="adj" fmla="val 17873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Teachers </a:t>
            </a:r>
            <a:r>
              <a:rPr lang="en-US" dirty="0" smtClean="0"/>
              <a:t>must </a:t>
            </a:r>
            <a:r>
              <a:rPr lang="en-US" dirty="0" smtClean="0"/>
              <a:t>balance technology</a:t>
            </a:r>
            <a:r>
              <a:rPr lang="en-US" dirty="0" smtClean="0"/>
              <a:t>, pedagogy, </a:t>
            </a:r>
            <a:r>
              <a:rPr lang="en-US" dirty="0" smtClean="0"/>
              <a:t>&amp; content </a:t>
            </a:r>
            <a:r>
              <a:rPr lang="en-US" sz="1600" dirty="0" smtClean="0"/>
              <a:t>(Lee &amp; Spires, 2009)</a:t>
            </a:r>
          </a:p>
          <a:p>
            <a:pPr lvl="1"/>
            <a:r>
              <a:rPr lang="en-US" dirty="0" smtClean="0"/>
              <a:t>Technology </a:t>
            </a:r>
            <a:r>
              <a:rPr lang="en-US" dirty="0" smtClean="0"/>
              <a:t>integration </a:t>
            </a:r>
            <a:r>
              <a:rPr lang="en-US" dirty="0" smtClean="0"/>
              <a:t>not </a:t>
            </a:r>
            <a:r>
              <a:rPr lang="en-US" dirty="0" smtClean="0"/>
              <a:t>always </a:t>
            </a:r>
            <a:r>
              <a:rPr lang="en-US" dirty="0" smtClean="0"/>
              <a:t>best </a:t>
            </a:r>
            <a:r>
              <a:rPr lang="en-US" dirty="0" smtClean="0"/>
              <a:t>practices </a:t>
            </a:r>
            <a:r>
              <a:rPr lang="en-US" sz="1600" dirty="0" smtClean="0"/>
              <a:t>(Ottenbreit-Leftwich et al., 2010)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smtClean="0"/>
              <a:t>TPCK can cause </a:t>
            </a:r>
            <a:r>
              <a:rPr lang="en-US" dirty="0" smtClean="0"/>
              <a:t>teachers to be reluctant </a:t>
            </a:r>
            <a:r>
              <a:rPr lang="en-US" dirty="0" smtClean="0"/>
              <a:t>to integrate </a:t>
            </a:r>
            <a:r>
              <a:rPr lang="en-US" sz="1600" dirty="0" smtClean="0"/>
              <a:t>(Pierce &amp; Ball, 2009</a:t>
            </a:r>
            <a:r>
              <a:rPr lang="en-US" sz="1600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u="sng" dirty="0" smtClean="0"/>
              <a:t>NEVER</a:t>
            </a:r>
            <a:r>
              <a:rPr lang="en-US" b="1" dirty="0" smtClean="0"/>
              <a:t> </a:t>
            </a:r>
            <a:r>
              <a:rPr lang="en-US" dirty="0" smtClean="0"/>
              <a:t>integrate </a:t>
            </a:r>
            <a:r>
              <a:rPr lang="en-US" dirty="0" smtClean="0"/>
              <a:t>technology for technology’s sake </a:t>
            </a:r>
            <a:r>
              <a:rPr lang="en-US" sz="1600" dirty="0" smtClean="0"/>
              <a:t>(Ottenbreit-Leftwich et al., 2010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09160"/>
          </a:xfrm>
        </p:spPr>
        <p:txBody>
          <a:bodyPr/>
          <a:lstStyle/>
          <a:p>
            <a:r>
              <a:rPr lang="en-US" dirty="0" smtClean="0"/>
              <a:t>Provide research-based information </a:t>
            </a:r>
            <a:r>
              <a:rPr lang="en-US" dirty="0" smtClean="0"/>
              <a:t>on the benefits of </a:t>
            </a:r>
            <a:r>
              <a:rPr lang="en-US" dirty="0" smtClean="0"/>
              <a:t>utilizing </a:t>
            </a:r>
            <a:r>
              <a:rPr lang="en-US" dirty="0" smtClean="0"/>
              <a:t> </a:t>
            </a:r>
            <a:r>
              <a:rPr lang="en-US" dirty="0" smtClean="0"/>
              <a:t>educational </a:t>
            </a:r>
            <a:r>
              <a:rPr lang="en-US" dirty="0" smtClean="0"/>
              <a:t>technology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Provide integration information on student response systems</a:t>
            </a:r>
            <a:endParaRPr lang="en-US" dirty="0"/>
          </a:p>
        </p:txBody>
      </p:sp>
      <p:pic>
        <p:nvPicPr>
          <p:cNvPr id="4098" name="Picture 2" descr="C:\Users\Kurt\Desktop\images (1).jpg"/>
          <p:cNvPicPr>
            <a:picLocks noChangeAspect="1" noChangeArrowheads="1"/>
          </p:cNvPicPr>
          <p:nvPr/>
        </p:nvPicPr>
        <p:blipFill>
          <a:blip r:embed="rId2" cstate="print"/>
          <a:srcRect l="19310" t="4598" r="20000" b="8046"/>
          <a:stretch>
            <a:fillRect/>
          </a:stretch>
        </p:blipFill>
        <p:spPr bwMode="auto">
          <a:xfrm>
            <a:off x="5257800" y="4038600"/>
            <a:ext cx="2743200" cy="2369127"/>
          </a:xfrm>
          <a:prstGeom prst="round2DiagRect">
            <a:avLst>
              <a:gd name="adj1" fmla="val 21361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_afd6e981-1218-40c4-940f-4df702a82b78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Response Systems (Clickers)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2" name="Picture 4" descr="http://www.einstruction.eu/files/default/files/images/product_pages/Mobi/CPS%20Product%20Shot2.jpg"/>
          <p:cNvPicPr>
            <a:picLocks noChangeAspect="1" noChangeArrowheads="1"/>
          </p:cNvPicPr>
          <p:nvPr/>
        </p:nvPicPr>
        <p:blipFill>
          <a:blip r:embed="rId3" cstate="print"/>
          <a:srcRect l="4996" t="5629" r="5085" b="30370"/>
          <a:stretch>
            <a:fillRect/>
          </a:stretch>
        </p:blipFill>
        <p:spPr bwMode="auto">
          <a:xfrm>
            <a:off x="457200" y="1828800"/>
            <a:ext cx="8229600" cy="4114800"/>
          </a:xfrm>
          <a:prstGeom prst="roundRect">
            <a:avLst>
              <a:gd name="adj" fmla="val 144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_ad72f909-faf4-46ba-8602-602256d2c6ad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Instant results </a:t>
            </a:r>
            <a:r>
              <a:rPr lang="en-US" dirty="0" smtClean="0"/>
              <a:t>&amp; feedback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 smtClean="0"/>
              <a:t>everyone a “voice”</a:t>
            </a:r>
          </a:p>
          <a:p>
            <a:pPr lvl="1"/>
            <a:r>
              <a:rPr lang="en-US" dirty="0" smtClean="0"/>
              <a:t>Eliminates: “Because </a:t>
            </a:r>
            <a:r>
              <a:rPr lang="en-US" dirty="0" smtClean="0"/>
              <a:t>everyone else raised their hand”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driven </a:t>
            </a:r>
            <a:r>
              <a:rPr lang="en-US" dirty="0" smtClean="0"/>
              <a:t>decision making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 interaction                                                   &amp; class </a:t>
            </a:r>
            <a:r>
              <a:rPr lang="en-US" dirty="0" smtClean="0"/>
              <a:t>participation</a:t>
            </a:r>
          </a:p>
        </p:txBody>
      </p:sp>
      <p:sp>
        <p:nvSpPr>
          <p:cNvPr id="16386" name="AutoShape 2" descr="data:image/jpeg;base64,/9j/4AAQSkZJRgABAQAAAQABAAD/2wCEAAkGBw8TEQ8PEBEODhQQEA8WEBAQFBUQDxAQFhIWFxcRFBUYHDQgGRslGxQVITEiKCkrLjoyGB8zODQtNyoxOisBCgoKDg0OGxAQGiwkHSYuLCwsLiwsLCwtLywuLC0sLSwsLCwsLCwsLCwsLCwsLCwsLCwsLCwsLCwsLCwsLCwsLP/AABEIAOEA4QMBEQACEQEDEQH/xAAcAAEAAQUBAQAAAAAAAAAAAAAABgIDBAUHCAH/xABPEAABAwIDAgYLCwkIAwEAAAABAAIDBBEFEiEGMQcTIkFR0ggUGDVUYXF0kZOxFyMkMkJVcoGUocElUmN1grKztNMWYmRzkqLh8DNTwhX/xAAbAQEAAgMBAQAAAAAAAAAAAAAAAwQBAgUGB//EADgRAQACAQICBgcHAwUBAAAAAAABAgMEERIhBSIxUXGxEyNBYZGhwQYkMmKB4fAUctEzQkNS8Rb/2gAMAwEAAhEDEQA/AO4oCAgICAgICAgICAgICAgICAgICAgICAgICAgICAgICAgICAgICAgICAgICAgICAgICAgICAgICAgICAgICAgICAgICAgICAgICAgICAgICAgICAgICAgICAgICAgICAgICAgIMTF69tPT1FS8Oc2nhlle1tsxbGwvIbfS9gg57S8MtNK3PFh2MStuRmjhY9txvFw+yC97rcXzXjf2YddA91uL5rxv7MOuge63F81439mHXQPdbi+a8b+zDroHutxfNeN/Zh10D3W4vmvG/sw66B7rcXzXjf2YddBTLwvwta5zsMxprWglznU7Q1rQLkkl+gAQSvYzamHEabtuBksbOMezLKGh922ueSSLa9KDfICAgICAgICAgICAgICAgICAg0e3fevFP1fW/wAu9BEex970Dzqf2NQdKQEBAQEBAQaPbvvXin6vrf5d6CI9j73oHnU/sYg6UgICAgICAgICAgICCzW1UcUck0rsjIo3vkcdQ1jGlznadABQeaNpuGPFZ5nOppTQwjSOKNrHOtc8qR7gSXEHmsNBpzkPRuz+JR1NNT1MUjZmyxMPGN3F1rO05iHAgjSxBGiDYICAg0W3h/JeKfq+t/gPQcI2K4QTRUmG0sUzIs2ISSV+ZmcNpCWCxJHOM55PK5I6bEO+bP7QRVjZHxR1UbGEBsk8ToGygi+eLNqW+OwQc/o8erHxOmhmqOMmxEMpBK49rmmEoAY4nQ5mCw3G533U20bzy7I/nzYTX+2VLdwGdwZDPIXtsYy2G2bW+lxctva4Y7oUfCy+0W2FNJxpIliEVPFOTI0AOjkLmgNsfjXba2/lN6U4RhYrti0wTGnZKZRPDC0Wbq6QB2ZhvZ1m5917OYRzJwjGGNup4cQkbJVTOoxHCI6jK5pnfYxva69yC6ZrTc35Kbcxuf7URNdHE9knGOZAZY22c6HjdA5zb3ygg3da332xwztuK9u+9eKfq+t/l3rAiPY+96B51P7GIOlICAgICAgICAgICAg0m21E+bDsQgjDnPkpKhsbW/Ge/izlYPKbD60HjdB1Dsf8XlZiQpeOkbFPHMTCLGOSVrLgkHccrSbt15IG5B3rHdqsPowe26qCA2vkc7NKR0iNt3H6gg5/j3Dvh8d20kM9aRblO+DwnyFwLv8AaEEAxfhuxiW4h7XowTpxUeeQDoLpLgnxgBBCMVxyurHXqKipqiMzg173Pa0BpLnNZuaAAToBzoJDslwY4hiFM6rpnUoYHPaGyvc2R7mjUNAYRzjeQg7Vwd7Dy0tDM10jqeariY12WGCOaDKHixc0ubIeVe58tgSUgbOl2FAgo6SWofJDSPY9sYa1ge9l8pdlFzvO+4594FtuKRcpNiWR00lG2VwicxzGWa3O2MuBLSbcq4GUneRzg6pNt53Hyu2FilNUHSyZKiOnbk0tE6ER5C3TdmiY6xvrm5iUi0wEmBT9sUDCGvhhfJNJIAG+/BgZG0NHMGl/pHjWN+Q+z7F3ZVMFRKOPqxUC4acruNMmQi1i0FxtpfdqbBZ4hdl2QDqiOofPI8xSskjzWL4nCMMLGP8AjBhAvlvvJ33TinbYZm3fevFP1fW/y71qIj2PvegedT+xiDpSAgICAgICAgICAgIMevroYI3TTyRwRt+NJI4MYPKSg8mcIb6CWvqZcMMkkLyZH8hzWNkJ5ZZc3yX11AtmsBYBBgbLYXXzzO7QEvGwwyyOfE4xvZGGEOs4HnBy2581kGnc4kkkkkm5J1JPSUF2kpZZXtihjkme82ZHG0vkcbXs1rdTuQdW2P4DqqbLLiMnacZ14mPK+pcPGfix835x6QEHTsV2Rw+gwnFG0lPHETh1aHSnlzP+Dv8AjSO1t4t3iWNxrux970Dzqf2MWRKtsdpBRQ8aGca7NHdm7LEZGte8nmsHafiAVvSvFO3j5bjZzYtTsuJJWRkQumdmNrQtF3SEnmHStdpCoxemYSHyxtsATc6AEXFzuuRuG8psMCvxvIatzXwOjpaZz5ByjLHK0OfZzb6tczKRbXy3CzEdg+4bjre14JKt8UMr4GvlAJDG6G79fitOU2uea2qxtv2DHr9pRHWwU5fA2F9M+WR7rhzCXhsbs17ZTZ4NxvLdenMV3gX3Y08V0lMeLEMVI2aSQ8ksc57hYuJtazL83xgsbchY2wq45MKxUxuD8tDXNdbe1wp38lw3g6jQ9KwIx2PvegedT+xiDpSAgICAgICAgICAggXCNwnUuGh0LMtVVkaQA8iK4BDpiN2huG7zpuBug86bUbWV1fJxlXM6SxOSMcmGIa6MYNBvtfUnnJQdK7GojtjEBpcwQ2HPYPN/aEHW63Fm0+IUdI2jsK9swNYzI0CSJjniJwtc8kOOp59L62DzPwmYG2jxOsp2AiPOHxC1gI5Gh4aPEMxb+yg9D8F1Phow+nqaCniphPH78Rd0vGNJD2PkdynAPDrXNrbgAVVyZbROzaIbqt2ow+IlstZSRuHyXTMz2+je/Ms1xai8b1pPwlmI3RXbTb3CnUFfCyrY98tHVxsaxsjsz3QvaBcNsASRqdFJXS6mJ3mvJv6K22+yx2P/AHo08KqPY1SoWwxvZ2rq6evMrDHPK18cLGVDuJ4r5BPJ5ucW11NxfSSl4raJYXm4LWOlilkZH75h0dNIM9zA8Ofxjm6WcHNfa+lrbjuWu8bMtdiGydbxdTTsZFM2atim457rO4hr2vbFltoWFrRv1DANL6Z4oGTX7O1zm4plbDeqlpy3lEZ4WGMGO9tDxbMtrdOuvJxvAs4tszXFtexjIZxWMpg0vfl4qJjI2SU4bY2uGEg3+Va3Os8UchViGyNS99UMsLm1VLTQCQnlU8LGhskWXnvyiHX04w6G2qLbbTHsH2v2UrXdvtY5o4yWjdE7OQZYoGxjiybcgnJ49RfnsETAzsYw4Q4Ri3vfFukoq5zxmzkntd+8858a0Gn7H3vQPOp/YxB0pAQEBAQEBAQEBBB+FvbM4bRXiIFTUksprgOyWtnmIOhygi2/Vzbgi6DyvPM57nPe5z3PcXPe4lznOJuXOJ1JJN7oLs1DKyOKZ7HNjmMgie4WEmQgPLekAm1917jmKCccBmK8Ri8LSQG1McsJJ6SA9vpfG0fWgl/D3tNNBiGGNgcWPpGdsNPyS98mUBw5xaI6dDygivDficdVV0FXF8WowumkHSCZp7tPjBFj5EEOw6skLDAZJDGDmEZceLBO8ht7X3LsdFXrHFXbn27+1LirEztLMa1dHJdfx0Kgch/0Hewqhnv1J8JWL19Xbwnyd57H3vQPOp/YxcVw3SkBAQEBAQEGj27714p+r63+XegiPY+96B51P7GIOlICAgICAgICAgIPO/ZIVDzX0kR+IyjDmb/jPleHfdGxBzLAqIT1NLTuJaJ6iGNxG8B8jWkjx6rEztG46Z2Q3FR1GHUsTWxtgpCWsaLNbG6QtaAN1veio8VptvLMuVUtQ+N7JY3Fj43texw3te0ghw8hAUrCQ8Ie04xGtNWGlgMNO0NPyXNjGcDxZy+3isgj89VI9sbXuLhEwsjB+Qwvc/KPFme4/Wg+0T7Pb4zb0qxpcnBlif0+KTFO14b1oXXyXdrHQnYSx4GpLHWHjsVQzW3iVi+OZx2iO3afJkYDtbjVHF2vSTSQx5nOyCOJ3Kda5u5pPMFz55OHGh1E/wCyWy90jaTwqX1MH9Na8dY9reOjtVP/ABz8H33RtpfCpvUwf01r6Wne2jozVz/x2+DF91fHvDneqg/pqRQPdXx7w53qoP6aB7q+PeHO9VB/TQbKg252qmLGwzzyF4uwNhgu4WvyeRrpqo/TU3235rVtFqK4/SzSeHt325bS2v8A+ttv+bXfZ4OotovWeyVVZrarbSWOWCWOtfHNG+ORva8IzRvaWubcMuLgncth0/gTwqopsM4mpikgk7YmOSQZXZSG2NuhBPkBAQEBAQEBAQEHI+yG2aM1LDiEYu6kJbLbeYJCBmtz5X2+pzjzLG8Dz7S1Do3slYbOje1zTvs5pBB9ISY3Gy2px6orah9VUPzveBYDRkbRujY3maL+0m5JKtaquGs1jDHV4Y8d+2d/f/OxiN/a1CrMiAg+goJJTuzNa7pAK6U5eKN3pcHXrFu9kNaqmS6/joutCp3uu0outCqXsuUqusCrWstUqga7L5QICDp+z7PeKcjS0cZBGhBsCCCuFm/1LeMvpWht9zxx+WPJ1vYzapz8tPUuu/QRyn5fQx/97oPP5d8mO8+15npboqKb5cMcvbHd7493u9nh2Tdrl0MWXflLzkwqVlgQEBAQEBAQEBAWJnaBo9r8ap6SknnqQHx5S3ijY8c5wsIQDvv7Lk6BQ6fBk1eeMeP/AMjv/ngzM8MbvINdGM7nNaGNc5xawEkMBOjLnU23XK7Gv6Otpbbxzr3/AOWlbbsZc5sICAgIN/gzrxgfmkj8fxUsX6uz0nRc8eHbumY+v1bJoVe93bx0XWhU72W6UXWhVrWW6VXGhQWlZpVAF33yEQEHW9m4vg1N/kx/uhcTLHrLeMvoeit91x/2x5JBTwpEGS7ouy2KmRvFSG72DRx3vb4/GP8AvOp6zMPJdI6SMduOn4Z+U/4SJpV/FfihypfVKwICAgICAgICCl5VXPf2Mw848MO1Zq6x1PGfeKNzmNsdJJt0kh8hBaN+gJHxl7ToLQRp8HpLfitz8I9kfWf2Q3tvKA2XYyRW0TW0bwVhrJBqbdJt6V4LPWtctor2RM7fFKpUQICAg3Ozzv8AyN+iR99/wWtp2h6DoKd5vXwnzbxoVW9nqKUXWhVbWW6VXGhQWlZrVcaFFKesOer0T44ICDtGy8XwWl/yIv3QuPlj1k+L3Wkv92x/2x5JJTQrMQ1yXbegDmua5uhabgqWIUM0xaJrPYnFLMHNa4c43dB5wt8duGzzeSk1tNZZCvQiFkEBAQEBAQFiZEX4Q8d7Tw+pqGnLJlyQ9PGv5LSPJcu/ZKx0fp/6rV1pPZ2z4R/ns/UtO1XlkBfRplDEK2hQ2snrVqHHUleDvbitMsPi1BAQEGz2fd77bpYfwP4KLL+F2ugrbanh74n6SkzQqF7Pb0quNCr2larVcaFFMp6wvRtWraZ2c4Xo3xsQEHdtkovgdJ5vD+4Fy8kdefF7HTX+708I8knpoVmsI8l20p4VNWFLJdvcLNrt+sfisZK8t3M1Mb820aVZxW3hTl9UrAgICAgICD45R5Z2qzDjHZCYibUNIDoTLM8eMWYw/wC6Rdv7M4o3yZZ90R5z9GmTtiHHAF6i1ma1VHcT4iqma+1ZlYrVpV4tAICAgIM3Bj7/AB+U/e0hRZ/9OXT6HnbW4/18pTBoXJtZ9GpVcaFFMrFYXWNWjfsZUMaIbWcvXo3yEQEHoTY2L4FRebQ/uBc68deXqMF/UU8I8kpp4VtWEWS7Z08SmiFK92ypmWIW1q71lUyW3hnMUenn2K0q1baiAgICAgIKXqDPPJmHnfhymzYpl/8AXSwN8l3Pf/8Aa9V9n44dHv32mfKPo1mN7IAAureyelX2Ycl/0XexUNTf1dvCfJY4erPg0i8soiDMpqBz2OeN4Og/OsNUXtPob5sVsle2OyO/vYaKIgycNdaaI/pGfeQo8v4J8F3o63Dq8U/mr5pu0LhzL6lWq41q1S9jJiYsI7WZ0ES2hWvZyRehfKBAQek9iIvgFCf8LB+4FStHWl38V/VV8ISqniW8QgvdsYIlLEKt7M2Ji3iFa1lxqp4eVtmkrivNRAQEBAQEFL1Xz9jMPOfDVGRishPyoYCPJlt7QV6noS33OI98t6xvKENCvXutUqTN5D/ou9ioai29LR7pWJp1J8JaFefckQSjC4rRM8Yv6dfxUd7PadG4eDT08N/jzabGaXJJcbn6jxHnH/elMduKHA6X0noM+8fhtzj6x/O9gKRyl2ldZ7D0Pb7QtbxvWU+ltw56W7rR5p80Lz767EbMiJiw0tZmwxLMK97NjTxblvEKl7uLLvvmIgIPUGwkX5PoPNKf+GFWmOtLrUt6uPBK4IlvEIb2Z0UakiFW1mSAtkUqGqji/GzK4rzUQEBAQEBBS5Q5o6rMOE8PVCW1lNPzS02T9qKRxJv5JW+hdroPL6m1O6d/jH7J8Mby5q0Lo5Lr9KKpByXfRd7FRzX5SszTqT4Sji5Dz6qNlyG9JA9JRvjpN7xWPbOyZMZbQcypXs+i48cRG0MPHKfNESN7DmHk3H7tfqWuHJtfbvUem9L6XSTaO2vP9Pb8uf6Iur7wr6ChE7OkRNXnH2KbbxuzIY1lBezY08S2iFS9mzpodykiFPJdwZdx87EBB6s2Aj/JuHeZ038Nqh25r0W6kJXDGt4hDazKY1boJlUVi07RuwoYqeCObaVautRAQEBAQEHwrW8bwOdcNmEGWgE7Rd1JK1x0ueKfyHD0lh8jStui83o881n2+azp568ODtC7eS7sY6KpG8l30XexUcl+SzNOpPhKMKk8qzcHizTM8Vyfq3ffZR5Z2q6XRGL0mrp7ufw/fZLGhc69n0ClVZYCCDqCCD5CoJttO6f0cWrNbdk8pQeoiLHOYd7XEeg712qWi1YtD5ZqMNsGW2K3bEzHwW1shdOw8XZG7pYw+kBefvG1ph9Ww5OLDS3fEeTaQRJENL2bKnhW8Qp5LtrSw7lLEKWS7zsuw8KICD1vwfM/JmG+ZU38Nq025p+LqwlLGraEUyrWWql5UOe21Nu9mBgWuCvIlUrDAgICAgICAgxa+kZLHJDIMzJWOY9vS1wsR6CqeTelotDes7c3l/HsHkpKmalk3xPIDt2dm9rx5WkH612YzxkpFoek00xkpFoYThofIfYq17r3B1Z8ETUbxTd7MxayP6AAPrNz7AquqttEQ9N9m8O975O6Ij48/okTQudaz2dKrjQoplYrCLbT0+WUP5pGg/tDQ/dZdTRX3x7dzwP2n0/o9XGSOy0fOOU/LZp1cecdS2ebenpz+ij+5oC4eaPWW8ZfSNDffSYv7Y8m/p4VrEM3u2lNCpYhSyXbWlh3KWsKWS7zKuo8gICD1/weN/JeGeZUv8Jqw2meSSLLUQUOOqpZbcd9obQqCt0jaGr6tgQEBAQEBAQfHBR5KcUMw53ws7JmphFXC0ump2nM1u+WC9yPGW6keVw1NlBhyzjnhnsdTo3UxjvwW7J+UuIuHJPkPsUtrvVTTqT4Sh6meASnZyK0N/znOPo0/Arm6u3X2e8+zuHh0nF/2mZ+n0bdoVGZekrVdY1apOxq9qqTNAJOeNwP7LtD9+X0K3ob7ZNu95r7TYPSaWMntrPynlPz2Q5dd4B1bYsZqOnPieP9L3D8FyNRHrZe66Lyb6On6/KZhK6aFaRCXJdtKaFS1hSyXbalh3KasKOS7yor7zYgIPYfB73qwzzGl/hNQSBBS4qHNk4Y2jtZiHxgUWCntZlWrbUQEBAQEBAQEBB5m927Gf8AB+qPWUVsVbc2d0Nrtop5XySObC0yElwjZkYCd9hfRZ9FV08fS+ppj4N4mOznHNp1I5bY0+Mysa1jclmiw0Ve+mpad53dnT9O6rBjjHTh2j3Lv9oZ/wBH/p/5Wn9Fj96x/wDTa38vw/dUNpKj9H/p/wCVj+ixe8n7Ta38vw/d8qNop3sdG7i7PBB5OtvStqaTHWYtG6vn6d1WfHOO+208uz92oVpxm+wra2qp42wx8VlZmtmbc6uLjrfpJUF9PS1uKXRwdJ58OOMddto936tizhFxAbu1/V/8rEaajM9K6ie74L7OE/Ehu7W9WestvQVRz0hmnuX2cLWKDd2r6o9ZbeiqinV5JQJSKwgIOg4TwwYtTwQ00XauSCJkbM0RLsjGhouc2psEGV7uGM/4P1R6yChvDZjWtzSuueeHd4hYqO2Ktp3Z3Tngj4R8QxGufTVPEZG00kg4tmR2Zr42jW+6zit4iI7GHYlkEBAQEBAQEBAQcY7n+n8Pn9U3rIHc/wBP4fP6pvWQO5/p/D5/VN6yB3P9P4fP6pvWQO5/p/D5/VN6yB3P9P4fP6pvWQO5/p/D5/VN6yB3P9P4fP6pvWQO5/p/D5/VN6yB3P8AT+Hz+qb1kDuf6fw+f1Tesgdz/T+Hz+qb1kDuf6fw+f1Tesgdz/T+Hz+qb1kDuf6fw+f1Tesgdz/T+Hz+qb1kDuf6fw+f1Tesgdz/AE/h8/qm9ZBJdgeC2LDKl1UypknLoXx5HMa0Wc5js1wf7n3oOhICAgICAgICAgICAgICAgICAgICAgICAgI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w8TEQ8PEBEODhQQEA8WEBAQFBUQDxAQFhIWFxcRFBUYHDQgGRslGxQVITEiKCkrLjoyGB8zODQtNyoxOisBCgoKDg0OGxAQGiwkHSYuLCwsLiwsLCwtLywuLC0sLSwsLCwsLCwsLCwsLCwsLCwsLCwsLCwsLCwsLCwsLCwsLP/AABEIAOEA4QMBEQACEQEDEQH/xAAcAAEAAQUBAQAAAAAAAAAAAAAABgIDBAUHCAH/xABPEAABAwIDAgYLCwkIAwEAAAABAAIDBBEFEiEGMQcTIkFR0ggUGDVUYXF0kZOxFyMkMkJVcoGUocElUmN1grKztNMWYmRzkqLh8DNTwhX/xAAbAQEAAgMBAQAAAAAAAAAAAAAAAwQBAgUGB//EADgRAQACAQICBgcHAwUBAAAAAAABAgMEERIhBSIxUXGxEyNBYZGhwQYkMmKB4fAUctEzQkNS8Rb/2gAMAwEAAhEDEQA/AO4oCAgICAgICAgICAgICAgICAgICAgICAgICAgICAgICAgICAgICAgICAgICAgICAgICAgICAgICAgICAgICAgICAgICAgICAgICAgICAgICAgICAgICAgICAgICAgICAgICAgIMTF69tPT1FS8Oc2nhlle1tsxbGwvIbfS9gg57S8MtNK3PFh2MStuRmjhY9txvFw+yC97rcXzXjf2YddA91uL5rxv7MOuge63F81439mHXQPdbi+a8b+zDroHutxfNeN/Zh10D3W4vmvG/sw66B7rcXzXjf2YddBTLwvwta5zsMxprWglznU7Q1rQLkkl+gAQSvYzamHEabtuBksbOMezLKGh922ueSSLa9KDfICAgICAgICAgICAgICAgICAg0e3fevFP1fW/wAu9BEex970Dzqf2NQdKQEBAQEBAQaPbvvXin6vrf5d6CI9j73oHnU/sYg6UgICAgICAgICAgICCzW1UcUck0rsjIo3vkcdQ1jGlznadABQeaNpuGPFZ5nOppTQwjSOKNrHOtc8qR7gSXEHmsNBpzkPRuz+JR1NNT1MUjZmyxMPGN3F1rO05iHAgjSxBGiDYICAg0W3h/JeKfq+t/gPQcI2K4QTRUmG0sUzIs2ISSV+ZmcNpCWCxJHOM55PK5I6bEO+bP7QRVjZHxR1UbGEBsk8ToGygi+eLNqW+OwQc/o8erHxOmhmqOMmxEMpBK49rmmEoAY4nQ5mCw3G533U20bzy7I/nzYTX+2VLdwGdwZDPIXtsYy2G2bW+lxctva4Y7oUfCy+0W2FNJxpIliEVPFOTI0AOjkLmgNsfjXba2/lN6U4RhYrti0wTGnZKZRPDC0Wbq6QB2ZhvZ1m5917OYRzJwjGGNup4cQkbJVTOoxHCI6jK5pnfYxva69yC6ZrTc35Kbcxuf7URNdHE9knGOZAZY22c6HjdA5zb3ygg3da332xwztuK9u+9eKfq+t/l3rAiPY+96B51P7GIOlICAgICAgICAgICAg0m21E+bDsQgjDnPkpKhsbW/Ge/izlYPKbD60HjdB1Dsf8XlZiQpeOkbFPHMTCLGOSVrLgkHccrSbt15IG5B3rHdqsPowe26qCA2vkc7NKR0iNt3H6gg5/j3Dvh8d20kM9aRblO+DwnyFwLv8AaEEAxfhuxiW4h7XowTpxUeeQDoLpLgnxgBBCMVxyurHXqKipqiMzg173Pa0BpLnNZuaAAToBzoJDslwY4hiFM6rpnUoYHPaGyvc2R7mjUNAYRzjeQg7Vwd7Dy0tDM10jqeariY12WGCOaDKHixc0ubIeVe58tgSUgbOl2FAgo6SWofJDSPY9sYa1ge9l8pdlFzvO+4594FtuKRcpNiWR00lG2VwicxzGWa3O2MuBLSbcq4GUneRzg6pNt53Hyu2FilNUHSyZKiOnbk0tE6ER5C3TdmiY6xvrm5iUi0wEmBT9sUDCGvhhfJNJIAG+/BgZG0NHMGl/pHjWN+Q+z7F3ZVMFRKOPqxUC4acruNMmQi1i0FxtpfdqbBZ4hdl2QDqiOofPI8xSskjzWL4nCMMLGP8AjBhAvlvvJ33TinbYZm3fevFP1fW/y71qIj2PvegedT+xiDpSAgICAgICAgICAgIMevroYI3TTyRwRt+NJI4MYPKSg8mcIb6CWvqZcMMkkLyZH8hzWNkJ5ZZc3yX11AtmsBYBBgbLYXXzzO7QEvGwwyyOfE4xvZGGEOs4HnBy2581kGnc4kkkkkm5J1JPSUF2kpZZXtihjkme82ZHG0vkcbXs1rdTuQdW2P4DqqbLLiMnacZ14mPK+pcPGfix835x6QEHTsV2Rw+gwnFG0lPHETh1aHSnlzP+Dv8AjSO1t4t3iWNxrux970Dzqf2MWRKtsdpBRQ8aGca7NHdm7LEZGte8nmsHafiAVvSvFO3j5bjZzYtTsuJJWRkQumdmNrQtF3SEnmHStdpCoxemYSHyxtsATc6AEXFzuuRuG8psMCvxvIatzXwOjpaZz5ByjLHK0OfZzb6tczKRbXy3CzEdg+4bjre14JKt8UMr4GvlAJDG6G79fitOU2uea2qxtv2DHr9pRHWwU5fA2F9M+WR7rhzCXhsbs17ZTZ4NxvLdenMV3gX3Y08V0lMeLEMVI2aSQ8ksc57hYuJtazL83xgsbchY2wq45MKxUxuD8tDXNdbe1wp38lw3g6jQ9KwIx2PvegedT+xiDpSAgICAgICAgICAggXCNwnUuGh0LMtVVkaQA8iK4BDpiN2huG7zpuBug86bUbWV1fJxlXM6SxOSMcmGIa6MYNBvtfUnnJQdK7GojtjEBpcwQ2HPYPN/aEHW63Fm0+IUdI2jsK9swNYzI0CSJjniJwtc8kOOp59L62DzPwmYG2jxOsp2AiPOHxC1gI5Gh4aPEMxb+yg9D8F1Phow+nqaCniphPH78Rd0vGNJD2PkdynAPDrXNrbgAVVyZbROzaIbqt2ow+IlstZSRuHyXTMz2+je/Ms1xai8b1pPwlmI3RXbTb3CnUFfCyrY98tHVxsaxsjsz3QvaBcNsASRqdFJXS6mJ3mvJv6K22+yx2P/AHo08KqPY1SoWwxvZ2rq6evMrDHPK18cLGVDuJ4r5BPJ5ucW11NxfSSl4raJYXm4LWOlilkZH75h0dNIM9zA8Ofxjm6WcHNfa+lrbjuWu8bMtdiGydbxdTTsZFM2atim457rO4hr2vbFltoWFrRv1DANL6Z4oGTX7O1zm4plbDeqlpy3lEZ4WGMGO9tDxbMtrdOuvJxvAs4tszXFtexjIZxWMpg0vfl4qJjI2SU4bY2uGEg3+Va3Os8UchViGyNS99UMsLm1VLTQCQnlU8LGhskWXnvyiHX04w6G2qLbbTHsH2v2UrXdvtY5o4yWjdE7OQZYoGxjiybcgnJ49RfnsETAzsYw4Q4Ri3vfFukoq5zxmzkntd+8858a0Gn7H3vQPOp/YxB0pAQEBAQEBAQEBBB+FvbM4bRXiIFTUksprgOyWtnmIOhygi2/Vzbgi6DyvPM57nPe5z3PcXPe4lznOJuXOJ1JJN7oLs1DKyOKZ7HNjmMgie4WEmQgPLekAm1917jmKCccBmK8Ri8LSQG1McsJJ6SA9vpfG0fWgl/D3tNNBiGGNgcWPpGdsNPyS98mUBw5xaI6dDygivDficdVV0FXF8WowumkHSCZp7tPjBFj5EEOw6skLDAZJDGDmEZceLBO8ht7X3LsdFXrHFXbn27+1LirEztLMa1dHJdfx0Kgch/0Hewqhnv1J8JWL19Xbwnyd57H3vQPOp/YxcVw3SkBAQEBAQEGj27714p+r63+XegiPY+96B51P7GIOlICAgICAgICAgIPO/ZIVDzX0kR+IyjDmb/jPleHfdGxBzLAqIT1NLTuJaJ6iGNxG8B8jWkjx6rEztG46Z2Q3FR1GHUsTWxtgpCWsaLNbG6QtaAN1veio8VptvLMuVUtQ+N7JY3Fj43texw3te0ghw8hAUrCQ8Ie04xGtNWGlgMNO0NPyXNjGcDxZy+3isgj89VI9sbXuLhEwsjB+Qwvc/KPFme4/Wg+0T7Pb4zb0qxpcnBlif0+KTFO14b1oXXyXdrHQnYSx4GpLHWHjsVQzW3iVi+OZx2iO3afJkYDtbjVHF2vSTSQx5nOyCOJ3Kda5u5pPMFz55OHGh1E/wCyWy90jaTwqX1MH9Na8dY9reOjtVP/ABz8H33RtpfCpvUwf01r6Wne2jozVz/x2+DF91fHvDneqg/pqRQPdXx7w53qoP6aB7q+PeHO9VB/TQbKg252qmLGwzzyF4uwNhgu4WvyeRrpqo/TU3235rVtFqK4/SzSeHt325bS2v8A+ttv+bXfZ4OotovWeyVVZrarbSWOWCWOtfHNG+ORva8IzRvaWubcMuLgncth0/gTwqopsM4mpikgk7YmOSQZXZSG2NuhBPkBAQEBAQEBAQEHI+yG2aM1LDiEYu6kJbLbeYJCBmtz5X2+pzjzLG8Dz7S1Do3slYbOje1zTvs5pBB9ISY3Gy2px6orah9VUPzveBYDRkbRujY3maL+0m5JKtaquGs1jDHV4Y8d+2d/f/OxiN/a1CrMiAg+goJJTuzNa7pAK6U5eKN3pcHXrFu9kNaqmS6/joutCp3uu0outCqXsuUqusCrWstUqga7L5QICDp+z7PeKcjS0cZBGhBsCCCuFm/1LeMvpWht9zxx+WPJ1vYzapz8tPUuu/QRyn5fQx/97oPP5d8mO8+15npboqKb5cMcvbHd7493u9nh2Tdrl0MWXflLzkwqVlgQEBAQEBAQEBAWJnaBo9r8ap6SknnqQHx5S3ijY8c5wsIQDvv7Lk6BQ6fBk1eeMeP/AMjv/ngzM8MbvINdGM7nNaGNc5xawEkMBOjLnU23XK7Gv6Otpbbxzr3/AOWlbbsZc5sICAgIN/gzrxgfmkj8fxUsX6uz0nRc8eHbumY+v1bJoVe93bx0XWhU72W6UXWhVrWW6VXGhQWlZpVAF33yEQEHW9m4vg1N/kx/uhcTLHrLeMvoeit91x/2x5JBTwpEGS7ouy2KmRvFSG72DRx3vb4/GP8AvOp6zMPJdI6SMduOn4Z+U/4SJpV/FfihypfVKwICAgICAgICCl5VXPf2Mw848MO1Zq6x1PGfeKNzmNsdJJt0kh8hBaN+gJHxl7ToLQRp8HpLfitz8I9kfWf2Q3tvKA2XYyRW0TW0bwVhrJBqbdJt6V4LPWtctor2RM7fFKpUQICAg3Ozzv8AyN+iR99/wWtp2h6DoKd5vXwnzbxoVW9nqKUXWhVbWW6VXGhQWlZrVcaFFKesOer0T44ICDtGy8XwWl/yIv3QuPlj1k+L3Wkv92x/2x5JJTQrMQ1yXbegDmua5uhabgqWIUM0xaJrPYnFLMHNa4c43dB5wt8duGzzeSk1tNZZCvQiFkEBAQEBAQFiZEX4Q8d7Tw+pqGnLJlyQ9PGv5LSPJcu/ZKx0fp/6rV1pPZ2z4R/ns/UtO1XlkBfRplDEK2hQ2snrVqHHUleDvbitMsPi1BAQEGz2fd77bpYfwP4KLL+F2ugrbanh74n6SkzQqF7Pb0quNCr2larVcaFFMp6wvRtWraZ2c4Xo3xsQEHdtkovgdJ5vD+4Fy8kdefF7HTX+708I8knpoVmsI8l20p4VNWFLJdvcLNrt+sfisZK8t3M1Mb820aVZxW3hTl9UrAgICAgICD45R5Z2qzDjHZCYibUNIDoTLM8eMWYw/wC6Rdv7M4o3yZZ90R5z9GmTtiHHAF6i1ma1VHcT4iqma+1ZlYrVpV4tAICAgIM3Bj7/AB+U/e0hRZ/9OXT6HnbW4/18pTBoXJtZ9GpVcaFFMrFYXWNWjfsZUMaIbWcvXo3yEQEHoTY2L4FRebQ/uBc68deXqMF/UU8I8kpp4VtWEWS7Z08SmiFK92ypmWIW1q71lUyW3hnMUenn2K0q1baiAgICAgIKXqDPPJmHnfhymzYpl/8AXSwN8l3Pf/8Aa9V9n44dHv32mfKPo1mN7IAAureyelX2Ycl/0XexUNTf1dvCfJY4erPg0i8soiDMpqBz2OeN4Og/OsNUXtPob5sVsle2OyO/vYaKIgycNdaaI/pGfeQo8v4J8F3o63Dq8U/mr5pu0LhzL6lWq41q1S9jJiYsI7WZ0ES2hWvZyRehfKBAQek9iIvgFCf8LB+4FStHWl38V/VV8ISqniW8QgvdsYIlLEKt7M2Ji3iFa1lxqp4eVtmkrivNRAQEBAQEFL1Xz9jMPOfDVGRishPyoYCPJlt7QV6noS33OI98t6xvKENCvXutUqTN5D/ou9ioai29LR7pWJp1J8JaFefckQSjC4rRM8Yv6dfxUd7PadG4eDT08N/jzabGaXJJcbn6jxHnH/elMduKHA6X0noM+8fhtzj6x/O9gKRyl2ldZ7D0Pb7QtbxvWU+ltw56W7rR5p80Lz767EbMiJiw0tZmwxLMK97NjTxblvEKl7uLLvvmIgIPUGwkX5PoPNKf+GFWmOtLrUt6uPBK4IlvEIb2Z0UakiFW1mSAtkUqGqji/GzK4rzUQEBAQEBBS5Q5o6rMOE8PVCW1lNPzS02T9qKRxJv5JW+hdroPL6m1O6d/jH7J8Mby5q0Lo5Lr9KKpByXfRd7FRzX5SszTqT4Sji5Dz6qNlyG9JA9JRvjpN7xWPbOyZMZbQcypXs+i48cRG0MPHKfNESN7DmHk3H7tfqWuHJtfbvUem9L6XSTaO2vP9Pb8uf6Iur7wr6ChE7OkRNXnH2KbbxuzIY1lBezY08S2iFS9mzpodykiFPJdwZdx87EBB6s2Aj/JuHeZ038Nqh25r0W6kJXDGt4hDazKY1boJlUVi07RuwoYqeCObaVautRAQEBAQEHwrW8bwOdcNmEGWgE7Rd1JK1x0ueKfyHD0lh8jStui83o881n2+azp568ODtC7eS7sY6KpG8l30XexUcl+SzNOpPhKMKk8qzcHizTM8Vyfq3ffZR5Z2q6XRGL0mrp7ufw/fZLGhc69n0ClVZYCCDqCCD5CoJttO6f0cWrNbdk8pQeoiLHOYd7XEeg712qWi1YtD5ZqMNsGW2K3bEzHwW1shdOw8XZG7pYw+kBefvG1ph9Ww5OLDS3fEeTaQRJENL2bKnhW8Qp5LtrSw7lLEKWS7zsuw8KICD1vwfM/JmG+ZU38Nq025p+LqwlLGraEUyrWWql5UOe21Nu9mBgWuCvIlUrDAgICAgICAgxa+kZLHJDIMzJWOY9vS1wsR6CqeTelotDes7c3l/HsHkpKmalk3xPIDt2dm9rx5WkH612YzxkpFoek00xkpFoYThofIfYq17r3B1Z8ETUbxTd7MxayP6AAPrNz7AquqttEQ9N9m8O975O6Ij48/okTQudaz2dKrjQoplYrCLbT0+WUP5pGg/tDQ/dZdTRX3x7dzwP2n0/o9XGSOy0fOOU/LZp1cecdS2ebenpz+ij+5oC4eaPWW8ZfSNDffSYv7Y8m/p4VrEM3u2lNCpYhSyXbWlh3KWsKWS7zKuo8gICD1/weN/JeGeZUv8Jqw2meSSLLUQUOOqpZbcd9obQqCt0jaGr6tgQEBAQEBAQfHBR5KcUMw53ws7JmphFXC0ump2nM1u+WC9yPGW6keVw1NlBhyzjnhnsdTo3UxjvwW7J+UuIuHJPkPsUtrvVTTqT4Sh6meASnZyK0N/znOPo0/Arm6u3X2e8+zuHh0nF/2mZ+n0bdoVGZekrVdY1apOxq9qqTNAJOeNwP7LtD9+X0K3ob7ZNu95r7TYPSaWMntrPynlPz2Q5dd4B1bYsZqOnPieP9L3D8FyNRHrZe66Lyb6On6/KZhK6aFaRCXJdtKaFS1hSyXbalh3KasKOS7yor7zYgIPYfB73qwzzGl/hNQSBBS4qHNk4Y2jtZiHxgUWCntZlWrbUQEBAQEBAQEBB5m927Gf8AB+qPWUVsVbc2d0Nrtop5XySObC0yElwjZkYCd9hfRZ9FV08fS+ppj4N4mOznHNp1I5bY0+Mysa1jclmiw0Ve+mpad53dnT9O6rBjjHTh2j3Lv9oZ/wBH/p/5Wn9Fj96x/wDTa38vw/dUNpKj9H/p/wCVj+ixe8n7Ta38vw/d8qNop3sdG7i7PBB5OtvStqaTHWYtG6vn6d1WfHOO+208uz92oVpxm+wra2qp42wx8VlZmtmbc6uLjrfpJUF9PS1uKXRwdJ58OOMddto936tizhFxAbu1/V/8rEaajM9K6ie74L7OE/Ehu7W9WestvQVRz0hmnuX2cLWKDd2r6o9ZbeiqinV5JQJSKwgIOg4TwwYtTwQ00XauSCJkbM0RLsjGhouc2psEGV7uGM/4P1R6yChvDZjWtzSuueeHd4hYqO2Ktp3Z3Tngj4R8QxGufTVPEZG00kg4tmR2Zr42jW+6zit4iI7GHYlkEBAQEBAQEBAQcY7n+n8Pn9U3rIHc/wBP4fP6pvWQO5/p/D5/VN6yB3P9P4fP6pvWQO5/p/D5/VN6yB3P9P4fP6pvWQO5/p/D5/VN6yB3P9P4fP6pvWQO5/p/D5/VN6yB3P8AT+Hz+qb1kDuf6fw+f1Tesgdz/T+Hz+qb1kDuf6fw+f1Tesgdz/T+Hz+qb1kDuf6fw+f1Tesgdz/T+Hz+qb1kDuf6fw+f1Tesgdz/AE/h8/qm9ZBJdgeC2LDKl1UypknLoXx5HMa0Wc5js1wf7n3oOhICAgICAgICAgICAgICAgICAgICAgICAgI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697" name="Picture 1" descr="C:\Users\Kurt\Desktop\sound-advice-how-make-voice-more-effective.jpg"/>
          <p:cNvPicPr>
            <a:picLocks noChangeAspect="1" noChangeArrowheads="1"/>
          </p:cNvPicPr>
          <p:nvPr/>
        </p:nvPicPr>
        <p:blipFill>
          <a:blip r:embed="rId2" cstate="print"/>
          <a:srcRect l="5246" r="4262"/>
          <a:stretch>
            <a:fillRect/>
          </a:stretch>
        </p:blipFill>
        <p:spPr bwMode="auto">
          <a:xfrm>
            <a:off x="5562600" y="4419600"/>
            <a:ext cx="3144129" cy="2221396"/>
          </a:xfrm>
          <a:prstGeom prst="round2DiagRect">
            <a:avLst>
              <a:gd name="adj1" fmla="val 24318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/>
              <a:t>Teacher or student paced</a:t>
            </a:r>
          </a:p>
          <a:p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 smtClean="0"/>
              <a:t>paperwork </a:t>
            </a:r>
            <a:r>
              <a:rPr lang="en-US" dirty="0" smtClean="0"/>
              <a:t>&amp; grading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Detailed reports</a:t>
            </a:r>
          </a:p>
          <a:p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 smtClean="0"/>
              <a:t>choice, numbers, </a:t>
            </a:r>
            <a:r>
              <a:rPr lang="en-US" dirty="0" smtClean="0"/>
              <a:t>                                           &amp; short answer response                                       (most systems)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Kur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33375"/>
            <a:ext cx="3048000" cy="2715025"/>
          </a:xfrm>
          <a:prstGeom prst="roundRect">
            <a:avLst>
              <a:gd name="adj" fmla="val 16667"/>
            </a:avLst>
          </a:prstGeom>
          <a:ln w="412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– Pair –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currently use clickers</a:t>
            </a:r>
            <a:r>
              <a:rPr lang="en-US" dirty="0" smtClean="0"/>
              <a:t>? In what ways?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you had them, how would they be used?</a:t>
            </a:r>
            <a:endParaRPr lang="en-US" dirty="0"/>
          </a:p>
        </p:txBody>
      </p:sp>
      <p:pic>
        <p:nvPicPr>
          <p:cNvPr id="1028" name="Picture 4" descr="http://www.simplyterm.net/img/~www.simplyterm.net/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19400" y="3657600"/>
            <a:ext cx="2819400" cy="282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Still Not Convinced?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2"/>
          <a:ext cx="8610600" cy="56386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248400"/>
                <a:gridCol w="990600"/>
                <a:gridCol w="1371600"/>
              </a:tblGrid>
              <a:tr h="1144106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300" dirty="0" smtClean="0"/>
                        <a:t>Survey Question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Used Clicker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(n=45)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Mean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Used Class</a:t>
                      </a:r>
                      <a:r>
                        <a:rPr lang="en-US" sz="1600" baseline="0" dirty="0" smtClean="0"/>
                        <a:t> Discussion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(n=47)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 Mean</a:t>
                      </a:r>
                    </a:p>
                  </a:txBody>
                  <a:tcPr anchor="ctr"/>
                </a:tc>
              </a:tr>
              <a:tr h="6210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Participation with clickers (or class discussion) improved my grade in the course.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3.20</a:t>
                      </a:r>
                      <a:endParaRPr lang="en-US" sz="1600" dirty="0"/>
                    </a:p>
                  </a:txBody>
                  <a:tcPr anchor="ctr"/>
                </a:tc>
              </a:tr>
              <a:tr h="621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Participation with clickers (or class discussion) improved my understanding of the subject</a:t>
                      </a:r>
                      <a:r>
                        <a:rPr lang="en-US" sz="1600" baseline="0" dirty="0" smtClean="0"/>
                        <a:t> content.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3.61</a:t>
                      </a:r>
                      <a:endParaRPr lang="en-US" sz="1600" dirty="0"/>
                    </a:p>
                  </a:txBody>
                  <a:tcPr anchor="ctr"/>
                </a:tc>
              </a:tr>
              <a:tr h="6210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Participation with clickers (or class discussion) increased my feeling</a:t>
                      </a:r>
                      <a:r>
                        <a:rPr lang="en-US" sz="1600" baseline="0" dirty="0" smtClean="0"/>
                        <a:t> of belonging in this course.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3.48</a:t>
                      </a:r>
                      <a:endParaRPr lang="en-US" sz="1600" dirty="0"/>
                    </a:p>
                  </a:txBody>
                  <a:tcPr anchor="ctr"/>
                </a:tc>
              </a:tr>
              <a:tr h="6210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Participation with clickers (or class discussion) increased</a:t>
                      </a:r>
                      <a:r>
                        <a:rPr lang="en-US" sz="1600" baseline="0" dirty="0" smtClean="0"/>
                        <a:t> my interaction with the instructor.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3.62</a:t>
                      </a:r>
                      <a:endParaRPr lang="en-US" sz="1600" dirty="0"/>
                    </a:p>
                  </a:txBody>
                  <a:tcPr anchor="ctr"/>
                </a:tc>
              </a:tr>
              <a:tr h="6210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Participation with clickers (or class discussion) increased my interaction with other students.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3.17</a:t>
                      </a:r>
                      <a:endParaRPr lang="en-US" sz="1600" dirty="0"/>
                    </a:p>
                  </a:txBody>
                  <a:tcPr anchor="ctr"/>
                </a:tc>
              </a:tr>
              <a:tr h="4086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enjoyed</a:t>
                      </a:r>
                      <a:r>
                        <a:rPr lang="en-US" sz="1600" baseline="0" dirty="0" smtClean="0"/>
                        <a:t> participation with clickers (or class discussion).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3.93</a:t>
                      </a:r>
                      <a:endParaRPr lang="en-US" sz="1600" dirty="0"/>
                    </a:p>
                  </a:txBody>
                  <a:tcPr anchor="ctr"/>
                </a:tc>
              </a:tr>
              <a:tr h="6210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would recommend</a:t>
                      </a:r>
                      <a:r>
                        <a:rPr lang="en-US" sz="1600" baseline="0" dirty="0" smtClean="0"/>
                        <a:t> using clicker (or class discussion) again in this course.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4.05</a:t>
                      </a:r>
                      <a:endParaRPr lang="en-US" sz="1600" dirty="0"/>
                    </a:p>
                  </a:txBody>
                  <a:tcPr anchor="ctr"/>
                </a:tc>
              </a:tr>
              <a:tr h="359444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*Strongly</a:t>
                      </a:r>
                      <a:r>
                        <a:rPr lang="en-US" sz="1200" baseline="0" dirty="0" smtClean="0"/>
                        <a:t> Disagree = 1; Disagree = 2; Unsure = 3; Agree = 4; Strongly Agree = 5;   Martyn (2007)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Clicker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2" name="Picture 4" descr="http://www.einstruction.eu/files/default/files/images/product_pages/Mobi/CPS%20Product%20Shot2.jpg"/>
          <p:cNvPicPr>
            <a:picLocks noChangeAspect="1" noChangeArrowheads="1"/>
          </p:cNvPicPr>
          <p:nvPr/>
        </p:nvPicPr>
        <p:blipFill>
          <a:blip r:embed="rId3" cstate="print"/>
          <a:srcRect l="4996" t="5629" r="74189" b="30370"/>
          <a:stretch>
            <a:fillRect/>
          </a:stretch>
        </p:blipFill>
        <p:spPr bwMode="auto">
          <a:xfrm>
            <a:off x="3505200" y="1359408"/>
            <a:ext cx="2438400" cy="5266944"/>
          </a:xfrm>
          <a:prstGeom prst="roundRect">
            <a:avLst>
              <a:gd name="adj" fmla="val 1445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228600"/>
            <a:ext cx="8610600" cy="6324600"/>
            <a:chOff x="304800" y="228600"/>
            <a:chExt cx="8610600" cy="6324600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t="5126" r="1282" b="26524"/>
            <a:stretch>
              <a:fillRect/>
            </a:stretch>
          </p:blipFill>
          <p:spPr bwMode="auto">
            <a:xfrm>
              <a:off x="304800" y="228600"/>
              <a:ext cx="8610600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304800" y="990600"/>
              <a:ext cx="1981200" cy="45720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381000"/>
            <a:ext cx="8442960" cy="6035040"/>
            <a:chOff x="381000" y="381000"/>
            <a:chExt cx="8442960" cy="60350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00" t="16667" r="39844" b="14583"/>
            <a:stretch>
              <a:fillRect/>
            </a:stretch>
          </p:blipFill>
          <p:spPr bwMode="auto">
            <a:xfrm>
              <a:off x="381000" y="381000"/>
              <a:ext cx="4114800" cy="603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57200" y="685800"/>
              <a:ext cx="1447800" cy="54864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344" t="21875" r="38281" b="52083"/>
            <a:stretch>
              <a:fillRect/>
            </a:stretch>
          </p:blipFill>
          <p:spPr bwMode="auto">
            <a:xfrm>
              <a:off x="4666488" y="2362200"/>
              <a:ext cx="415747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– Pair –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integrate</a:t>
            </a:r>
            <a:r>
              <a:rPr lang="en-US" dirty="0" smtClean="0"/>
              <a:t>? Why not integrate?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How do students </a:t>
            </a:r>
            <a:r>
              <a:rPr lang="en-US" dirty="0" smtClean="0"/>
              <a:t>learn best?</a:t>
            </a:r>
            <a:endParaRPr lang="en-US" dirty="0" smtClean="0"/>
          </a:p>
        </p:txBody>
      </p:sp>
      <p:pic>
        <p:nvPicPr>
          <p:cNvPr id="29698" name="Picture 2" descr="https://bcc-cuny.digication.com/files/M5a3c860b644ff5eebfdf6de0d0b4ebe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9800" y="2590800"/>
            <a:ext cx="2749750" cy="366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23958" r="24219" b="33333"/>
          <a:stretch>
            <a:fillRect/>
          </a:stretch>
        </p:blipFill>
        <p:spPr bwMode="auto">
          <a:xfrm>
            <a:off x="533400" y="1828800"/>
            <a:ext cx="8229600" cy="39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6250" r="11719" b="6250"/>
          <a:stretch>
            <a:fillRect/>
          </a:stretch>
        </p:blipFill>
        <p:spPr bwMode="auto">
          <a:xfrm>
            <a:off x="1295400" y="228600"/>
            <a:ext cx="6553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079" t="21875" r="42969" b="35459"/>
          <a:stretch>
            <a:fillRect/>
          </a:stretch>
        </p:blipFill>
        <p:spPr bwMode="auto">
          <a:xfrm>
            <a:off x="1905000" y="838200"/>
            <a:ext cx="541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Pre-load questions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the fly </a:t>
            </a:r>
          </a:p>
          <a:p>
            <a:r>
              <a:rPr lang="en-US" dirty="0" smtClean="0"/>
              <a:t>Embedded into presentations</a:t>
            </a:r>
          </a:p>
          <a:p>
            <a:r>
              <a:rPr lang="en-US" dirty="0" smtClean="0"/>
              <a:t>Use own device</a:t>
            </a:r>
            <a:endParaRPr lang="en-US" dirty="0" smtClean="0"/>
          </a:p>
          <a:p>
            <a:pPr lvl="1"/>
            <a:r>
              <a:rPr lang="en-US" dirty="0" smtClean="0"/>
              <a:t>Phone, tablet, or computer</a:t>
            </a:r>
          </a:p>
          <a:p>
            <a:r>
              <a:rPr lang="en-US" dirty="0" smtClean="0"/>
              <a:t>Free </a:t>
            </a:r>
            <a:r>
              <a:rPr lang="en-US" dirty="0" smtClean="0"/>
              <a:t>&amp; purchase options</a:t>
            </a:r>
          </a:p>
          <a:p>
            <a:r>
              <a:rPr lang="en-US" dirty="0" smtClean="0"/>
              <a:t>Excellent for 1 to 1 </a:t>
            </a:r>
            <a:r>
              <a:rPr lang="en-US" dirty="0" smtClean="0"/>
              <a:t>classrooms                            or BYOD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2289" name="Picture 1" descr="C:\Users\Kurt\Desktop\download (1).jpg"/>
          <p:cNvPicPr>
            <a:picLocks noChangeAspect="1" noChangeArrowheads="1"/>
          </p:cNvPicPr>
          <p:nvPr/>
        </p:nvPicPr>
        <p:blipFill>
          <a:blip r:embed="rId2" cstate="print"/>
          <a:srcRect l="5704" t="2540" r="3032" b="6004"/>
          <a:stretch>
            <a:fillRect/>
          </a:stretch>
        </p:blipFill>
        <p:spPr bwMode="auto">
          <a:xfrm>
            <a:off x="6172200" y="3657600"/>
            <a:ext cx="2641600" cy="2971800"/>
          </a:xfrm>
          <a:prstGeom prst="round2DiagRect">
            <a:avLst>
              <a:gd name="adj1" fmla="val 15923"/>
              <a:gd name="adj2" fmla="val 16625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en-US" dirty="0" smtClean="0"/>
              <a:t>Teachers create questions</a:t>
            </a:r>
          </a:p>
          <a:p>
            <a:pPr lvl="1"/>
            <a:r>
              <a:rPr lang="en-US" dirty="0" smtClean="0"/>
              <a:t>On the fly</a:t>
            </a:r>
          </a:p>
          <a:p>
            <a:pPr lvl="1"/>
            <a:r>
              <a:rPr lang="en-US" dirty="0" smtClean="0"/>
              <a:t>Pre-loaded</a:t>
            </a:r>
          </a:p>
          <a:p>
            <a:r>
              <a:rPr lang="en-US" dirty="0" smtClean="0"/>
              <a:t>Game </a:t>
            </a:r>
            <a:r>
              <a:rPr lang="en-US" dirty="0" smtClean="0"/>
              <a:t>mode</a:t>
            </a:r>
            <a:endParaRPr lang="en-US" dirty="0" smtClean="0"/>
          </a:p>
          <a:p>
            <a:r>
              <a:rPr lang="en-US" dirty="0" smtClean="0"/>
              <a:t>Import </a:t>
            </a:r>
            <a:r>
              <a:rPr lang="en-US" dirty="0" smtClean="0"/>
              <a:t>quizzes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 smtClean="0"/>
              <a:t>r</a:t>
            </a:r>
            <a:r>
              <a:rPr lang="en-US" dirty="0" smtClean="0"/>
              <a:t>eports</a:t>
            </a:r>
            <a:endParaRPr lang="en-US" dirty="0" smtClean="0"/>
          </a:p>
          <a:p>
            <a:r>
              <a:rPr lang="en-US" dirty="0" smtClean="0"/>
              <a:t>Mobile App</a:t>
            </a:r>
          </a:p>
          <a:p>
            <a:r>
              <a:rPr lang="en-US" dirty="0" smtClean="0"/>
              <a:t>Excellent for 1 to 1 </a:t>
            </a:r>
            <a:r>
              <a:rPr lang="en-US" dirty="0" smtClean="0"/>
              <a:t>classrooms                            or BYOD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0419" name="Picture 3" descr="C:\Users\Kurt\Desktop\Socrative-620x200.jpg"/>
          <p:cNvPicPr>
            <a:picLocks noChangeAspect="1" noChangeArrowheads="1"/>
          </p:cNvPicPr>
          <p:nvPr/>
        </p:nvPicPr>
        <p:blipFill>
          <a:blip r:embed="rId2" cstate="print"/>
          <a:srcRect l="24194" t="18000" r="26774" b="14000"/>
          <a:stretch>
            <a:fillRect/>
          </a:stretch>
        </p:blipFill>
        <p:spPr bwMode="auto">
          <a:xfrm rot="1294943">
            <a:off x="4247736" y="2726247"/>
            <a:ext cx="4428565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40000" t="9778" r="40000" b="25333"/>
          <a:stretch>
            <a:fillRect/>
          </a:stretch>
        </p:blipFill>
        <p:spPr bwMode="auto">
          <a:xfrm>
            <a:off x="609600" y="381000"/>
            <a:ext cx="304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39500" t="9778" r="40000" b="60000"/>
          <a:stretch>
            <a:fillRect/>
          </a:stretch>
        </p:blipFill>
        <p:spPr bwMode="auto">
          <a:xfrm>
            <a:off x="5105400" y="7620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3500" t="9778" r="43500" b="81333"/>
          <a:stretch>
            <a:fillRect/>
          </a:stretch>
        </p:blipFill>
        <p:spPr bwMode="auto">
          <a:xfrm>
            <a:off x="4876800" y="5029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5257800" y="1752600"/>
            <a:ext cx="457200" cy="3124200"/>
          </a:xfrm>
          <a:prstGeom prst="straightConnector1">
            <a:avLst/>
          </a:prstGeom>
          <a:ln w="88900" cap="sq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9778" r="25000" b="22667"/>
          <a:stretch>
            <a:fillRect/>
          </a:stretch>
        </p:blipFill>
        <p:spPr bwMode="auto">
          <a:xfrm>
            <a:off x="838200" y="5334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Technology???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http://www.youtube.com/watch?v=HbVKPhVCRFI</a:t>
            </a:r>
            <a:endParaRPr lang="en-US" dirty="0"/>
          </a:p>
        </p:txBody>
      </p:sp>
      <p:pic>
        <p:nvPicPr>
          <p:cNvPr id="4" name="Content Placeholder 3" descr="D:\Chiles 2009 My Documents\My Pictures\Technology\Techno Kids.bmp"/>
          <p:cNvPicPr>
            <a:picLocks noChangeAspect="1" noChangeArrowheads="1"/>
          </p:cNvPicPr>
          <p:nvPr/>
        </p:nvPicPr>
        <p:blipFill>
          <a:blip r:embed="rId3" cstate="print"/>
          <a:srcRect l="1459" t="2350" r="1459" b="6734"/>
          <a:stretch>
            <a:fillRect/>
          </a:stretch>
        </p:blipFill>
        <p:spPr bwMode="auto">
          <a:xfrm>
            <a:off x="2743200" y="2819400"/>
            <a:ext cx="3835400" cy="357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dirty="0" smtClean="0"/>
              <a:t>Relationships between Teacher Characteristics and Educational Technology </a:t>
            </a:r>
          </a:p>
          <a:p>
            <a:pPr lvl="1"/>
            <a:r>
              <a:rPr lang="en-US" dirty="0" smtClean="0"/>
              <a:t>Investigated</a:t>
            </a:r>
          </a:p>
          <a:p>
            <a:pPr lvl="2"/>
            <a:r>
              <a:rPr lang="en-US" dirty="0" smtClean="0"/>
              <a:t>Characteristics &amp; Perception</a:t>
            </a:r>
          </a:p>
          <a:p>
            <a:pPr lvl="2"/>
            <a:r>
              <a:rPr lang="en-US" dirty="0" smtClean="0"/>
              <a:t>Characteristics &amp; </a:t>
            </a:r>
            <a:r>
              <a:rPr lang="en-US" dirty="0" smtClean="0"/>
              <a:t>Integration</a:t>
            </a:r>
          </a:p>
          <a:p>
            <a:pPr lvl="3"/>
            <a:r>
              <a:rPr lang="en-US" dirty="0" smtClean="0"/>
              <a:t>Characteristics: Age, gender, teaching experience, subject, grade level, and educational attainment</a:t>
            </a:r>
          </a:p>
          <a:p>
            <a:pPr lvl="1"/>
            <a:r>
              <a:rPr lang="en-US" dirty="0" smtClean="0"/>
              <a:t>Overall positive perceptions</a:t>
            </a:r>
          </a:p>
          <a:p>
            <a:pPr lvl="1"/>
            <a:r>
              <a:rPr lang="en-US" dirty="0" smtClean="0"/>
              <a:t>Technology resources available, but low integration</a:t>
            </a:r>
          </a:p>
          <a:p>
            <a:endParaRPr lang="en-US" dirty="0" smtClean="0"/>
          </a:p>
          <a:p>
            <a:r>
              <a:rPr lang="en-US" dirty="0" smtClean="0"/>
              <a:t>Please contact for detailed findings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blogs.adobe.com/captivate/files/2011/05/CRA_Image.jpg"/>
          <p:cNvPicPr>
            <a:picLocks noChangeAspect="1" noChangeArrowheads="1"/>
          </p:cNvPicPr>
          <p:nvPr/>
        </p:nvPicPr>
        <p:blipFill>
          <a:blip r:embed="rId2" cstate="print"/>
          <a:srcRect l="19048" t="3809" r="21905" b="8571"/>
          <a:stretch>
            <a:fillRect/>
          </a:stretch>
        </p:blipFill>
        <p:spPr bwMode="auto">
          <a:xfrm>
            <a:off x="3276600" y="2209800"/>
            <a:ext cx="2590800" cy="384441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_e4d1533a-ad35-4bc2-bb71-b65b11e681f7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References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300" dirty="0" smtClean="0"/>
              <a:t>Alam, M. (2011). Technology supported teaching and learning. </a:t>
            </a:r>
            <a:r>
              <a:rPr lang="en-US" sz="1300" i="1" dirty="0" err="1" smtClean="0"/>
              <a:t>Technolearn</a:t>
            </a:r>
            <a:r>
              <a:rPr lang="en-US" sz="1300" i="1" dirty="0" smtClean="0"/>
              <a:t>: An International Journal of Educational Technology</a:t>
            </a:r>
            <a:r>
              <a:rPr lang="en-US" sz="1300" dirty="0" smtClean="0"/>
              <a:t>, </a:t>
            </a:r>
            <a:r>
              <a:rPr lang="en-US" sz="1300" i="1" dirty="0" smtClean="0"/>
              <a:t>1</a:t>
            </a:r>
            <a:r>
              <a:rPr lang="en-US" sz="1300" dirty="0" smtClean="0"/>
              <a:t>(1), 95-104. Retrieved from http://www.ndpublisher.in/ndpjournal.php?j=TL</a:t>
            </a:r>
          </a:p>
          <a:p>
            <a:pPr>
              <a:buNone/>
            </a:pPr>
            <a:r>
              <a:rPr lang="en-US" sz="1300" dirty="0" smtClean="0"/>
              <a:t>An</a:t>
            </a:r>
            <a:r>
              <a:rPr lang="en-US" sz="1300" dirty="0" smtClean="0"/>
              <a:t>, Y., &amp; Reigeluth, C. (2011). Creating technology-enhanced, learner-centered classrooms: K-12 teachers' beliefs, perceptions, barriers, and support needs. </a:t>
            </a:r>
            <a:r>
              <a:rPr lang="en-US" sz="1300" i="1" dirty="0" smtClean="0"/>
              <a:t>Journal of Digital Learning in Teacher Education, 28</a:t>
            </a:r>
            <a:r>
              <a:rPr lang="en-US" sz="1300" dirty="0" smtClean="0"/>
              <a:t>(2), 54-62.</a:t>
            </a:r>
          </a:p>
          <a:p>
            <a:pPr>
              <a:buNone/>
            </a:pPr>
            <a:r>
              <a:rPr lang="en-US" sz="1300" dirty="0" smtClean="0"/>
              <a:t>Ball, D. M., &amp; Levy, Y. (2008). Emerging educational technology: Assessing the factors that influence instructors' acceptance in information systems and other classrooms. </a:t>
            </a:r>
            <a:r>
              <a:rPr lang="en-US" sz="1300" i="1" dirty="0" smtClean="0"/>
              <a:t>Journal of Information Systems Education, 19</a:t>
            </a:r>
            <a:r>
              <a:rPr lang="en-US" sz="1300" dirty="0" smtClean="0"/>
              <a:t>(4), 431-444.</a:t>
            </a:r>
          </a:p>
          <a:p>
            <a:pPr>
              <a:buNone/>
            </a:pPr>
            <a:r>
              <a:rPr lang="en-US" sz="1300" dirty="0" smtClean="0"/>
              <a:t>Berry, R. L. (2011). </a:t>
            </a:r>
            <a:r>
              <a:rPr lang="en-US" sz="1300" i="1" dirty="0" smtClean="0"/>
              <a:t>Teachers’ perception of computer use and technical support in a rural Virginia school division: A case study</a:t>
            </a:r>
            <a:r>
              <a:rPr lang="en-US" sz="1300" dirty="0" smtClean="0"/>
              <a:t> (Doctoral dissertation). Available from </a:t>
            </a:r>
            <a:r>
              <a:rPr lang="en-US" sz="1300" dirty="0" err="1" smtClean="0"/>
              <a:t>ProQuest</a:t>
            </a:r>
            <a:r>
              <a:rPr lang="en-US" sz="1300" dirty="0" smtClean="0"/>
              <a:t> Dissertations and Theses database. (</a:t>
            </a:r>
            <a:r>
              <a:rPr lang="en-US" sz="1300" dirty="0" err="1" smtClean="0"/>
              <a:t>UMI</a:t>
            </a:r>
            <a:r>
              <a:rPr lang="en-US" sz="1300" dirty="0" smtClean="0"/>
              <a:t> No. 3490693). </a:t>
            </a:r>
          </a:p>
          <a:p>
            <a:pPr>
              <a:buNone/>
            </a:pPr>
            <a:r>
              <a:rPr lang="en-US" sz="1300" dirty="0" smtClean="0"/>
              <a:t>Gorder, L. (2008). A study of teacher perceptions of instructional technology integration in the classroom. </a:t>
            </a:r>
            <a:r>
              <a:rPr lang="en-US" sz="1300" i="1" dirty="0" smtClean="0"/>
              <a:t>Delta Pi Epsilon Journal, 50</a:t>
            </a:r>
            <a:r>
              <a:rPr lang="en-US" sz="1300" dirty="0" smtClean="0"/>
              <a:t>(2), 63-76.</a:t>
            </a:r>
          </a:p>
          <a:p>
            <a:pPr>
              <a:buNone/>
            </a:pPr>
            <a:r>
              <a:rPr lang="en-US" sz="1300" dirty="0" smtClean="0"/>
              <a:t>Hutchison, A., &amp; Reinking, D. (2011). Teachers' perceptions of integrating information and communication technologies into literacy instruction: A National survey in the United States. </a:t>
            </a:r>
            <a:r>
              <a:rPr lang="en-US" sz="1300" i="1" dirty="0" smtClean="0"/>
              <a:t>Reading Research Quarterly</a:t>
            </a:r>
            <a:r>
              <a:rPr lang="en-US" sz="1300" dirty="0" smtClean="0"/>
              <a:t>, </a:t>
            </a:r>
            <a:r>
              <a:rPr lang="en-US" sz="1300" i="1" dirty="0" smtClean="0"/>
              <a:t>46</a:t>
            </a:r>
            <a:r>
              <a:rPr lang="en-US" sz="1300" dirty="0" smtClean="0"/>
              <a:t>(4), 312-333. </a:t>
            </a:r>
            <a:r>
              <a:rPr lang="en-US" sz="1300" dirty="0" err="1" smtClean="0"/>
              <a:t>doi:10.1002</a:t>
            </a:r>
            <a:r>
              <a:rPr lang="en-US" sz="1300" dirty="0" smtClean="0"/>
              <a:t>/</a:t>
            </a:r>
            <a:r>
              <a:rPr lang="en-US" sz="1300" dirty="0" err="1" smtClean="0"/>
              <a:t>RRQ.002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Inan, F. A., &amp; Lowther, D. L. (2010). Factors affecting technology integration in K-12 classrooms: A path model. </a:t>
            </a:r>
            <a:r>
              <a:rPr lang="en-US" sz="1300" i="1" dirty="0" smtClean="0"/>
              <a:t>Educational Technology Research and Development, 58</a:t>
            </a:r>
            <a:r>
              <a:rPr lang="en-US" sz="1300" dirty="0" smtClean="0"/>
              <a:t>(2).</a:t>
            </a:r>
          </a:p>
          <a:p>
            <a:pPr>
              <a:buNone/>
            </a:pPr>
            <a:r>
              <a:rPr lang="en-US" sz="1300" dirty="0" smtClean="0"/>
              <a:t>James, M. L. (2009). </a:t>
            </a:r>
            <a:r>
              <a:rPr lang="en-US" sz="1300" i="1" dirty="0" smtClean="0"/>
              <a:t>Middle school teachers’ understanding of technology integration</a:t>
            </a:r>
            <a:r>
              <a:rPr lang="en-US" sz="1300" dirty="0" smtClean="0"/>
              <a:t> (Doctoral dissertation). Available from </a:t>
            </a:r>
            <a:r>
              <a:rPr lang="en-US" sz="1300" dirty="0" err="1" smtClean="0"/>
              <a:t>ProQuest</a:t>
            </a:r>
            <a:r>
              <a:rPr lang="en-US" sz="1300" dirty="0" smtClean="0"/>
              <a:t> Dissertations and Theses database. (</a:t>
            </a:r>
            <a:r>
              <a:rPr lang="en-US" sz="1300" dirty="0" err="1" smtClean="0"/>
              <a:t>UMI</a:t>
            </a:r>
            <a:r>
              <a:rPr lang="en-US" sz="1300" dirty="0" smtClean="0"/>
              <a:t> No. 3387974).</a:t>
            </a:r>
          </a:p>
          <a:p>
            <a:pPr>
              <a:buNone/>
            </a:pPr>
            <a:r>
              <a:rPr lang="en-US" sz="1300" dirty="0" smtClean="0"/>
              <a:t>Lee, J. &amp; Spires, H. (2009). What students think about technology and academic engagement in school: Implications for middle grades teaching and learning. </a:t>
            </a:r>
            <a:r>
              <a:rPr lang="en-US" sz="1300" i="1" dirty="0" err="1" smtClean="0"/>
              <a:t>AACE</a:t>
            </a:r>
            <a:r>
              <a:rPr lang="en-US" sz="1300" i="1" dirty="0" smtClean="0"/>
              <a:t> Journal, 17</a:t>
            </a:r>
            <a:r>
              <a:rPr lang="en-US" sz="1300" dirty="0" smtClean="0"/>
              <a:t>(2), 61-81. Retrieved from http://edtech.phoenix.wikispaces.net/file/view/article_27007.pdf.</a:t>
            </a:r>
          </a:p>
          <a:p>
            <a:pPr>
              <a:buNone/>
            </a:pPr>
            <a:r>
              <a:rPr lang="en-US" sz="1300" dirty="0" smtClean="0"/>
              <a:t>Loertscher, D. (2010). Technology and tough economic times. </a:t>
            </a:r>
            <a:r>
              <a:rPr lang="en-US" sz="1300" i="1" dirty="0" smtClean="0"/>
              <a:t>Teacher Librarian</a:t>
            </a:r>
            <a:r>
              <a:rPr lang="en-US" sz="1300" dirty="0" smtClean="0"/>
              <a:t>, </a:t>
            </a:r>
            <a:r>
              <a:rPr lang="en-US" sz="1300" i="1" dirty="0" smtClean="0"/>
              <a:t>38</a:t>
            </a:r>
            <a:r>
              <a:rPr lang="en-US" sz="1300" dirty="0" smtClean="0"/>
              <a:t>(1), 42-43.</a:t>
            </a:r>
          </a:p>
          <a:p>
            <a:pPr>
              <a:buNone/>
            </a:pPr>
            <a:r>
              <a:rPr lang="en-US" sz="1300" dirty="0" smtClean="0"/>
              <a:t>Lowther, D. L., Inan, F. A., Daniel </a:t>
            </a:r>
            <a:r>
              <a:rPr lang="en-US" sz="1300" dirty="0" err="1" smtClean="0"/>
              <a:t>Strahl</a:t>
            </a:r>
            <a:r>
              <a:rPr lang="en-US" sz="1300" dirty="0" smtClean="0"/>
              <a:t>, J. J., &amp; Ross, S. M. (2008). Does technology integration “work” when key barriers are removed?. </a:t>
            </a:r>
            <a:r>
              <a:rPr lang="en-US" sz="1300" i="1" dirty="0" smtClean="0"/>
              <a:t>Educational Media International, 45</a:t>
            </a:r>
            <a:r>
              <a:rPr lang="en-US" sz="1300" dirty="0" smtClean="0"/>
              <a:t>(3), 195-213. </a:t>
            </a:r>
            <a:r>
              <a:rPr lang="en-US" sz="1300" dirty="0" err="1" smtClean="0"/>
              <a:t>doi:10.1080</a:t>
            </a:r>
            <a:r>
              <a:rPr lang="en-US" sz="1300" dirty="0" smtClean="0"/>
              <a:t>/09523980802284317</a:t>
            </a:r>
          </a:p>
          <a:p>
            <a:pPr>
              <a:buNone/>
            </a:pPr>
            <a:r>
              <a:rPr lang="en-US" sz="1300" dirty="0" smtClean="0"/>
              <a:t>Lowther, D., Inan, F., Ross, S., &amp; </a:t>
            </a:r>
            <a:r>
              <a:rPr lang="en-US" sz="1300" dirty="0" err="1" smtClean="0"/>
              <a:t>Strahl</a:t>
            </a:r>
            <a:r>
              <a:rPr lang="en-US" sz="1300" dirty="0" smtClean="0"/>
              <a:t>, J. (2012). Do one-to-one initiatives bridge the way to 21st century knowledge and skills?. </a:t>
            </a:r>
            <a:r>
              <a:rPr lang="en-US" sz="1300" i="1" dirty="0" smtClean="0"/>
              <a:t>Journal of Educational Computing Research</a:t>
            </a:r>
            <a:r>
              <a:rPr lang="en-US" sz="1300" dirty="0" smtClean="0"/>
              <a:t>, </a:t>
            </a:r>
            <a:r>
              <a:rPr lang="en-US" sz="1300" i="1" dirty="0" smtClean="0"/>
              <a:t>46</a:t>
            </a:r>
            <a:r>
              <a:rPr lang="en-US" sz="1300" dirty="0" smtClean="0"/>
              <a:t>(1), 1-30</a:t>
            </a:r>
            <a:r>
              <a:rPr lang="en-US" sz="1300" dirty="0" smtClean="0"/>
              <a:t>.</a:t>
            </a:r>
            <a:endParaRPr lang="en-US" sz="1300" dirty="0" smtClean="0"/>
          </a:p>
        </p:txBody>
      </p:sp>
    </p:spTree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300" dirty="0" smtClean="0"/>
              <a:t>Martyn, M. (2007). Clickers in the classroom: An active learning approach. </a:t>
            </a:r>
            <a:r>
              <a:rPr lang="en-US" sz="3300" dirty="0" err="1" smtClean="0"/>
              <a:t>Educause</a:t>
            </a:r>
            <a:r>
              <a:rPr lang="en-US" sz="3300" dirty="0" smtClean="0"/>
              <a:t> Review. retrieved from http://www.educause.edu/ero/article/clickers-classroom-active-learning-approach</a:t>
            </a:r>
          </a:p>
          <a:p>
            <a:pPr>
              <a:buNone/>
            </a:pPr>
            <a:r>
              <a:rPr lang="en-US" sz="3300" dirty="0" smtClean="0"/>
              <a:t>Marwan, A., &amp; Sweeney, T. (2010). Teachers' perceptions of educational technology integration in an Indonesian Polytechnic. </a:t>
            </a:r>
            <a:r>
              <a:rPr lang="en-US" sz="3300" i="1" dirty="0" smtClean="0"/>
              <a:t>Asia Pacific Journal of Education</a:t>
            </a:r>
            <a:r>
              <a:rPr lang="en-US" sz="3300" dirty="0" smtClean="0"/>
              <a:t>, </a:t>
            </a:r>
            <a:r>
              <a:rPr lang="en-US" sz="3300" i="1" dirty="0" smtClean="0"/>
              <a:t>30</a:t>
            </a:r>
            <a:r>
              <a:rPr lang="en-US" sz="3300" dirty="0" smtClean="0"/>
              <a:t>(4), 463-476.</a:t>
            </a:r>
          </a:p>
          <a:p>
            <a:pPr>
              <a:buNone/>
            </a:pPr>
            <a:r>
              <a:rPr lang="en-US" sz="3300" dirty="0" smtClean="0"/>
              <a:t>Ottenbreit-Leftwich, A. T., </a:t>
            </a:r>
            <a:r>
              <a:rPr lang="en-US" sz="3300" dirty="0" err="1" smtClean="0"/>
              <a:t>Glazewski</a:t>
            </a:r>
            <a:r>
              <a:rPr lang="en-US" sz="3300" dirty="0" smtClean="0"/>
              <a:t>, K. D., Newby, T. J., &amp; </a:t>
            </a:r>
            <a:r>
              <a:rPr lang="en-US" sz="3300" dirty="0" err="1" smtClean="0"/>
              <a:t>Ertmer</a:t>
            </a:r>
            <a:r>
              <a:rPr lang="en-US" sz="3300" dirty="0" smtClean="0"/>
              <a:t>, P. A. (2010). Teacher value beliefs associated with using technology: Addressing professional and student needs. </a:t>
            </a:r>
            <a:r>
              <a:rPr lang="en-US" sz="3300" i="1" dirty="0" smtClean="0"/>
              <a:t>Computers &amp; Education, 55</a:t>
            </a:r>
            <a:r>
              <a:rPr lang="en-US" sz="3300" dirty="0" smtClean="0"/>
              <a:t>(3), 1321-1335.</a:t>
            </a:r>
          </a:p>
          <a:p>
            <a:pPr>
              <a:buNone/>
            </a:pPr>
            <a:r>
              <a:rPr lang="en-US" sz="3300" dirty="0" smtClean="0"/>
              <a:t>Panigrahi, M. (2011). Perception of teachers’ towards extensive utilization of information and communication technology. </a:t>
            </a:r>
            <a:r>
              <a:rPr lang="en-US" sz="3300" i="1" dirty="0" smtClean="0"/>
              <a:t>Turkish Online Journal of Distance Education (</a:t>
            </a:r>
            <a:r>
              <a:rPr lang="en-US" sz="3300" i="1" dirty="0" err="1" smtClean="0"/>
              <a:t>TOJDE</a:t>
            </a:r>
            <a:r>
              <a:rPr lang="en-US" sz="3300" i="1" dirty="0" smtClean="0"/>
              <a:t>), 12</a:t>
            </a:r>
            <a:r>
              <a:rPr lang="en-US" sz="3300" dirty="0" smtClean="0"/>
              <a:t>(4), 45-57.</a:t>
            </a:r>
          </a:p>
          <a:p>
            <a:pPr>
              <a:buNone/>
            </a:pPr>
            <a:r>
              <a:rPr lang="en-US" sz="3300" dirty="0" smtClean="0"/>
              <a:t>Pierce, R., &amp; Ball, L. (2009). Perceptions that may affect teachers' intention to use technology in secondary mathematics classes. </a:t>
            </a:r>
            <a:r>
              <a:rPr lang="en-US" sz="3300" i="1" dirty="0" smtClean="0"/>
              <a:t>Educational Studies in Mathematics</a:t>
            </a:r>
            <a:r>
              <a:rPr lang="en-US" sz="3300" dirty="0" smtClean="0"/>
              <a:t>, </a:t>
            </a:r>
            <a:r>
              <a:rPr lang="en-US" sz="3300" i="1" dirty="0" smtClean="0"/>
              <a:t>71</a:t>
            </a:r>
            <a:r>
              <a:rPr lang="en-US" sz="3300" dirty="0" smtClean="0"/>
              <a:t>(3), 299-317.</a:t>
            </a:r>
          </a:p>
          <a:p>
            <a:pPr>
              <a:buNone/>
            </a:pPr>
            <a:r>
              <a:rPr lang="en-US" sz="3300" dirty="0" smtClean="0"/>
              <a:t>Project Tomorrow. (2012). Personalizing the classroom experience – Teachers, librarians and administrators connect the dots with digital learning. Retrieved from http://www.tomorrow.org/speakup/pdfs/SU11_PersonalizedLearning_Educators.pdf</a:t>
            </a:r>
          </a:p>
          <a:p>
            <a:pPr>
              <a:buNone/>
            </a:pPr>
            <a:r>
              <a:rPr lang="en-US" sz="3300" dirty="0" smtClean="0"/>
              <a:t>Schrum, L., </a:t>
            </a:r>
            <a:r>
              <a:rPr lang="en-US" sz="3300" dirty="0" err="1" smtClean="0"/>
              <a:t>Galizio</a:t>
            </a:r>
            <a:r>
              <a:rPr lang="en-US" sz="3300" dirty="0" smtClean="0"/>
              <a:t>, L. M., &amp; </a:t>
            </a:r>
            <a:r>
              <a:rPr lang="en-US" sz="3300" dirty="0" err="1" smtClean="0"/>
              <a:t>Ledesma</a:t>
            </a:r>
            <a:r>
              <a:rPr lang="en-US" sz="3300" dirty="0" smtClean="0"/>
              <a:t>, P. (2011). Educational leadership and technology integration: An investigation into preparation, experiences, and roles. </a:t>
            </a:r>
            <a:r>
              <a:rPr lang="en-US" sz="3300" i="1" dirty="0" smtClean="0"/>
              <a:t>Journal of School Leadership, 21</a:t>
            </a:r>
            <a:r>
              <a:rPr lang="en-US" sz="3300" dirty="0" smtClean="0"/>
              <a:t>(2), 241-261. </a:t>
            </a:r>
          </a:p>
          <a:p>
            <a:pPr>
              <a:buNone/>
            </a:pPr>
            <a:r>
              <a:rPr lang="en-US" sz="3300" dirty="0" smtClean="0"/>
              <a:t>Shapley, K., Sheehan, D., Maloney, C., &amp; </a:t>
            </a:r>
            <a:r>
              <a:rPr lang="en-US" sz="3300" dirty="0" err="1" smtClean="0"/>
              <a:t>Caranikas</a:t>
            </a:r>
            <a:r>
              <a:rPr lang="en-US" sz="3300" dirty="0" smtClean="0"/>
              <a:t>-Walker, F. (2010). Effects of technology immersion on teachers' growth in technology competency, ideology, and practices. </a:t>
            </a:r>
            <a:r>
              <a:rPr lang="en-US" sz="3300" i="1" dirty="0" smtClean="0"/>
              <a:t>Journal of Educational Computing Research, 42</a:t>
            </a:r>
            <a:r>
              <a:rPr lang="en-US" sz="3300" dirty="0" smtClean="0"/>
              <a:t>(1), 1-33.</a:t>
            </a:r>
          </a:p>
          <a:p>
            <a:pPr>
              <a:buNone/>
            </a:pPr>
            <a:r>
              <a:rPr lang="en-US" sz="3300" dirty="0" smtClean="0"/>
              <a:t>Wachira, P., &amp; Keengwe, J. (2011). Technology integration barriers: Urban school mathematics teachers perspectives. </a:t>
            </a:r>
            <a:r>
              <a:rPr lang="en-US" sz="3300" i="1" dirty="0" smtClean="0"/>
              <a:t>Journal of Science Education and Technology, 20</a:t>
            </a:r>
            <a:r>
              <a:rPr lang="en-US" sz="3300" dirty="0" smtClean="0"/>
              <a:t>(1), 17-25.</a:t>
            </a:r>
          </a:p>
          <a:p>
            <a:pPr>
              <a:buNone/>
            </a:pPr>
            <a:r>
              <a:rPr lang="en-US" sz="3300" dirty="0" smtClean="0"/>
              <a:t>Walker, L. R. (2010). </a:t>
            </a:r>
            <a:r>
              <a:rPr lang="en-US" sz="3300" i="1" dirty="0" smtClean="0"/>
              <a:t>A phenomenological investigation of elementary school teachers who successfully integrated instructional technology into the curriculum</a:t>
            </a:r>
            <a:r>
              <a:rPr lang="en-US" sz="3300" dirty="0" smtClean="0"/>
              <a:t> (Doctoral dissertation). Available from </a:t>
            </a:r>
            <a:r>
              <a:rPr lang="en-US" sz="3300" dirty="0" err="1" smtClean="0"/>
              <a:t>ProQuest</a:t>
            </a:r>
            <a:r>
              <a:rPr lang="en-US" sz="3300" dirty="0" smtClean="0"/>
              <a:t> Dissertations and Theses database. (</a:t>
            </a:r>
            <a:r>
              <a:rPr lang="en-US" sz="3300" dirty="0" err="1" smtClean="0"/>
              <a:t>UMI</a:t>
            </a:r>
            <a:r>
              <a:rPr lang="en-US" sz="3300" dirty="0" smtClean="0"/>
              <a:t> No. 3427041</a:t>
            </a:r>
            <a:r>
              <a:rPr lang="en-US" sz="3300" dirty="0" smtClean="0"/>
              <a:t>).</a:t>
            </a:r>
            <a:endParaRPr lang="en-US" sz="3300" dirty="0" smtClean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_414ae314-ef89-48ea-98fd-e059096aac8a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_aeb7620f-454d-48e0-909d-a4534afdbab0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broad categories</a:t>
            </a:r>
          </a:p>
          <a:p>
            <a:pPr lvl="1"/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 smtClean="0"/>
              <a:t>Tool </a:t>
            </a:r>
            <a:endParaRPr lang="en-US" dirty="0" smtClean="0"/>
          </a:p>
          <a:p>
            <a:pPr lvl="1"/>
            <a:r>
              <a:rPr lang="en-US" dirty="0" smtClean="0"/>
              <a:t>Preparation</a:t>
            </a:r>
            <a:endParaRPr lang="en-US" dirty="0" smtClean="0"/>
          </a:p>
          <a:p>
            <a:pPr lvl="2"/>
            <a:r>
              <a:rPr lang="en-US" sz="1500" dirty="0" smtClean="0"/>
              <a:t>(</a:t>
            </a:r>
            <a:r>
              <a:rPr lang="en-US" sz="1500" dirty="0" smtClean="0"/>
              <a:t>Inan &amp; Lowther, 2010)</a:t>
            </a:r>
            <a:endParaRPr lang="en-US" sz="1500" dirty="0"/>
          </a:p>
        </p:txBody>
      </p:sp>
      <p:pic>
        <p:nvPicPr>
          <p:cNvPr id="5" name="Picture 4" descr="http://4.bp.blogspot.com/-j6_cBS_5YWU/Uo2GdTF6P7I/AAAAAAAAAcw/slr515kRtaM/s1600/Technology-integration-in-schools-0822.jpg"/>
          <p:cNvPicPr>
            <a:picLocks noChangeAspect="1" noChangeArrowheads="1"/>
          </p:cNvPicPr>
          <p:nvPr/>
        </p:nvPicPr>
        <p:blipFill>
          <a:blip r:embed="rId2" cstate="print"/>
          <a:srcRect l="5970" b="1660"/>
          <a:stretch>
            <a:fillRect/>
          </a:stretch>
        </p:blipFill>
        <p:spPr bwMode="auto">
          <a:xfrm>
            <a:off x="4419600" y="2438400"/>
            <a:ext cx="4343400" cy="3240314"/>
          </a:xfrm>
          <a:prstGeom prst="roundRect">
            <a:avLst>
              <a:gd name="adj" fmla="val 148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3536"/>
            <a:ext cx="84582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Technology Integration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&amp; technology instructional practices should compliment each other </a:t>
            </a:r>
            <a:r>
              <a:rPr lang="en-US" sz="1600" dirty="0" smtClean="0"/>
              <a:t>(Walker, 2010</a:t>
            </a:r>
            <a:r>
              <a:rPr lang="en-US" sz="1600" dirty="0" smtClean="0"/>
              <a:t>)</a:t>
            </a:r>
            <a:endParaRPr lang="en-US" sz="1500" dirty="0" smtClean="0"/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smtClean="0"/>
              <a:t>technology does not ensure effective integration </a:t>
            </a:r>
            <a:r>
              <a:rPr lang="en-US" sz="1500" dirty="0" smtClean="0"/>
              <a:t>(Parker et al., 2008</a:t>
            </a:r>
            <a:r>
              <a:rPr lang="en-US" sz="1500" dirty="0" smtClean="0"/>
              <a:t>)</a:t>
            </a:r>
            <a:endParaRPr lang="en-US" sz="1300" dirty="0" smtClean="0"/>
          </a:p>
          <a:p>
            <a:pPr lvl="1"/>
            <a:r>
              <a:rPr lang="en-US" dirty="0" smtClean="0"/>
              <a:t>Need to know how and </a:t>
            </a:r>
            <a:r>
              <a:rPr lang="en-US" dirty="0" smtClean="0"/>
              <a:t>why</a:t>
            </a:r>
            <a:endParaRPr lang="en-US" dirty="0" smtClean="0"/>
          </a:p>
        </p:txBody>
      </p:sp>
      <p:pic>
        <p:nvPicPr>
          <p:cNvPr id="5122" name="Picture 2" descr="C:\Users\Kurt\Desktop\16500579-abstract-word-cloud-for-technology-integration-with-related-tags-and-te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548743" cy="2980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achievement negligible when integrated improperly </a:t>
            </a:r>
            <a:r>
              <a:rPr lang="en-US" sz="1600" dirty="0" smtClean="0"/>
              <a:t>(Shapley et al., 2010)</a:t>
            </a:r>
          </a:p>
          <a:p>
            <a:endParaRPr lang="en-US" dirty="0" smtClean="0"/>
          </a:p>
          <a:p>
            <a:r>
              <a:rPr lang="en-US" dirty="0" smtClean="0"/>
              <a:t>Done </a:t>
            </a:r>
            <a:r>
              <a:rPr lang="en-US" dirty="0" smtClean="0"/>
              <a:t>correctly, technology will be “invisible”</a:t>
            </a:r>
            <a:endParaRPr lang="en-US" sz="1600" dirty="0" smtClean="0"/>
          </a:p>
          <a:p>
            <a:pPr lvl="1"/>
            <a:r>
              <a:rPr lang="en-US" dirty="0" smtClean="0"/>
              <a:t>Natural part of the classroom</a:t>
            </a:r>
          </a:p>
          <a:p>
            <a:pPr lvl="2"/>
            <a:r>
              <a:rPr lang="en-US" dirty="0" smtClean="0"/>
              <a:t>Desks, pencil sharpeners, &amp; staplers</a:t>
            </a:r>
          </a:p>
          <a:p>
            <a:pPr lvl="3"/>
            <a:r>
              <a:rPr lang="en-US" sz="1500" dirty="0" smtClean="0"/>
              <a:t>(Schrum et al., 2011</a:t>
            </a:r>
            <a:r>
              <a:rPr lang="en-US" sz="1500" dirty="0" smtClean="0"/>
              <a:t>)</a:t>
            </a:r>
            <a:endParaRPr lang="en-US" sz="1500" dirty="0" smtClean="0"/>
          </a:p>
        </p:txBody>
      </p:sp>
    </p:spTree>
  </p:cSld>
  <p:clrMapOvr>
    <a:masterClrMapping/>
  </p:clrMapOvr>
  <p:transition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d1cf7b1-dcc5-445a-a5c7-80ae4dba7106"/>
  <p:tag name="__PE_ORIG_SIZE" val="5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7997108-0fc5-48c6-b06b-9bb024cd7114"/>
  <p:tag name="__PE_ORIG_SIZE" val="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71bb126-9bfe-4d27-b1ea-3f1f275f63e6"/>
  <p:tag name="__PE_ORIG_SIZE" val="5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184c980-ab16-42b4-ae13-05bc5ae49b6d"/>
  <p:tag name="__PE_ORIG_SIZE" val="5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4197942-774d-49cb-90bd-eef592dd36d6"/>
  <p:tag name="__PE_ORIG_SIZE" val="5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13066</TotalTime>
  <Words>972</Words>
  <Application>Microsoft Office PowerPoint</Application>
  <PresentationFormat>On-screen Show (4:3)</PresentationFormat>
  <Paragraphs>234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  Educational Technology: Research &amp; Integration</vt:lpstr>
      <vt:lpstr>Goals</vt:lpstr>
      <vt:lpstr>Think – Pair – Share</vt:lpstr>
      <vt:lpstr>Slide 4</vt:lpstr>
      <vt:lpstr>Slide 5</vt:lpstr>
      <vt:lpstr>Slide 6</vt:lpstr>
      <vt:lpstr>Educational Technology</vt:lpstr>
      <vt:lpstr>Technology Integration</vt:lpstr>
      <vt:lpstr>Technology Integration</vt:lpstr>
      <vt:lpstr>Technology Integration</vt:lpstr>
      <vt:lpstr>Benefits</vt:lpstr>
      <vt:lpstr>More Benefits</vt:lpstr>
      <vt:lpstr>More Benefits</vt:lpstr>
      <vt:lpstr>Additional Benefits</vt:lpstr>
      <vt:lpstr>Predictors</vt:lpstr>
      <vt:lpstr>More Predictors</vt:lpstr>
      <vt:lpstr>Integration</vt:lpstr>
      <vt:lpstr>Integrating Technology</vt:lpstr>
      <vt:lpstr>TPCK</vt:lpstr>
      <vt:lpstr>Slide 20</vt:lpstr>
      <vt:lpstr>Student Response Systems (Clickers)</vt:lpstr>
      <vt:lpstr>Slide 22</vt:lpstr>
      <vt:lpstr>Benefits</vt:lpstr>
      <vt:lpstr>Additional Benefits</vt:lpstr>
      <vt:lpstr>Think – Pair – Share</vt:lpstr>
      <vt:lpstr>Still Not Convinced?</vt:lpstr>
      <vt:lpstr>Clicker Reports</vt:lpstr>
      <vt:lpstr>Slide 28</vt:lpstr>
      <vt:lpstr>Slide 29</vt:lpstr>
      <vt:lpstr>Slide 30</vt:lpstr>
      <vt:lpstr>Slide 31</vt:lpstr>
      <vt:lpstr>Slide 32</vt:lpstr>
      <vt:lpstr>Poll Everywhere</vt:lpstr>
      <vt:lpstr>Socrative</vt:lpstr>
      <vt:lpstr>Slide 35</vt:lpstr>
      <vt:lpstr>Slide 36</vt:lpstr>
      <vt:lpstr>Why Technology???</vt:lpstr>
      <vt:lpstr>My Research</vt:lpstr>
      <vt:lpstr>Questions</vt:lpstr>
      <vt:lpstr>References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Technology: Research &amp; Technology Integration</dc:title>
  <dc:creator>schulzek</dc:creator>
  <cp:lastModifiedBy>Kurt</cp:lastModifiedBy>
  <cp:revision>85</cp:revision>
  <dcterms:created xsi:type="dcterms:W3CDTF">2014-02-20T21:26:14Z</dcterms:created>
  <dcterms:modified xsi:type="dcterms:W3CDTF">2014-03-11T01:52:22Z</dcterms:modified>
</cp:coreProperties>
</file>