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84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82" r:id="rId24"/>
    <p:sldId id="277" r:id="rId25"/>
    <p:sldId id="278" r:id="rId26"/>
    <p:sldId id="279" r:id="rId27"/>
    <p:sldId id="280" r:id="rId28"/>
    <p:sldId id="281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749" autoAdjust="0"/>
  </p:normalViewPr>
  <p:slideViewPr>
    <p:cSldViewPr>
      <p:cViewPr varScale="1">
        <p:scale>
          <a:sx n="51" d="100"/>
          <a:sy n="51" d="100"/>
        </p:scale>
        <p:origin x="-184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80287-321F-47BE-AA1B-A87DA07EBE37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4633F7-3494-42C7-9D28-9FF8A0CD2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760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Laura introduces</a:t>
            </a:r>
            <a:r>
              <a:rPr lang="en-US" baseline="0" dirty="0" smtClean="0"/>
              <a:t> panel:</a:t>
            </a:r>
          </a:p>
          <a:p>
            <a:r>
              <a:rPr lang="en-US" baseline="0" dirty="0" smtClean="0"/>
              <a:t>Dr. John Henning – Professor and Associate Dean, Patton College of Education, Ohio University</a:t>
            </a:r>
          </a:p>
          <a:p>
            <a:r>
              <a:rPr lang="en-US" baseline="0" dirty="0" smtClean="0"/>
              <a:t>Stephanie Goodrich – Manager, Mentorship Programs, Ohio University</a:t>
            </a:r>
          </a:p>
          <a:p>
            <a:r>
              <a:rPr lang="en-US" baseline="0" dirty="0" err="1" smtClean="0"/>
              <a:t>Tian</a:t>
            </a:r>
            <a:r>
              <a:rPr lang="en-US" baseline="0" dirty="0" smtClean="0"/>
              <a:t> Luo, Alexander </a:t>
            </a:r>
            <a:r>
              <a:rPr lang="en-US" baseline="0" dirty="0" err="1" smtClean="0"/>
              <a:t>Murry</a:t>
            </a:r>
            <a:r>
              <a:rPr lang="en-US" baseline="0" dirty="0" smtClean="0"/>
              <a:t> – Teaching Assistants, Doctoral Candidates, Instructional Technology, Ohio </a:t>
            </a:r>
            <a:r>
              <a:rPr lang="en-US" baseline="0" dirty="0" smtClean="0"/>
              <a:t>University</a:t>
            </a:r>
          </a:p>
          <a:p>
            <a:r>
              <a:rPr lang="en-US" baseline="0" dirty="0" smtClean="0"/>
              <a:t>Dr. Teresa Franklin – Professor, Instructional Technology, Patten College of Education, </a:t>
            </a:r>
            <a:r>
              <a:rPr lang="en-US" baseline="0" smtClean="0"/>
              <a:t>Ohio University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633F7-3494-42C7-9D28-9FF8A0CD20D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083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80% No – Prefer teacher prep classes to be only</a:t>
            </a:r>
            <a:r>
              <a:rPr lang="en-US" baseline="0" dirty="0" smtClean="0"/>
              <a:t> in face-to-face classrooms</a:t>
            </a:r>
          </a:p>
          <a:p>
            <a:r>
              <a:rPr lang="en-US" baseline="0" dirty="0" smtClean="0"/>
              <a:t>16% Interested in a mix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633F7-3494-42C7-9D28-9FF8A0CD20D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435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Tintin presents the</a:t>
            </a:r>
            <a:r>
              <a:rPr lang="en-US" baseline="0" dirty="0" smtClean="0"/>
              <a:t> data from the .pre and post-perception papers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633F7-3494-42C7-9D28-9FF8A0CD20D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7045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  Some students listed more than one benefit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633F7-3494-42C7-9D28-9FF8A0CD20D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9180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  Some students listed more than one challenge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633F7-3494-42C7-9D28-9FF8A0CD20D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5312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Laura goes through this.  </a:t>
            </a:r>
          </a:p>
          <a:p>
            <a:r>
              <a:rPr lang="en-US" dirty="0" smtClean="0"/>
              <a:t>-Video</a:t>
            </a:r>
            <a:r>
              <a:rPr lang="en-US" baseline="0" dirty="0" smtClean="0"/>
              <a:t> observation form was confusing</a:t>
            </a:r>
          </a:p>
          <a:p>
            <a:r>
              <a:rPr lang="en-US" baseline="0" dirty="0" smtClean="0"/>
              <a:t>-</a:t>
            </a:r>
            <a:r>
              <a:rPr lang="en-US" dirty="0" smtClean="0"/>
              <a:t>Guest speakers were essential and clarified videos, but it was hard to ask questions because online learning was still very foreign: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-Term</a:t>
            </a:r>
            <a:r>
              <a:rPr lang="en-US" baseline="0" dirty="0" smtClean="0"/>
              <a:t> need clarified:  </a:t>
            </a:r>
            <a:r>
              <a:rPr lang="en-US" dirty="0" smtClean="0"/>
              <a:t>online learning, blended learning, synchronous &amp; asynchronous learning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-Requested more stories from online teachers –personalize online teaching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-Expansion of grade levels for presentations and video observations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-Inclusion of OU students who have worked in a virtual room in presentations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-Allow OU students time to interact and discuss online teaching phenomenon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-Incorporate online teaching simulations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-Opportunity for OU students to observe live, virtual teaching sessions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633F7-3494-42C7-9D28-9FF8A0CD20D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133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Laura will go through this. Tintin</a:t>
            </a:r>
            <a:r>
              <a:rPr lang="en-US" baseline="0" dirty="0" smtClean="0"/>
              <a:t> will discuss the Twitter feed.</a:t>
            </a:r>
            <a:endParaRPr lang="en-US" dirty="0" smtClean="0"/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-Added:  Early discussion regarding online vocabulary and concepts; class discussion on prior experience, knowledge, etc.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-Amended observation sheet:   Added questions for group discussion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-After first video, students meet in groups to discuss observations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-Second set of videos mid-term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-Class discussion:</a:t>
            </a:r>
          </a:p>
          <a:p>
            <a:pPr lvl="1"/>
            <a:r>
              <a:rPr lang="en-US" dirty="0" smtClean="0"/>
              <a:t>Whether you teach in a full-time online school or in a traditional school, why is it important for you to learn how to engage learners from a distance?</a:t>
            </a:r>
          </a:p>
          <a:p>
            <a:pPr lvl="1"/>
            <a:r>
              <a:rPr lang="en-US" dirty="0" smtClean="0"/>
              <a:t>Where/when might these skills be needed in your future careers?</a:t>
            </a:r>
          </a:p>
          <a:p>
            <a:pPr lvl="1"/>
            <a:r>
              <a:rPr lang="en-US" dirty="0" smtClean="0"/>
              <a:t>What might a classroom look like in 2020?  2030?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-Online simulations – ECOT teachers present lesson to OU students as if they were actual online students</a:t>
            </a:r>
          </a:p>
          <a:p>
            <a:r>
              <a:rPr lang="en-US" dirty="0" smtClean="0"/>
              <a:t>-ECOT Teacher Presentations:  Moved to last face-to-face class</a:t>
            </a:r>
          </a:p>
          <a:p>
            <a:pPr lvl="1"/>
            <a:r>
              <a:rPr lang="en-US" dirty="0" smtClean="0"/>
              <a:t>Twitter feed for questions</a:t>
            </a:r>
          </a:p>
          <a:p>
            <a:pPr lvl="1"/>
            <a:r>
              <a:rPr lang="en-US" dirty="0" smtClean="0"/>
              <a:t>Include OU students who have completed virtual field experiences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633F7-3494-42C7-9D28-9FF8A0CD20D8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02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Stephanie and John discuss this.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633F7-3494-42C7-9D28-9FF8A0CD20D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127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John shares</a:t>
            </a:r>
            <a:r>
              <a:rPr lang="en-US" baseline="0" dirty="0" smtClean="0"/>
              <a:t> Ohio University’s goals:</a:t>
            </a:r>
          </a:p>
          <a:p>
            <a:endParaRPr lang="en-US" baseline="0" dirty="0" smtClean="0"/>
          </a:p>
          <a:p>
            <a:r>
              <a:rPr lang="en-US" baseline="0" dirty="0" smtClean="0"/>
              <a:t>Stephanie shares ECOT’s goals: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633F7-3494-42C7-9D28-9FF8A0CD20D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863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Alex presents this slide</a:t>
            </a:r>
          </a:p>
          <a:p>
            <a:r>
              <a:rPr lang="en-US" dirty="0" smtClean="0"/>
              <a:t>Describe class structure, goals,</a:t>
            </a:r>
            <a:r>
              <a:rPr lang="en-US" baseline="0" dirty="0" smtClean="0"/>
              <a:t> blended class schedule, focus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633F7-3494-42C7-9D28-9FF8A0CD20D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17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Laura’s slide</a:t>
            </a:r>
          </a:p>
          <a:p>
            <a:r>
              <a:rPr lang="en-US" dirty="0" smtClean="0"/>
              <a:t>Survey:  Program year, major, prior online learning experience,</a:t>
            </a:r>
            <a:r>
              <a:rPr lang="en-US" baseline="0" dirty="0" smtClean="0"/>
              <a:t> interest in teaching in a virtual environment</a:t>
            </a:r>
          </a:p>
          <a:p>
            <a:r>
              <a:rPr lang="en-US" baseline="0" dirty="0" smtClean="0"/>
              <a:t>RTOP:  Survey in public domain to rate lesson design, content, classroom culture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Guest Speakers:  </a:t>
            </a:r>
            <a:r>
              <a:rPr lang="en-US" dirty="0" smtClean="0"/>
              <a:t>Face-to-face class, shared recording on live session, discussed a typical day, Q and A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633F7-3494-42C7-9D28-9FF8A0CD20D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1183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Alex presents.  70 survey participants.  All EDCT 2030 students invited to participate.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633F7-3494-42C7-9D28-9FF8A0CD20D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5900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55%</a:t>
            </a:r>
            <a:r>
              <a:rPr lang="en-US" baseline="0" dirty="0" smtClean="0"/>
              <a:t> juniors, 20% sophomores, 19% seniors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633F7-3494-42C7-9D28-9FF8A0CD20D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2861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46% Early Childhood, 40% AYA, 13% Middle Childhood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633F7-3494-42C7-9D28-9FF8A0CD20D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1499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97% No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633F7-3494-42C7-9D28-9FF8A0CD20D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1604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57%</a:t>
            </a:r>
            <a:r>
              <a:rPr lang="en-US" baseline="0" dirty="0" smtClean="0"/>
              <a:t> No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633F7-3494-42C7-9D28-9FF8A0CD20D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151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1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3321-06EE-45D8-9E0D-B1E6DD174FEF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176A-BA15-48ED-BB76-064887A443C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2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3321-06EE-45D8-9E0D-B1E6DD174FEF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8176A-BA15-48ED-BB76-064887A443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3321-06EE-45D8-9E0D-B1E6DD174FEF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8176A-BA15-48ED-BB76-064887A443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3321-06EE-45D8-9E0D-B1E6DD174FEF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176A-BA15-48ED-BB76-064887A443C8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9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3321-06EE-45D8-9E0D-B1E6DD174FEF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176A-BA15-48ED-BB76-064887A443C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3321-06EE-45D8-9E0D-B1E6DD174FEF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176A-BA15-48ED-BB76-064887A443C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9"/>
            <a:ext cx="3273552" cy="343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3321-06EE-45D8-9E0D-B1E6DD174FEF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176A-BA15-48ED-BB76-064887A443C8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3321-06EE-45D8-9E0D-B1E6DD174FEF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176A-BA15-48ED-BB76-064887A443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3321-06EE-45D8-9E0D-B1E6DD174FEF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176A-BA15-48ED-BB76-064887A443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3321-06EE-45D8-9E0D-B1E6DD174FEF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176A-BA15-48ED-BB76-064887A443C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6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3321-06EE-45D8-9E0D-B1E6DD174FEF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28176A-BA15-48ED-BB76-064887A443C8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2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5"/>
            <a:ext cx="6479363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2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F69D3321-06EE-45D8-9E0D-B1E6DD174FEF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9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0328176A-BA15-48ED-BB76-064887A443C8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Building e-Internships in Teacher Preparation:  Ohio University and ECOT Partnering in a New Direction for Teaching and Learning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OCTEO, March 20, 2014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973223"/>
            <a:ext cx="2381250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619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Question:  Have you taken a course fully online during your university experience?</a:t>
            </a:r>
            <a:endParaRPr lang="en-US" sz="2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7" y="1676400"/>
            <a:ext cx="8010525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751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5257800"/>
            <a:ext cx="7543800" cy="914400"/>
          </a:xfrm>
        </p:spPr>
        <p:txBody>
          <a:bodyPr/>
          <a:lstStyle/>
          <a:p>
            <a:r>
              <a:rPr lang="en-US" sz="2800" dirty="0" smtClean="0"/>
              <a:t>Question:  Do you think you would be interested in teaching in a virtual K-12 school as part of your teacher preparation field experience?</a:t>
            </a:r>
            <a:endParaRPr lang="en-US" sz="2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99" y="685800"/>
            <a:ext cx="7315201" cy="349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674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5105400"/>
            <a:ext cx="7543800" cy="914400"/>
          </a:xfrm>
        </p:spPr>
        <p:txBody>
          <a:bodyPr/>
          <a:lstStyle/>
          <a:p>
            <a:r>
              <a:rPr lang="en-US" dirty="0" smtClean="0"/>
              <a:t>Results: Pre and Post-Perception Papers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7751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685802"/>
            <a:ext cx="7315200" cy="4038597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 preliminary read-through of student reflection paper data and finalization of coding scheme</a:t>
            </a:r>
          </a:p>
          <a:p>
            <a:endParaRPr lang="en-US" dirty="0" smtClean="0"/>
          </a:p>
          <a:p>
            <a:r>
              <a:rPr lang="en-US" dirty="0" smtClean="0"/>
              <a:t>TAs randomly selected student reflection papers and coded them using the pre-established codes</a:t>
            </a:r>
          </a:p>
          <a:p>
            <a:endParaRPr lang="en-US" dirty="0" smtClean="0"/>
          </a:p>
          <a:p>
            <a:r>
              <a:rPr lang="en-US" dirty="0" smtClean="0"/>
              <a:t>Two researchers conducted an initial screening of all individually-coded data and complied them</a:t>
            </a:r>
          </a:p>
          <a:p>
            <a:endParaRPr lang="en-US" dirty="0" smtClean="0"/>
          </a:p>
          <a:p>
            <a:r>
              <a:rPr lang="en-US" dirty="0" smtClean="0"/>
              <a:t>Descriptive analyses </a:t>
            </a:r>
          </a:p>
          <a:p>
            <a:endParaRPr lang="en-US" dirty="0" smtClean="0"/>
          </a:p>
          <a:p>
            <a:r>
              <a:rPr lang="en-US" dirty="0" smtClean="0"/>
              <a:t>Paired t-tests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371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7315200" cy="4114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35142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5715000"/>
            <a:ext cx="7543800" cy="914400"/>
          </a:xfrm>
        </p:spPr>
        <p:txBody>
          <a:bodyPr/>
          <a:lstStyle/>
          <a:p>
            <a:pPr algn="ctr"/>
            <a:r>
              <a:rPr lang="en-US" sz="2800" dirty="0"/>
              <a:t>What do you believe are the </a:t>
            </a:r>
            <a:r>
              <a:rPr lang="en-US" sz="2800" dirty="0" smtClean="0"/>
              <a:t>benefits </a:t>
            </a:r>
            <a:r>
              <a:rPr lang="en-US" sz="2800" dirty="0"/>
              <a:t>of online K-12 learning?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0" y="457200"/>
            <a:ext cx="4648200" cy="3429000"/>
          </a:xfrm>
        </p:spPr>
        <p:txBody>
          <a:bodyPr>
            <a:normAutofit fontScale="92500"/>
          </a:bodyPr>
          <a:lstStyle/>
          <a:p>
            <a:pPr marL="18288" indent="0" algn="ctr">
              <a:buNone/>
            </a:pPr>
            <a:r>
              <a:rPr lang="en-US" b="1" u="sng" dirty="0" smtClean="0"/>
              <a:t>Pre-Perception</a:t>
            </a:r>
          </a:p>
          <a:p>
            <a:r>
              <a:rPr lang="en-US" dirty="0"/>
              <a:t>Technology literate (6</a:t>
            </a:r>
            <a:r>
              <a:rPr lang="en-US" dirty="0" smtClean="0"/>
              <a:t>)</a:t>
            </a:r>
          </a:p>
          <a:p>
            <a:r>
              <a:rPr lang="en-US" dirty="0" smtClean="0"/>
              <a:t>Attend class at any time, any place (6)</a:t>
            </a:r>
          </a:p>
          <a:p>
            <a:r>
              <a:rPr lang="en-US" dirty="0" smtClean="0"/>
              <a:t>Students work at own pace (6)</a:t>
            </a:r>
          </a:p>
          <a:p>
            <a:r>
              <a:rPr lang="en-US" dirty="0" smtClean="0"/>
              <a:t>Personalized content (2)</a:t>
            </a:r>
          </a:p>
          <a:p>
            <a:r>
              <a:rPr lang="en-US" dirty="0" smtClean="0"/>
              <a:t>Increased focus (2)</a:t>
            </a:r>
          </a:p>
          <a:p>
            <a:r>
              <a:rPr lang="en-US" dirty="0" smtClean="0"/>
              <a:t>Immediate feedback (1)</a:t>
            </a:r>
          </a:p>
          <a:p>
            <a:r>
              <a:rPr lang="en-US" dirty="0" smtClean="0"/>
              <a:t>Exciting, interesting (1)</a:t>
            </a:r>
          </a:p>
          <a:p>
            <a:r>
              <a:rPr lang="en-US" dirty="0" smtClean="0"/>
              <a:t>Ability to pursue other activities (1)</a:t>
            </a:r>
          </a:p>
          <a:p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4495800" y="658369"/>
            <a:ext cx="4572000" cy="5513831"/>
          </a:xfrm>
        </p:spPr>
        <p:txBody>
          <a:bodyPr>
            <a:normAutofit lnSpcReduction="10000"/>
          </a:bodyPr>
          <a:lstStyle/>
          <a:p>
            <a:pPr marL="18288" indent="0" algn="ctr">
              <a:buNone/>
            </a:pPr>
            <a:r>
              <a:rPr lang="en-US" b="1" u="sng" dirty="0" smtClean="0"/>
              <a:t>Post-Perception</a:t>
            </a:r>
          </a:p>
          <a:p>
            <a:r>
              <a:rPr lang="en-US" dirty="0" smtClean="0"/>
              <a:t>Students work at own pace (10)</a:t>
            </a:r>
          </a:p>
          <a:p>
            <a:r>
              <a:rPr lang="en-US" dirty="0" smtClean="0"/>
              <a:t>Technology literate (4)</a:t>
            </a:r>
          </a:p>
          <a:p>
            <a:r>
              <a:rPr lang="en-US" dirty="0"/>
              <a:t>Interact in bully-free environment (2</a:t>
            </a:r>
            <a:r>
              <a:rPr lang="en-US" dirty="0" smtClean="0"/>
              <a:t>)</a:t>
            </a:r>
          </a:p>
          <a:p>
            <a:r>
              <a:rPr lang="en-US" dirty="0" smtClean="0"/>
              <a:t>Personalized content (2)</a:t>
            </a:r>
          </a:p>
          <a:p>
            <a:r>
              <a:rPr lang="en-US" dirty="0" smtClean="0"/>
              <a:t>Immediate feedback (1)</a:t>
            </a:r>
          </a:p>
          <a:p>
            <a:r>
              <a:rPr lang="en-US" dirty="0" smtClean="0"/>
              <a:t>1-on-1 help (1)</a:t>
            </a:r>
          </a:p>
          <a:p>
            <a:r>
              <a:rPr lang="en-US" dirty="0" smtClean="0"/>
              <a:t>Teachers in co-teaching environment (1)</a:t>
            </a:r>
          </a:p>
          <a:p>
            <a:r>
              <a:rPr lang="en-US" dirty="0" smtClean="0"/>
              <a:t>Students can review prior sessions (1)</a:t>
            </a:r>
          </a:p>
          <a:p>
            <a:r>
              <a:rPr lang="en-US" dirty="0" smtClean="0"/>
              <a:t>Teaches independence (1)</a:t>
            </a:r>
          </a:p>
          <a:p>
            <a:r>
              <a:rPr lang="en-US" dirty="0" smtClean="0"/>
              <a:t>Exciting, interesting (1)</a:t>
            </a:r>
          </a:p>
          <a:p>
            <a:r>
              <a:rPr lang="en-US" dirty="0" smtClean="0"/>
              <a:t>Fosters problem-based learning (1)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812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5638800"/>
            <a:ext cx="7543800" cy="914400"/>
          </a:xfrm>
        </p:spPr>
        <p:txBody>
          <a:bodyPr/>
          <a:lstStyle/>
          <a:p>
            <a:pPr algn="ctr"/>
            <a:r>
              <a:rPr lang="en-US" sz="2800" dirty="0" smtClean="0"/>
              <a:t>What do you believe are the challenges of online K-12 learning? 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152400" y="658368"/>
            <a:ext cx="4495800" cy="3913632"/>
          </a:xfrm>
        </p:spPr>
        <p:txBody>
          <a:bodyPr>
            <a:normAutofit/>
          </a:bodyPr>
          <a:lstStyle/>
          <a:p>
            <a:pPr marL="18288" indent="0" algn="ctr">
              <a:buNone/>
            </a:pPr>
            <a:r>
              <a:rPr lang="en-US" b="1" u="sng" dirty="0" smtClean="0"/>
              <a:t>Pre-Perception</a:t>
            </a:r>
          </a:p>
          <a:p>
            <a:r>
              <a:rPr lang="en-US" dirty="0" smtClean="0"/>
              <a:t>Lack of socialization (11)</a:t>
            </a:r>
          </a:p>
          <a:p>
            <a:r>
              <a:rPr lang="en-US" dirty="0" smtClean="0"/>
              <a:t>Lack of student/teacher relationships (6)</a:t>
            </a:r>
          </a:p>
          <a:p>
            <a:r>
              <a:rPr lang="en-US" dirty="0" smtClean="0"/>
              <a:t>Students need self-discipline (5)</a:t>
            </a:r>
          </a:p>
          <a:p>
            <a:r>
              <a:rPr lang="en-US" dirty="0" smtClean="0"/>
              <a:t>Lack of collaborative learning (3)</a:t>
            </a:r>
          </a:p>
          <a:p>
            <a:r>
              <a:rPr lang="en-US" dirty="0" smtClean="0"/>
              <a:t>Lack of creativity in lessons (2)</a:t>
            </a:r>
          </a:p>
          <a:p>
            <a:r>
              <a:rPr lang="en-US" dirty="0" smtClean="0"/>
              <a:t>Students face distractions (1)</a:t>
            </a:r>
          </a:p>
          <a:p>
            <a:r>
              <a:rPr lang="en-US" dirty="0"/>
              <a:t>T</a:t>
            </a:r>
            <a:r>
              <a:rPr lang="en-US" dirty="0" smtClean="0"/>
              <a:t>oo new, error-prone (1)</a:t>
            </a:r>
          </a:p>
          <a:p>
            <a:r>
              <a:rPr lang="en-US" dirty="0" smtClean="0"/>
              <a:t>Less rigorous (1)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4495800" y="457200"/>
            <a:ext cx="4419600" cy="4523231"/>
          </a:xfrm>
        </p:spPr>
        <p:txBody>
          <a:bodyPr>
            <a:normAutofit/>
          </a:bodyPr>
          <a:lstStyle/>
          <a:p>
            <a:pPr marL="18288" indent="0" algn="ctr">
              <a:buNone/>
            </a:pPr>
            <a:r>
              <a:rPr lang="en-US" b="1" u="sng" dirty="0" smtClean="0"/>
              <a:t>Post-Perception</a:t>
            </a:r>
          </a:p>
          <a:p>
            <a:r>
              <a:rPr lang="en-US" dirty="0" smtClean="0"/>
              <a:t>Lack of socialization (13)</a:t>
            </a:r>
          </a:p>
          <a:p>
            <a:r>
              <a:rPr lang="en-US" dirty="0" smtClean="0"/>
              <a:t>Students need self-discipline/engagement issues (5)</a:t>
            </a:r>
          </a:p>
          <a:p>
            <a:r>
              <a:rPr lang="en-US" dirty="0" smtClean="0"/>
              <a:t>Problems with technology (3)</a:t>
            </a:r>
          </a:p>
          <a:p>
            <a:r>
              <a:rPr lang="en-US" dirty="0" smtClean="0"/>
              <a:t>Lack of hands-on lessons (2)</a:t>
            </a:r>
          </a:p>
          <a:p>
            <a:r>
              <a:rPr lang="en-US" dirty="0" smtClean="0"/>
              <a:t>Lack of collaborative learning (2)</a:t>
            </a:r>
          </a:p>
          <a:p>
            <a:r>
              <a:rPr lang="en-US" dirty="0" smtClean="0"/>
              <a:t>No separation between home and school (1)</a:t>
            </a:r>
          </a:p>
          <a:p>
            <a:r>
              <a:rPr lang="en-US" dirty="0" smtClean="0"/>
              <a:t>Concern about integrity of work/cheating (1)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8163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371600"/>
            <a:ext cx="73152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01233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371600"/>
            <a:ext cx="7315199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62184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7315199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9111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Dr. Laura Hibbard</a:t>
            </a:r>
          </a:p>
          <a:p>
            <a:r>
              <a:rPr lang="en-US" dirty="0" smtClean="0"/>
              <a:t>Dr. John Henning</a:t>
            </a:r>
          </a:p>
          <a:p>
            <a:r>
              <a:rPr lang="en-US" dirty="0" smtClean="0"/>
              <a:t>Stephanie Goodrich</a:t>
            </a:r>
          </a:p>
          <a:p>
            <a:r>
              <a:rPr lang="en-US" dirty="0" err="1" smtClean="0"/>
              <a:t>Tian</a:t>
            </a:r>
            <a:r>
              <a:rPr lang="en-US" dirty="0" smtClean="0"/>
              <a:t> (Tintin) Luo</a:t>
            </a:r>
          </a:p>
          <a:p>
            <a:r>
              <a:rPr lang="en-US" dirty="0" smtClean="0"/>
              <a:t>Alexander </a:t>
            </a:r>
            <a:r>
              <a:rPr lang="en-US" dirty="0" smtClean="0"/>
              <a:t>Murray</a:t>
            </a:r>
          </a:p>
          <a:p>
            <a:endParaRPr lang="en-US" dirty="0"/>
          </a:p>
          <a:p>
            <a:r>
              <a:rPr lang="en-US" dirty="0" smtClean="0"/>
              <a:t>Additional Support:  Dr. Teresa Franklin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92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7315199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5574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7315199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51195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7315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30046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7315200" cy="348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00100" y="5486400"/>
            <a:ext cx="7543800" cy="914400"/>
          </a:xfrm>
        </p:spPr>
        <p:txBody>
          <a:bodyPr/>
          <a:lstStyle/>
          <a:p>
            <a:pPr algn="ctr"/>
            <a:r>
              <a:rPr lang="en-US" sz="4000" dirty="0"/>
              <a:t>Pair T-test for all Coded Items</a:t>
            </a:r>
            <a:r>
              <a:rPr lang="en-US" sz="5400" dirty="0"/>
              <a:t/>
            </a:r>
            <a:br>
              <a:rPr lang="en-US" sz="54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8191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Results: Student Interviews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2581782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52400"/>
            <a:ext cx="7924800" cy="6324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Observation Form</a:t>
            </a:r>
          </a:p>
          <a:p>
            <a:r>
              <a:rPr lang="en-US" sz="3200" dirty="0" smtClean="0"/>
              <a:t>Presentations:  “It’s hard for us to wrap our brains around it.”</a:t>
            </a:r>
          </a:p>
          <a:p>
            <a:r>
              <a:rPr lang="en-US" sz="3200" dirty="0" smtClean="0"/>
              <a:t>Clarification of terms</a:t>
            </a:r>
          </a:p>
          <a:p>
            <a:r>
              <a:rPr lang="en-US" sz="3200" dirty="0" smtClean="0"/>
              <a:t>More teacher stories</a:t>
            </a:r>
          </a:p>
          <a:p>
            <a:r>
              <a:rPr lang="en-US" sz="3200" dirty="0" smtClean="0"/>
              <a:t>More grade levels</a:t>
            </a:r>
          </a:p>
          <a:p>
            <a:r>
              <a:rPr lang="en-US" sz="3200" dirty="0" smtClean="0"/>
              <a:t>Virtual field experience presentations</a:t>
            </a:r>
          </a:p>
          <a:p>
            <a:r>
              <a:rPr lang="en-US" sz="3200" dirty="0" smtClean="0"/>
              <a:t>Let us interact and discuss </a:t>
            </a:r>
          </a:p>
          <a:p>
            <a:r>
              <a:rPr lang="en-US" sz="3200" dirty="0" smtClean="0"/>
              <a:t>Simulations</a:t>
            </a:r>
          </a:p>
          <a:p>
            <a:r>
              <a:rPr lang="en-US" sz="3200" dirty="0" smtClean="0"/>
              <a:t>Visit live, real-time sessions</a:t>
            </a:r>
          </a:p>
        </p:txBody>
      </p:sp>
    </p:spTree>
    <p:extLst>
      <p:ext uri="{BB962C8B-B14F-4D97-AF65-F5344CB8AC3E}">
        <p14:creationId xmlns:p14="http://schemas.microsoft.com/office/powerpoint/2010/main" val="23040953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5334000"/>
            <a:ext cx="7543800" cy="914400"/>
          </a:xfrm>
        </p:spPr>
        <p:txBody>
          <a:bodyPr/>
          <a:lstStyle/>
          <a:p>
            <a:r>
              <a:rPr lang="en-US" sz="4000" dirty="0" smtClean="0"/>
              <a:t>Discussion &amp; Implications:  Changes implemented in Spring Semester, 2014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235583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172198"/>
          </a:xfrm>
        </p:spPr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Formal introduction to terms</a:t>
            </a:r>
          </a:p>
          <a:p>
            <a:r>
              <a:rPr lang="en-US" sz="3200" dirty="0" smtClean="0"/>
              <a:t>New observation sheet</a:t>
            </a:r>
          </a:p>
          <a:p>
            <a:r>
              <a:rPr lang="en-US" sz="3200" dirty="0" smtClean="0"/>
              <a:t>Student interaction, discussion</a:t>
            </a:r>
          </a:p>
          <a:p>
            <a:r>
              <a:rPr lang="en-US" sz="3200" dirty="0" smtClean="0"/>
              <a:t>More videos at beginning of term</a:t>
            </a:r>
          </a:p>
          <a:p>
            <a:r>
              <a:rPr lang="en-US" sz="3200" dirty="0" smtClean="0"/>
              <a:t>Class discussion</a:t>
            </a:r>
            <a:r>
              <a:rPr lang="en-US" sz="3200" dirty="0"/>
              <a:t> </a:t>
            </a:r>
            <a:r>
              <a:rPr lang="en-US" sz="3200" dirty="0" smtClean="0"/>
              <a:t>– Why are we studying this?</a:t>
            </a:r>
          </a:p>
          <a:p>
            <a:r>
              <a:rPr lang="en-US" sz="3200" dirty="0" smtClean="0"/>
              <a:t>Simulations (Pending)</a:t>
            </a:r>
          </a:p>
          <a:p>
            <a:r>
              <a:rPr lang="en-US" sz="3200" dirty="0" smtClean="0"/>
              <a:t>ECOT Teacher Presentations</a:t>
            </a:r>
          </a:p>
          <a:p>
            <a:pPr marL="1588" lvl="1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0579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Expansion:  OU students participate in a pilot virtual field experiences program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Steps:  Virtual Field Experiences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126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81200" y="685802"/>
            <a:ext cx="6248400" cy="3657599"/>
          </a:xfrm>
        </p:spPr>
        <p:txBody>
          <a:bodyPr/>
          <a:lstStyle/>
          <a:p>
            <a:r>
              <a:rPr lang="en-US" dirty="0" smtClean="0"/>
              <a:t>Ohio University proposes </a:t>
            </a:r>
            <a:r>
              <a:rPr lang="en-US" dirty="0"/>
              <a:t>p</a:t>
            </a:r>
            <a:r>
              <a:rPr lang="en-US" dirty="0" smtClean="0"/>
              <a:t>artnership; May 2013</a:t>
            </a:r>
          </a:p>
          <a:p>
            <a:r>
              <a:rPr lang="en-US" dirty="0" smtClean="0"/>
              <a:t>Ohio University tours ECOT headquarters</a:t>
            </a:r>
          </a:p>
          <a:p>
            <a:r>
              <a:rPr lang="en-US" dirty="0" smtClean="0"/>
              <a:t>Goals of each school shared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Beginning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72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Approximately 100 OU undergraduates enrolled in EDCT 2030; Technological Applications in Education</a:t>
            </a:r>
          </a:p>
          <a:p>
            <a:r>
              <a:rPr lang="en-US" dirty="0" smtClean="0"/>
              <a:t>Blended class </a:t>
            </a:r>
          </a:p>
          <a:p>
            <a:r>
              <a:rPr lang="en-US" dirty="0" smtClean="0"/>
              <a:t>Focus of class:  Online teaching pedagogy plus technological tools in education</a:t>
            </a:r>
          </a:p>
          <a:p>
            <a:r>
              <a:rPr lang="en-US" dirty="0" smtClean="0"/>
              <a:t>Today’s Focus:  Online teaching pedagogy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Ohio University’s Fall Semester; 2013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4045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33600" y="685800"/>
            <a:ext cx="60960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Demographic Survey</a:t>
            </a:r>
          </a:p>
          <a:p>
            <a:r>
              <a:rPr lang="en-US" dirty="0" smtClean="0"/>
              <a:t>Pre-perception papers</a:t>
            </a:r>
          </a:p>
          <a:p>
            <a:r>
              <a:rPr lang="en-US" dirty="0" smtClean="0"/>
              <a:t>Introductory ECOT video; then choice of three videos to observe – RTOP (Reformed Teaching Observation Protocol)</a:t>
            </a:r>
          </a:p>
          <a:p>
            <a:r>
              <a:rPr lang="en-US" dirty="0" smtClean="0"/>
              <a:t>Guest speakers </a:t>
            </a:r>
          </a:p>
          <a:p>
            <a:r>
              <a:rPr lang="en-US" dirty="0" smtClean="0"/>
              <a:t>Second round of videos – RTOP</a:t>
            </a:r>
          </a:p>
          <a:p>
            <a:r>
              <a:rPr lang="en-US" dirty="0" smtClean="0"/>
              <a:t>Post-perception papers</a:t>
            </a:r>
          </a:p>
          <a:p>
            <a:r>
              <a:rPr lang="en-US" dirty="0" smtClean="0"/>
              <a:t>Student interviews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5638800"/>
            <a:ext cx="7543800" cy="914400"/>
          </a:xfrm>
        </p:spPr>
        <p:txBody>
          <a:bodyPr/>
          <a:lstStyle/>
          <a:p>
            <a:r>
              <a:rPr lang="en-US" sz="3200" dirty="0"/>
              <a:t>Ohio University’s Fall Semester; </a:t>
            </a:r>
            <a:r>
              <a:rPr lang="en-US" sz="3200" dirty="0" smtClean="0"/>
              <a:t>2013:</a:t>
            </a:r>
            <a:br>
              <a:rPr lang="en-US" sz="3200" dirty="0" smtClean="0"/>
            </a:br>
            <a:r>
              <a:rPr lang="en-US" sz="3200" dirty="0" smtClean="0"/>
              <a:t>Activities to introduce online learning at K-12 level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7840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" indent="0">
              <a:buNone/>
            </a:pPr>
            <a:endParaRPr lang="en-US" dirty="0" smtClean="0"/>
          </a:p>
          <a:p>
            <a:pPr marL="1828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Results – Demographic Surveys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9326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66800" y="5181600"/>
            <a:ext cx="7543800" cy="914400"/>
          </a:xfrm>
        </p:spPr>
        <p:txBody>
          <a:bodyPr/>
          <a:lstStyle/>
          <a:p>
            <a:pPr algn="ctr"/>
            <a:r>
              <a:rPr lang="en-US" sz="3200" dirty="0" smtClean="0"/>
              <a:t>Year in Teacher </a:t>
            </a:r>
            <a:r>
              <a:rPr lang="en-US" sz="3200" dirty="0"/>
              <a:t>P</a:t>
            </a:r>
            <a:r>
              <a:rPr lang="en-US" sz="3200" dirty="0" smtClean="0"/>
              <a:t>reparation </a:t>
            </a:r>
            <a:r>
              <a:rPr lang="en-US" sz="3200" dirty="0"/>
              <a:t>P</a:t>
            </a:r>
            <a:r>
              <a:rPr lang="en-US" sz="3200" dirty="0" smtClean="0"/>
              <a:t>rogram</a:t>
            </a:r>
            <a:endParaRPr lang="en-US" sz="32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838200"/>
            <a:ext cx="8001000" cy="435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21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Major Area of Study</a:t>
            </a:r>
            <a:endParaRPr lang="en-US" sz="4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1295400"/>
            <a:ext cx="8039100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364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Question:  Did you take a course completely online during your K-12 experience?</a:t>
            </a:r>
            <a:endParaRPr lang="en-US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1676400"/>
            <a:ext cx="802005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223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1880</TotalTime>
  <Words>1165</Words>
  <Application>Microsoft Office PowerPoint</Application>
  <PresentationFormat>On-screen Show (4:3)</PresentationFormat>
  <Paragraphs>186</Paragraphs>
  <Slides>28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Elemental</vt:lpstr>
      <vt:lpstr>Building e-Internships in Teacher Preparation:  Ohio University and ECOT Partnering in a New Direction for Teaching and Learning</vt:lpstr>
      <vt:lpstr>Presenters</vt:lpstr>
      <vt:lpstr>Beginning Steps</vt:lpstr>
      <vt:lpstr>Ohio University’s Fall Semester; 2013</vt:lpstr>
      <vt:lpstr>Ohio University’s Fall Semester; 2013: Activities to introduce online learning at K-12 level</vt:lpstr>
      <vt:lpstr>Results – Demographic Surveys</vt:lpstr>
      <vt:lpstr>Year in Teacher Preparation Program</vt:lpstr>
      <vt:lpstr>Major Area of Study</vt:lpstr>
      <vt:lpstr>Question:  Did you take a course completely online during your K-12 experience?</vt:lpstr>
      <vt:lpstr>Question:  Have you taken a course fully online during your university experience?</vt:lpstr>
      <vt:lpstr>Question:  Do you think you would be interested in teaching in a virtual K-12 school as part of your teacher preparation field experience?</vt:lpstr>
      <vt:lpstr>Results: Pre and Post-Perception Papers</vt:lpstr>
      <vt:lpstr>Data Analysis</vt:lpstr>
      <vt:lpstr>PowerPoint Presentation</vt:lpstr>
      <vt:lpstr>What do you believe are the benefits of online K-12 learning? </vt:lpstr>
      <vt:lpstr>What do you believe are the challenges of online K-12 learning?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Pair T-test for all Coded Items </vt:lpstr>
      <vt:lpstr>Results: Student Interviews</vt:lpstr>
      <vt:lpstr>PowerPoint Presentation</vt:lpstr>
      <vt:lpstr>Discussion &amp; Implications:  Changes implemented in Spring Semester, 2014</vt:lpstr>
      <vt:lpstr>PowerPoint Presentation</vt:lpstr>
      <vt:lpstr>Next Steps:  Virtual Field Experiences</vt:lpstr>
    </vt:vector>
  </TitlesOfParts>
  <Company>ECOT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e-Internships in Teacher Preparation:  Ohio University and ECOT Partnering in a New Direction for Teaching and Learning</dc:title>
  <dc:creator>Laura E. Hibbard</dc:creator>
  <cp:lastModifiedBy>Laura E. Hibbard</cp:lastModifiedBy>
  <cp:revision>63</cp:revision>
  <dcterms:created xsi:type="dcterms:W3CDTF">2014-03-01T18:12:08Z</dcterms:created>
  <dcterms:modified xsi:type="dcterms:W3CDTF">2014-03-10T14:52:21Z</dcterms:modified>
</cp:coreProperties>
</file>