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 id="2147483700" r:id="rId3"/>
  </p:sldMasterIdLst>
  <p:notesMasterIdLst>
    <p:notesMasterId r:id="rId24"/>
  </p:notesMasterIdLst>
  <p:handoutMasterIdLst>
    <p:handoutMasterId r:id="rId25"/>
  </p:handoutMasterIdLst>
  <p:sldIdLst>
    <p:sldId id="452" r:id="rId4"/>
    <p:sldId id="456" r:id="rId5"/>
    <p:sldId id="466" r:id="rId6"/>
    <p:sldId id="478" r:id="rId7"/>
    <p:sldId id="479" r:id="rId8"/>
    <p:sldId id="467" r:id="rId9"/>
    <p:sldId id="459" r:id="rId10"/>
    <p:sldId id="457" r:id="rId11"/>
    <p:sldId id="475" r:id="rId12"/>
    <p:sldId id="476" r:id="rId13"/>
    <p:sldId id="469" r:id="rId14"/>
    <p:sldId id="471" r:id="rId15"/>
    <p:sldId id="468" r:id="rId16"/>
    <p:sldId id="470" r:id="rId17"/>
    <p:sldId id="480" r:id="rId18"/>
    <p:sldId id="481" r:id="rId19"/>
    <p:sldId id="482" r:id="rId20"/>
    <p:sldId id="455" r:id="rId21"/>
    <p:sldId id="472" r:id="rId22"/>
    <p:sldId id="461"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a:srgbClr val="0000FF"/>
    <a:srgbClr val="00421E"/>
    <a:srgbClr val="FFFF99"/>
    <a:srgbClr val="8F23B3"/>
    <a:srgbClr val="0091B2"/>
    <a:srgbClr val="8E908F"/>
    <a:srgbClr val="C2C2C2"/>
    <a:srgbClr val="B9F2FF"/>
    <a:srgbClr val="D1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1964" autoAdjust="0"/>
  </p:normalViewPr>
  <p:slideViewPr>
    <p:cSldViewPr>
      <p:cViewPr>
        <p:scale>
          <a:sx n="75" d="100"/>
          <a:sy n="75" d="100"/>
        </p:scale>
        <p:origin x="-1044"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77BC68-C460-4B34-AFD7-B9027B0504C7}" type="datetimeFigureOut">
              <a:rPr lang="en-US" smtClean="0"/>
              <a:pPr/>
              <a:t>3/7/2013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3500616-59A6-425A-A392-A24B6510BD61}" type="slidenum">
              <a:rPr lang="en-US" smtClean="0"/>
              <a:pPr/>
              <a:t>‹#›</a:t>
            </a:fld>
            <a:endParaRPr lang="en-US"/>
          </a:p>
        </p:txBody>
      </p:sp>
    </p:spTree>
    <p:extLst>
      <p:ext uri="{BB962C8B-B14F-4D97-AF65-F5344CB8AC3E}">
        <p14:creationId xmlns:p14="http://schemas.microsoft.com/office/powerpoint/2010/main" val="3077155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6D56283-6016-43A4-96D7-CE16B338513C}" type="datetimeFigureOut">
              <a:rPr lang="en-US" smtClean="0"/>
              <a:pPr/>
              <a:t>3/7/2013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B1C21B-5D40-4303-A0FF-A967A5E5CDAC}" type="slidenum">
              <a:rPr lang="en-US" smtClean="0"/>
              <a:pPr/>
              <a:t>‹#›</a:t>
            </a:fld>
            <a:endParaRPr lang="en-US"/>
          </a:p>
        </p:txBody>
      </p:sp>
    </p:spTree>
    <p:extLst>
      <p:ext uri="{BB962C8B-B14F-4D97-AF65-F5344CB8AC3E}">
        <p14:creationId xmlns:p14="http://schemas.microsoft.com/office/powerpoint/2010/main" val="3050783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1C21B-5D40-4303-A0FF-A967A5E5CDAC}" type="slidenum">
              <a:rPr lang="en-US" smtClean="0"/>
              <a:pPr/>
              <a:t>15</a:t>
            </a:fld>
            <a:endParaRPr lang="en-US"/>
          </a:p>
        </p:txBody>
      </p:sp>
    </p:spTree>
    <p:extLst>
      <p:ext uri="{BB962C8B-B14F-4D97-AF65-F5344CB8AC3E}">
        <p14:creationId xmlns:p14="http://schemas.microsoft.com/office/powerpoint/2010/main" val="2542987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2" descr="PARCC_Header_A2"/>
          <p:cNvPicPr>
            <a:picLocks noChangeAspect="1" noChangeArrowheads="1"/>
          </p:cNvPicPr>
          <p:nvPr userDrawn="1"/>
        </p:nvPicPr>
        <p:blipFill>
          <a:blip r:embed="rId2" cstate="print"/>
          <a:srcRect l="63492" r="5597"/>
          <a:stretch>
            <a:fillRect/>
          </a:stretch>
        </p:blipFill>
        <p:spPr bwMode="auto">
          <a:xfrm>
            <a:off x="0" y="2"/>
            <a:ext cx="2819400" cy="1216152"/>
          </a:xfrm>
          <a:prstGeom prst="rect">
            <a:avLst/>
          </a:prstGeom>
          <a:noFill/>
          <a:ln w="9525">
            <a:noFill/>
            <a:miter lim="800000"/>
            <a:headEnd/>
            <a:tailEnd/>
          </a:ln>
        </p:spPr>
      </p:pic>
      <p:sp>
        <p:nvSpPr>
          <p:cNvPr id="7"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10"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pic>
        <p:nvPicPr>
          <p:cNvPr id="12" name="Picture 2" descr="PARCC_Header_A2"/>
          <p:cNvPicPr>
            <a:picLocks noChangeAspect="1" noChangeArrowheads="1"/>
          </p:cNvPicPr>
          <p:nvPr userDrawn="1"/>
        </p:nvPicPr>
        <p:blipFill>
          <a:blip r:embed="rId2" cstate="print"/>
          <a:srcRect r="68254"/>
          <a:stretch>
            <a:fillRect/>
          </a:stretch>
        </p:blipFill>
        <p:spPr bwMode="auto">
          <a:xfrm>
            <a:off x="6785429" y="5867400"/>
            <a:ext cx="2358571" cy="990600"/>
          </a:xfrm>
          <a:prstGeom prst="rect">
            <a:avLst/>
          </a:prstGeom>
          <a:noFill/>
          <a:ln w="9525">
            <a:noFill/>
            <a:miter lim="800000"/>
            <a:headEnd/>
            <a:tailEnd/>
          </a:ln>
        </p:spPr>
      </p:pic>
      <p:pic>
        <p:nvPicPr>
          <p:cNvPr id="16" name="Picture 2" descr="PARCC_Header_A2"/>
          <p:cNvPicPr>
            <a:picLocks noChangeAspect="1" noChangeArrowheads="1"/>
          </p:cNvPicPr>
          <p:nvPr userDrawn="1"/>
        </p:nvPicPr>
        <p:blipFill>
          <a:blip r:embed="rId2" cstate="print"/>
          <a:srcRect l="29744" r="68254"/>
          <a:stretch>
            <a:fillRect/>
          </a:stretch>
        </p:blipFill>
        <p:spPr bwMode="auto">
          <a:xfrm>
            <a:off x="6858001" y="5867400"/>
            <a:ext cx="148771" cy="990600"/>
          </a:xfrm>
          <a:prstGeom prst="rect">
            <a:avLst/>
          </a:prstGeom>
          <a:noFill/>
          <a:ln w="9525">
            <a:noFill/>
            <a:miter lim="800000"/>
            <a:headEnd/>
            <a:tailEnd/>
          </a:ln>
        </p:spPr>
      </p:pic>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20"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11"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2" y="6569078"/>
            <a:ext cx="609600" cy="288925"/>
          </a:xfrm>
        </p:spPr>
        <p:txBody>
          <a:bodyPr/>
          <a:lstStyle>
            <a:lvl1pPr algn="r">
              <a:defRPr sz="1200" smtClean="0">
                <a:solidFill>
                  <a:schemeClr val="tx1"/>
                </a:solidFill>
              </a:defRPr>
            </a:lvl1pPr>
          </a:lstStyle>
          <a:p>
            <a:pPr>
              <a:defRPr/>
            </a:pPr>
            <a:fld id="{C5B5723D-93F0-4B4C-B2F2-E20AB2C187D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pSp>
        <p:nvGrpSpPr>
          <p:cNvPr id="3" name="Group 15"/>
          <p:cNvGrpSpPr>
            <a:grpSpLocks/>
          </p:cNvGrpSpPr>
          <p:nvPr userDrawn="1"/>
        </p:nvGrpSpPr>
        <p:grpSpPr bwMode="auto">
          <a:xfrm>
            <a:off x="0" y="-3175"/>
            <a:ext cx="9144000" cy="1289050"/>
            <a:chOff x="0" y="-3175"/>
            <a:chExt cx="9144000" cy="1289050"/>
          </a:xfrm>
        </p:grpSpPr>
        <p:pic>
          <p:nvPicPr>
            <p:cNvPr id="4" name="Picture 9" descr="_0013_14.jpg"/>
            <p:cNvPicPr>
              <a:picLocks noChangeAspect="1"/>
            </p:cNvPicPr>
            <p:nvPr/>
          </p:nvPicPr>
          <p:blipFill>
            <a:blip r:embed="rId2" cstate="print">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6"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12" name="Title 1"/>
          <p:cNvSpPr>
            <a:spLocks noGrp="1"/>
          </p:cNvSpPr>
          <p:nvPr>
            <p:ph type="title"/>
          </p:nvPr>
        </p:nvSpPr>
        <p:spPr>
          <a:xfrm>
            <a:off x="0" y="-1"/>
            <a:ext cx="6096000" cy="1285875"/>
          </a:xfrm>
          <a:prstGeom prst="rect">
            <a:avLst/>
          </a:prstGeom>
        </p:spPr>
        <p:txBody>
          <a:bodyPr/>
          <a:lstStyle/>
          <a:p>
            <a:r>
              <a:rPr lang="en-US" smtClean="0"/>
              <a:t>Click to edit Master title style</a:t>
            </a:r>
            <a:endParaRPr lang="en-US"/>
          </a:p>
        </p:txBody>
      </p:sp>
      <p:sp>
        <p:nvSpPr>
          <p:cNvPr id="7" name="Slide Number Placeholder 24"/>
          <p:cNvSpPr>
            <a:spLocks noGrp="1"/>
          </p:cNvSpPr>
          <p:nvPr>
            <p:ph type="sldNum" sz="quarter" idx="10"/>
          </p:nvPr>
        </p:nvSpPr>
        <p:spPr/>
        <p:txBody>
          <a:bodyPr/>
          <a:lstStyle>
            <a:lvl1pPr algn="r">
              <a:defRPr sz="1200">
                <a:solidFill>
                  <a:srgbClr val="9F9F9F"/>
                </a:solidFill>
              </a:defRPr>
            </a:lvl1pPr>
          </a:lstStyle>
          <a:p>
            <a:pPr>
              <a:defRPr/>
            </a:pPr>
            <a:fld id="{B2B177E0-A714-4FA8-A407-600CDE6CFD7E}" type="slidenum">
              <a:rPr lang="en-US"/>
              <a:pPr>
                <a:defRPr/>
              </a:pPr>
              <a:t>‹#›</a:t>
            </a:fld>
            <a:endParaRPr lang="en-US" dirty="0"/>
          </a:p>
        </p:txBody>
      </p:sp>
      <p:sp>
        <p:nvSpPr>
          <p:cNvPr id="8" name="Footer Placeholder 3"/>
          <p:cNvSpPr>
            <a:spLocks noGrp="1"/>
          </p:cNvSpPr>
          <p:nvPr>
            <p:ph type="ftr" sz="quarter" idx="11"/>
          </p:nvPr>
        </p:nvSpPr>
        <p:spPr>
          <a:xfrm>
            <a:off x="0" y="6324600"/>
            <a:ext cx="6705600" cy="53340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83843599"/>
      </p:ext>
    </p:extLst>
  </p:cSld>
  <p:clrMapOvr>
    <a:masterClrMapping/>
  </p:clrMapOvr>
  <p:transition spd="med"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3C625F-E4BD-467F-B99E-B10ACC36E6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1424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E5B68-A69B-4256-A4EC-BAF3A4680F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5533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91FE3F-AE72-475F-B136-A4614CF54B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299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104BE5-802B-4DB5-879B-918D896C40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2519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7C584F5-DAF8-4CAF-8914-15F0F6B8A0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4951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D075590-25C8-4584-97B5-6784DF6C61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382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762000" y="1600200"/>
            <a:ext cx="7467600" cy="4267200"/>
          </a:xfrm>
          <a:prstGeom prst="rect">
            <a:avLst/>
          </a:prstGeom>
        </p:spPr>
        <p:txBody>
          <a:bodyPr lIns="89879" tIns="44940" rIns="89879" bIns="44940"/>
          <a:lstStyle>
            <a:lvl1pPr>
              <a:buNone/>
              <a:defRPr/>
            </a:lvl1pPr>
          </a:lstStyle>
          <a:p>
            <a:r>
              <a:rPr lang="en-US" dirty="0" smtClean="0"/>
              <a:t>Map</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5"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6" name="Rectangle 5"/>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sp>
        <p:nvSpPr>
          <p:cNvPr id="14"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79B0DD3-009E-4DF5-B323-C57775BA8F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6152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21848E-78A6-4C06-81F5-0DE4995446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2547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53D788-A1E1-4F7A-8A64-719CCEE314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271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E1E0F8-BBED-4B04-A598-14F9D39B5A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6626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E33AB8-8960-4869-A512-8D71260895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792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2"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14"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7F37CCC-0789-4342-AA54-2717BDE57D3D}" type="slidenum">
              <a:rPr lang="en-US" smtClean="0"/>
              <a:pPr/>
              <a:t>‹#›</a:t>
            </a:fld>
            <a:endParaRPr lang="en-US"/>
          </a:p>
        </p:txBody>
      </p:sp>
      <p:sp>
        <p:nvSpPr>
          <p:cNvPr id="7" name="Title 16"/>
          <p:cNvSpPr txBox="1">
            <a:spLocks/>
          </p:cNvSpPr>
          <p:nvPr userDrawn="1"/>
        </p:nvSpPr>
        <p:spPr>
          <a:xfrm>
            <a:off x="2819400" y="0"/>
            <a:ext cx="6324600" cy="1219200"/>
          </a:xfrm>
          <a:prstGeom prst="rect">
            <a:avLst/>
          </a:prstGeom>
        </p:spPr>
        <p:txBody>
          <a:bodyPr lIns="89879" tIns="44940" rIns="89879" bIns="44940" anchor="ctr"/>
          <a:lstStyle>
            <a:lvl1pPr marL="168524" indent="0" algn="l">
              <a:defRPr sz="2800"/>
            </a:lvl1pPr>
          </a:lstStyle>
          <a:p>
            <a:pPr marL="168524" marR="0" lvl="0" indent="0" algn="l" defTabSz="898796"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BBE1732-D372-4A08-A104-0C3D48CC6752}" type="slidenum">
              <a:rPr lang="en-US" smtClean="0"/>
              <a:pPr>
                <a:defRPr/>
              </a:pPr>
              <a:t>‹#›</a:t>
            </a:fld>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ARCC_Header_A2"/>
          <p:cNvPicPr>
            <a:picLocks noChangeAspect="1" noChangeArrowheads="1"/>
          </p:cNvPicPr>
          <p:nvPr/>
        </p:nvPicPr>
        <p:blipFill>
          <a:blip r:embed="rId11" cstate="print"/>
          <a:srcRect l="63492" r="5597"/>
          <a:stretch>
            <a:fillRect/>
          </a:stretch>
        </p:blipFill>
        <p:spPr bwMode="auto">
          <a:xfrm>
            <a:off x="0" y="2"/>
            <a:ext cx="2819400" cy="1216152"/>
          </a:xfrm>
          <a:prstGeom prst="rect">
            <a:avLst/>
          </a:prstGeom>
          <a:noFill/>
          <a:ln w="9525">
            <a:noFill/>
            <a:miter lim="800000"/>
            <a:headEnd/>
            <a:tailEnd/>
          </a:ln>
        </p:spPr>
      </p:pic>
      <p:sp>
        <p:nvSpPr>
          <p:cNvPr id="11" name="Rectangle 10"/>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pic>
        <p:nvPicPr>
          <p:cNvPr id="7" name="Picture 2" descr="PARCC_Header_A2"/>
          <p:cNvPicPr>
            <a:picLocks noChangeAspect="1" noChangeArrowheads="1"/>
          </p:cNvPicPr>
          <p:nvPr/>
        </p:nvPicPr>
        <p:blipFill>
          <a:blip r:embed="rId11" cstate="print"/>
          <a:srcRect r="68254"/>
          <a:stretch>
            <a:fillRect/>
          </a:stretch>
        </p:blipFill>
        <p:spPr bwMode="auto">
          <a:xfrm>
            <a:off x="6785429" y="5867400"/>
            <a:ext cx="2358571" cy="990600"/>
          </a:xfrm>
          <a:prstGeom prst="rect">
            <a:avLst/>
          </a:prstGeom>
          <a:noFill/>
          <a:ln w="9525">
            <a:noFill/>
            <a:miter lim="800000"/>
            <a:headEnd/>
            <a:tailEnd/>
          </a:ln>
        </p:spPr>
      </p:pic>
      <p:pic>
        <p:nvPicPr>
          <p:cNvPr id="15" name="Picture 2" descr="PARCC_Header_A2"/>
          <p:cNvPicPr>
            <a:picLocks noChangeAspect="1" noChangeArrowheads="1"/>
          </p:cNvPicPr>
          <p:nvPr/>
        </p:nvPicPr>
        <p:blipFill>
          <a:blip r:embed="rId11" cstate="print"/>
          <a:srcRect l="29744" r="68254"/>
          <a:stretch>
            <a:fillRect/>
          </a:stretch>
        </p:blipFill>
        <p:spPr bwMode="auto">
          <a:xfrm>
            <a:off x="6858001" y="5867400"/>
            <a:ext cx="148771" cy="990600"/>
          </a:xfrm>
          <a:prstGeom prst="rect">
            <a:avLst/>
          </a:prstGeom>
          <a:noFill/>
          <a:ln w="9525">
            <a:noFill/>
            <a:miter lim="800000"/>
            <a:headEnd/>
            <a:tailEnd/>
          </a:ln>
        </p:spPr>
      </p:pic>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sp>
        <p:nvSpPr>
          <p:cNvPr id="8"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0" r:id="rId4"/>
    <p:sldLayoutId id="2147483672" r:id="rId5"/>
    <p:sldLayoutId id="2147483677" r:id="rId6"/>
    <p:sldLayoutId id="2147483680" r:id="rId7"/>
    <p:sldLayoutId id="2147483689" r:id="rId8"/>
    <p:sldLayoutId id="2147483693" r:id="rId9"/>
  </p:sldLayoutIdLst>
  <p:timing>
    <p:tnLst>
      <p:par>
        <p:cTn id="1" dur="indefinite" restart="never" nodeType="tmRoot"/>
      </p:par>
    </p:tnLst>
  </p:timing>
  <p:hf hdr="0" dt="0"/>
  <p:txStyles>
    <p:titleStyle>
      <a:lvl1pPr algn="ctr" defTabSz="898796" rtl="0" eaLnBrk="1" latinLnBrk="0" hangingPunct="1">
        <a:spcBef>
          <a:spcPct val="0"/>
        </a:spcBef>
        <a:buNone/>
        <a:defRPr sz="3500" kern="1200">
          <a:solidFill>
            <a:schemeClr val="tx1"/>
          </a:solidFill>
          <a:latin typeface="+mj-lt"/>
          <a:ea typeface="+mj-ea"/>
          <a:cs typeface="+mj-cs"/>
        </a:defRPr>
      </a:lvl1pPr>
    </p:titleStyle>
    <p:bodyStyle>
      <a:lvl1pPr marL="337048" indent="-337048" algn="l" defTabSz="898796" rtl="0" eaLnBrk="1" latinLnBrk="0" hangingPunct="1">
        <a:spcBef>
          <a:spcPct val="20000"/>
        </a:spcBef>
        <a:buClr>
          <a:srgbClr val="8F23B3"/>
        </a:buClr>
        <a:buFont typeface="Arial" pitchFamily="34" charset="0"/>
        <a:buChar char="•"/>
        <a:defRPr sz="2300" kern="1200">
          <a:solidFill>
            <a:schemeClr val="tx1"/>
          </a:solidFill>
          <a:latin typeface="+mn-lt"/>
          <a:ea typeface="+mn-ea"/>
          <a:cs typeface="+mn-cs"/>
        </a:defRPr>
      </a:lvl1pPr>
      <a:lvl2pPr marL="730271" indent="-280874"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2pPr>
      <a:lvl3pPr marL="1123494" indent="-224698" algn="l" defTabSz="898796" rtl="0" eaLnBrk="1" latinLnBrk="0" hangingPunct="1">
        <a:spcBef>
          <a:spcPct val="20000"/>
        </a:spcBef>
        <a:buClr>
          <a:srgbClr val="8F23B3"/>
        </a:buClr>
        <a:buFont typeface="Arial" pitchFamily="34" charset="0"/>
        <a:buChar char="•"/>
        <a:defRPr sz="1800" kern="1200">
          <a:solidFill>
            <a:schemeClr val="tx1"/>
          </a:solidFill>
          <a:latin typeface="+mn-lt"/>
          <a:ea typeface="+mn-ea"/>
          <a:cs typeface="+mn-cs"/>
        </a:defRPr>
      </a:lvl3pPr>
      <a:lvl4pPr marL="1572893" indent="-224698"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4pPr>
      <a:lvl5pPr marL="2022290" indent="-224698"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5pPr>
      <a:lvl6pPr marL="2471687"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21086"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70484"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19881"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8796" rtl="0" eaLnBrk="1" latinLnBrk="0" hangingPunct="1">
        <a:defRPr sz="1800" kern="1200">
          <a:solidFill>
            <a:schemeClr val="tx1"/>
          </a:solidFill>
          <a:latin typeface="+mn-lt"/>
          <a:ea typeface="+mn-ea"/>
          <a:cs typeface="+mn-cs"/>
        </a:defRPr>
      </a:lvl1pPr>
      <a:lvl2pPr marL="449398" algn="l" defTabSz="898796" rtl="0" eaLnBrk="1" latinLnBrk="0" hangingPunct="1">
        <a:defRPr sz="1800" kern="1200">
          <a:solidFill>
            <a:schemeClr val="tx1"/>
          </a:solidFill>
          <a:latin typeface="+mn-lt"/>
          <a:ea typeface="+mn-ea"/>
          <a:cs typeface="+mn-cs"/>
        </a:defRPr>
      </a:lvl2pPr>
      <a:lvl3pPr marL="898796" algn="l" defTabSz="898796" rtl="0" eaLnBrk="1" latinLnBrk="0" hangingPunct="1">
        <a:defRPr sz="1800" kern="1200">
          <a:solidFill>
            <a:schemeClr val="tx1"/>
          </a:solidFill>
          <a:latin typeface="+mn-lt"/>
          <a:ea typeface="+mn-ea"/>
          <a:cs typeface="+mn-cs"/>
        </a:defRPr>
      </a:lvl3pPr>
      <a:lvl4pPr marL="1348193" algn="l" defTabSz="898796" rtl="0" eaLnBrk="1" latinLnBrk="0" hangingPunct="1">
        <a:defRPr sz="1800" kern="1200">
          <a:solidFill>
            <a:schemeClr val="tx1"/>
          </a:solidFill>
          <a:latin typeface="+mn-lt"/>
          <a:ea typeface="+mn-ea"/>
          <a:cs typeface="+mn-cs"/>
        </a:defRPr>
      </a:lvl4pPr>
      <a:lvl5pPr marL="1797592" algn="l" defTabSz="898796" rtl="0" eaLnBrk="1" latinLnBrk="0" hangingPunct="1">
        <a:defRPr sz="1800" kern="1200">
          <a:solidFill>
            <a:schemeClr val="tx1"/>
          </a:solidFill>
          <a:latin typeface="+mn-lt"/>
          <a:ea typeface="+mn-ea"/>
          <a:cs typeface="+mn-cs"/>
        </a:defRPr>
      </a:lvl5pPr>
      <a:lvl6pPr marL="2246989" algn="l" defTabSz="898796" rtl="0" eaLnBrk="1" latinLnBrk="0" hangingPunct="1">
        <a:defRPr sz="1800" kern="1200">
          <a:solidFill>
            <a:schemeClr val="tx1"/>
          </a:solidFill>
          <a:latin typeface="+mn-lt"/>
          <a:ea typeface="+mn-ea"/>
          <a:cs typeface="+mn-cs"/>
        </a:defRPr>
      </a:lvl6pPr>
      <a:lvl7pPr marL="2696388" algn="l" defTabSz="898796" rtl="0" eaLnBrk="1" latinLnBrk="0" hangingPunct="1">
        <a:defRPr sz="1800" kern="1200">
          <a:solidFill>
            <a:schemeClr val="tx1"/>
          </a:solidFill>
          <a:latin typeface="+mn-lt"/>
          <a:ea typeface="+mn-ea"/>
          <a:cs typeface="+mn-cs"/>
        </a:defRPr>
      </a:lvl7pPr>
      <a:lvl8pPr marL="3145784" algn="l" defTabSz="898796" rtl="0" eaLnBrk="1" latinLnBrk="0" hangingPunct="1">
        <a:defRPr sz="1800" kern="1200">
          <a:solidFill>
            <a:schemeClr val="tx1"/>
          </a:solidFill>
          <a:latin typeface="+mn-lt"/>
          <a:ea typeface="+mn-ea"/>
          <a:cs typeface="+mn-cs"/>
        </a:defRPr>
      </a:lvl8pPr>
      <a:lvl9pPr marL="3595182" algn="l" defTabSz="8987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userDrawn="1"/>
        </p:nvPicPr>
        <p:blipFill>
          <a:blip r:embed="rId6"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sp>
        <p:nvSpPr>
          <p:cNvPr id="13"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98" r:id="rId4"/>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54C9A308-60E7-4F60-9F97-A58E0EE60888}"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5924538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ヒラギノ角ゴ Pro W3" pitchFamily="1" charset="-128"/>
        </a:defRPr>
      </a:lvl2pPr>
      <a:lvl3pPr algn="ctr" rtl="0" fontAlgn="base">
        <a:spcBef>
          <a:spcPct val="0"/>
        </a:spcBef>
        <a:spcAft>
          <a:spcPct val="0"/>
        </a:spcAft>
        <a:defRPr sz="4400">
          <a:solidFill>
            <a:schemeClr val="tx2"/>
          </a:solidFill>
          <a:latin typeface="Arial" charset="0"/>
          <a:ea typeface="ヒラギノ角ゴ Pro W3" pitchFamily="1" charset="-128"/>
        </a:defRPr>
      </a:lvl3pPr>
      <a:lvl4pPr algn="ctr" rtl="0" fontAlgn="base">
        <a:spcBef>
          <a:spcPct val="0"/>
        </a:spcBef>
        <a:spcAft>
          <a:spcPct val="0"/>
        </a:spcAft>
        <a:defRPr sz="4400">
          <a:solidFill>
            <a:schemeClr val="tx2"/>
          </a:solidFill>
          <a:latin typeface="Arial" charset="0"/>
          <a:ea typeface="ヒラギノ角ゴ Pro W3" pitchFamily="1" charset="-128"/>
        </a:defRPr>
      </a:lvl4pPr>
      <a:lvl5pPr algn="ctr" rtl="0" fontAlgn="base">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cid:image002.jpg@01CD8605.8B3EA770" TargetMode="External"/><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www.education.ohio.gov/"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76300" y="533400"/>
            <a:ext cx="7391400" cy="762000"/>
          </a:xfrm>
        </p:spPr>
        <p:txBody>
          <a:bodyPr anchor="t" anchorCtr="1"/>
          <a:lstStyle/>
          <a:p>
            <a:r>
              <a:rPr lang="en-US" b="1" i="1" dirty="0">
                <a:solidFill>
                  <a:srgbClr val="000000"/>
                </a:solidFill>
              </a:rPr>
              <a:t>Ohio Department of Education</a:t>
            </a:r>
            <a:endParaRPr lang="en-US" dirty="0">
              <a:solidFill>
                <a:srgbClr val="000000"/>
              </a:solidFill>
            </a:endParaRPr>
          </a:p>
        </p:txBody>
      </p:sp>
      <p:sp>
        <p:nvSpPr>
          <p:cNvPr id="2051" name="Rectangle 3"/>
          <p:cNvSpPr>
            <a:spLocks noGrp="1" noChangeArrowheads="1"/>
          </p:cNvSpPr>
          <p:nvPr>
            <p:ph type="subTitle" idx="1"/>
          </p:nvPr>
        </p:nvSpPr>
        <p:spPr>
          <a:xfrm>
            <a:off x="1371600" y="2133600"/>
            <a:ext cx="6400800" cy="1981200"/>
          </a:xfrm>
        </p:spPr>
        <p:txBody>
          <a:bodyPr/>
          <a:lstStyle/>
          <a:p>
            <a:pPr eaLnBrk="1" hangingPunct="1"/>
            <a:r>
              <a:rPr lang="en-US" dirty="0" smtClean="0"/>
              <a:t>OCTEO Conference</a:t>
            </a:r>
            <a:endParaRPr lang="en-US" sz="2800" dirty="0" smtClean="0"/>
          </a:p>
          <a:p>
            <a:pPr eaLnBrk="1" hangingPunct="1"/>
            <a:r>
              <a:rPr lang="en-US" dirty="0" smtClean="0"/>
              <a:t>March 8, 2013</a:t>
            </a:r>
            <a:endParaRPr lang="en-US" dirty="0" smtClean="0"/>
          </a:p>
          <a:p>
            <a:r>
              <a:rPr lang="en-US" b="1" i="1" u="sng" dirty="0" smtClean="0">
                <a:solidFill>
                  <a:srgbClr val="C00000"/>
                </a:solidFill>
              </a:rPr>
              <a:t>www.education.ohio.gov</a:t>
            </a:r>
            <a:endParaRPr lang="en-US" dirty="0" smtClean="0"/>
          </a:p>
          <a:p>
            <a:pPr eaLnBrk="1" hangingPunct="1"/>
            <a:endParaRPr lang="en-US" dirty="0" smtClean="0"/>
          </a:p>
          <a:p>
            <a:pPr lvl="1" algn="l"/>
            <a:endParaRPr lang="en-US" dirty="0"/>
          </a:p>
        </p:txBody>
      </p:sp>
      <p:sp>
        <p:nvSpPr>
          <p:cNvPr id="2" name="Rectangle 1"/>
          <p:cNvSpPr/>
          <p:nvPr/>
        </p:nvSpPr>
        <p:spPr>
          <a:xfrm>
            <a:off x="2286000" y="1397675"/>
            <a:ext cx="4572000" cy="3447098"/>
          </a:xfrm>
          <a:prstGeom prst="rect">
            <a:avLst/>
          </a:prstGeom>
        </p:spPr>
        <p:txBody>
          <a:bodyPr>
            <a:spAutoFit/>
          </a:bodyPr>
          <a:lstStyle/>
          <a:p>
            <a:r>
              <a:rPr lang="en-US" sz="4000" kern="0" dirty="0">
                <a:solidFill>
                  <a:srgbClr val="000000"/>
                </a:solidFill>
                <a:cs typeface="+mj-cs"/>
              </a:rPr>
              <a:t/>
            </a:r>
            <a:br>
              <a:rPr lang="en-US" sz="4000" kern="0" dirty="0">
                <a:solidFill>
                  <a:srgbClr val="000000"/>
                </a:solidFill>
                <a:cs typeface="+mj-cs"/>
              </a:rPr>
            </a:br>
            <a:r>
              <a:rPr lang="en-US" sz="4000" kern="0" dirty="0">
                <a:solidFill>
                  <a:srgbClr val="000000"/>
                </a:solidFill>
                <a:cs typeface="+mj-cs"/>
              </a:rPr>
              <a:t/>
            </a:r>
            <a:br>
              <a:rPr lang="en-US" sz="4000" kern="0" dirty="0">
                <a:solidFill>
                  <a:srgbClr val="000000"/>
                </a:solidFill>
                <a:cs typeface="+mj-cs"/>
              </a:rPr>
            </a:br>
            <a:r>
              <a:rPr lang="en-US" sz="4000" kern="0" dirty="0">
                <a:solidFill>
                  <a:srgbClr val="000000"/>
                </a:solidFill>
                <a:cs typeface="+mj-cs"/>
              </a:rPr>
              <a:t/>
            </a:r>
            <a:br>
              <a:rPr lang="en-US" sz="4000" kern="0" dirty="0">
                <a:solidFill>
                  <a:srgbClr val="000000"/>
                </a:solidFill>
                <a:cs typeface="+mj-cs"/>
              </a:rPr>
            </a:br>
            <a:r>
              <a:rPr lang="en-US" sz="4000" kern="0" dirty="0">
                <a:solidFill>
                  <a:srgbClr val="000000"/>
                </a:solidFill>
                <a:cs typeface="+mj-cs"/>
              </a:rPr>
              <a:t/>
            </a:r>
            <a:br>
              <a:rPr lang="en-US" sz="4000" kern="0" dirty="0">
                <a:solidFill>
                  <a:srgbClr val="000000"/>
                </a:solidFill>
                <a:cs typeface="+mj-cs"/>
              </a:rPr>
            </a:br>
            <a:r>
              <a:rPr lang="en-US" sz="4000" kern="0" dirty="0">
                <a:solidFill>
                  <a:srgbClr val="000000"/>
                </a:solidFill>
                <a:cs typeface="+mj-cs"/>
              </a:rPr>
              <a:t/>
            </a:r>
            <a:br>
              <a:rPr lang="en-US" sz="4000" kern="0" dirty="0">
                <a:solidFill>
                  <a:srgbClr val="000000"/>
                </a:solidFill>
                <a:cs typeface="+mj-cs"/>
              </a:rPr>
            </a:br>
            <a:endParaRPr lang="en-US" dirty="0"/>
          </a:p>
        </p:txBody>
      </p:sp>
      <p:pic>
        <p:nvPicPr>
          <p:cNvPr id="5" name="Content Placeholder 5" descr="Pictur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14800"/>
            <a:ext cx="5715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076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57200"/>
            <a:ext cx="7772400" cy="2362200"/>
          </a:xfrm>
        </p:spPr>
        <p:txBody>
          <a:bodyPr anchor="t" anchorCtr="1"/>
          <a:lstStyle/>
          <a:p>
            <a:r>
              <a:rPr lang="en-US" sz="3600" b="1" dirty="0" smtClean="0">
                <a:solidFill>
                  <a:schemeClr val="tx1"/>
                </a:solidFill>
                <a:latin typeface="+mj-lt"/>
                <a:ea typeface="+mj-ea"/>
                <a:cs typeface="+mj-cs"/>
              </a:rPr>
              <a:t>Teacher Evaluation (OTES)</a:t>
            </a:r>
            <a:r>
              <a:rPr lang="en-US" sz="3600" b="1" dirty="0" smtClean="0">
                <a:solidFill>
                  <a:srgbClr val="C00000"/>
                </a:solidFill>
                <a:latin typeface="+mj-lt"/>
                <a:ea typeface="+mj-ea"/>
                <a:cs typeface="+mj-cs"/>
              </a:rPr>
              <a:t/>
            </a:r>
            <a:br>
              <a:rPr lang="en-US" sz="3600" b="1" dirty="0" smtClean="0">
                <a:solidFill>
                  <a:srgbClr val="C00000"/>
                </a:solidFill>
                <a:latin typeface="+mj-lt"/>
                <a:ea typeface="+mj-ea"/>
                <a:cs typeface="+mj-cs"/>
              </a:rPr>
            </a:br>
            <a:r>
              <a:rPr lang="en-US" sz="3600" b="1" dirty="0" smtClean="0">
                <a:solidFill>
                  <a:srgbClr val="C00000"/>
                </a:solidFill>
              </a:rPr>
              <a:t>Principal Evaluation (OPES)</a:t>
            </a:r>
            <a:br>
              <a:rPr lang="en-US" sz="3600" b="1" dirty="0" smtClean="0">
                <a:solidFill>
                  <a:srgbClr val="C00000"/>
                </a:solidFill>
              </a:rPr>
            </a:br>
            <a:r>
              <a:rPr lang="en-US" sz="3600" b="1" dirty="0" smtClean="0">
                <a:solidFill>
                  <a:schemeClr val="tx1"/>
                </a:solidFill>
              </a:rPr>
              <a:t>Student Growth Measure (SGM)</a:t>
            </a:r>
            <a:r>
              <a:rPr lang="en-US" sz="3600" b="1" dirty="0" smtClean="0">
                <a:solidFill>
                  <a:srgbClr val="C00000"/>
                </a:solidFill>
              </a:rPr>
              <a:t/>
            </a:r>
            <a:br>
              <a:rPr lang="en-US" sz="3600" b="1" dirty="0" smtClean="0">
                <a:solidFill>
                  <a:srgbClr val="C00000"/>
                </a:solidFill>
              </a:rPr>
            </a:br>
            <a:r>
              <a:rPr lang="en-US" sz="3600" b="1" dirty="0" smtClean="0">
                <a:solidFill>
                  <a:srgbClr val="00B050"/>
                </a:solidFill>
              </a:rPr>
              <a:t>Student Learning Objectives (SLO)</a:t>
            </a:r>
            <a:endParaRPr lang="en-US" sz="3600" dirty="0">
              <a:solidFill>
                <a:srgbClr val="00B050"/>
              </a:solidFill>
            </a:endParaRPr>
          </a:p>
        </p:txBody>
      </p:sp>
      <p:sp>
        <p:nvSpPr>
          <p:cNvPr id="2051" name="Rectangle 3"/>
          <p:cNvSpPr>
            <a:spLocks noGrp="1" noChangeArrowheads="1"/>
          </p:cNvSpPr>
          <p:nvPr>
            <p:ph type="subTitle" idx="1"/>
          </p:nvPr>
        </p:nvSpPr>
        <p:spPr>
          <a:xfrm>
            <a:off x="914400" y="3200400"/>
            <a:ext cx="8001000" cy="3276600"/>
          </a:xfrm>
        </p:spPr>
        <p:txBody>
          <a:bodyPr numCol="2"/>
          <a:lstStyle/>
          <a:p>
            <a:pPr lvl="0" algn="l">
              <a:spcAft>
                <a:spcPts val="600"/>
              </a:spcAft>
            </a:pPr>
            <a:r>
              <a:rPr lang="en-US" b="1" dirty="0" smtClean="0"/>
              <a:t>Student Growth Measures is 50% of the teacher’s evaluation rating. </a:t>
            </a:r>
            <a:endParaRPr lang="en-US" b="1" dirty="0" smtClean="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819400"/>
            <a:ext cx="2590800" cy="33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702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304800"/>
            <a:ext cx="8458200" cy="1143000"/>
          </a:xfrm>
        </p:spPr>
        <p:txBody>
          <a:bodyPr anchor="t" anchorCtr="1"/>
          <a:lstStyle/>
          <a:p>
            <a:r>
              <a:rPr lang="en-US" sz="3600" b="1" dirty="0" smtClean="0">
                <a:solidFill>
                  <a:schemeClr val="tx1"/>
                </a:solidFill>
                <a:latin typeface="+mj-lt"/>
                <a:ea typeface="+mj-ea"/>
                <a:cs typeface="+mj-cs"/>
              </a:rPr>
              <a:t>Teacher Evaluation System in Ohio</a:t>
            </a:r>
            <a:br>
              <a:rPr lang="en-US" sz="3600" b="1" dirty="0" smtClean="0">
                <a:solidFill>
                  <a:schemeClr val="tx1"/>
                </a:solidFill>
                <a:latin typeface="+mj-lt"/>
                <a:ea typeface="+mj-ea"/>
                <a:cs typeface="+mj-cs"/>
              </a:rPr>
            </a:br>
            <a:r>
              <a:rPr lang="en-US" sz="3600" b="1" dirty="0" smtClean="0">
                <a:solidFill>
                  <a:schemeClr val="accent6">
                    <a:lumMod val="60000"/>
                    <a:lumOff val="40000"/>
                  </a:schemeClr>
                </a:solidFill>
              </a:rPr>
              <a:t>(OTES)</a:t>
            </a:r>
            <a:r>
              <a:rPr lang="en-US" sz="3600" b="1" dirty="0" smtClean="0">
                <a:solidFill>
                  <a:schemeClr val="accent6">
                    <a:lumMod val="60000"/>
                    <a:lumOff val="40000"/>
                  </a:schemeClr>
                </a:solidFill>
                <a:latin typeface="+mj-lt"/>
                <a:ea typeface="+mj-ea"/>
                <a:cs typeface="+mj-cs"/>
              </a:rPr>
              <a:t> </a:t>
            </a:r>
            <a:endParaRPr lang="en-US" sz="3600" dirty="0">
              <a:solidFill>
                <a:schemeClr val="accent6">
                  <a:lumMod val="60000"/>
                  <a:lumOff val="40000"/>
                </a:schemeClr>
              </a:solidFill>
              <a:latin typeface="+mj-lt"/>
              <a:ea typeface="+mj-ea"/>
              <a:cs typeface="+mj-cs"/>
            </a:endParaRPr>
          </a:p>
        </p:txBody>
      </p:sp>
      <p:pic>
        <p:nvPicPr>
          <p:cNvPr id="3"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133600"/>
            <a:ext cx="8458200" cy="377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427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304800"/>
            <a:ext cx="8458200" cy="1143000"/>
          </a:xfrm>
        </p:spPr>
        <p:txBody>
          <a:bodyPr anchor="t" anchorCtr="1"/>
          <a:lstStyle/>
          <a:p>
            <a:r>
              <a:rPr lang="en-US" sz="3600" b="1" dirty="0" smtClean="0">
                <a:solidFill>
                  <a:schemeClr val="tx1"/>
                </a:solidFill>
              </a:rPr>
              <a:t>Principal </a:t>
            </a:r>
            <a:r>
              <a:rPr lang="en-US" sz="3600" b="1" dirty="0" smtClean="0">
                <a:solidFill>
                  <a:schemeClr val="tx1"/>
                </a:solidFill>
                <a:latin typeface="+mj-lt"/>
                <a:ea typeface="+mj-ea"/>
                <a:cs typeface="+mj-cs"/>
              </a:rPr>
              <a:t>Evaluation System in Ohio</a:t>
            </a:r>
            <a:br>
              <a:rPr lang="en-US" sz="3600" b="1" dirty="0" smtClean="0">
                <a:solidFill>
                  <a:schemeClr val="tx1"/>
                </a:solidFill>
                <a:latin typeface="+mj-lt"/>
                <a:ea typeface="+mj-ea"/>
                <a:cs typeface="+mj-cs"/>
              </a:rPr>
            </a:br>
            <a:r>
              <a:rPr lang="en-US" sz="3600" b="1" dirty="0" smtClean="0">
                <a:solidFill>
                  <a:schemeClr val="accent6">
                    <a:lumMod val="60000"/>
                    <a:lumOff val="40000"/>
                  </a:schemeClr>
                </a:solidFill>
              </a:rPr>
              <a:t>(OPES)</a:t>
            </a:r>
            <a:r>
              <a:rPr lang="en-US" sz="3600" b="1" dirty="0" smtClean="0">
                <a:solidFill>
                  <a:schemeClr val="accent6">
                    <a:lumMod val="60000"/>
                    <a:lumOff val="40000"/>
                  </a:schemeClr>
                </a:solidFill>
                <a:latin typeface="+mj-lt"/>
                <a:ea typeface="+mj-ea"/>
                <a:cs typeface="+mj-cs"/>
              </a:rPr>
              <a:t> </a:t>
            </a:r>
            <a:endParaRPr lang="en-US" sz="3600" dirty="0">
              <a:solidFill>
                <a:schemeClr val="accent6">
                  <a:lumMod val="60000"/>
                  <a:lumOff val="40000"/>
                </a:schemeClr>
              </a:solidFill>
              <a:latin typeface="+mj-lt"/>
              <a:ea typeface="+mj-ea"/>
              <a:cs typeface="+mj-cs"/>
            </a:endParaRPr>
          </a:p>
        </p:txBody>
      </p:sp>
      <p:pic>
        <p:nvPicPr>
          <p:cNvPr id="307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6264157" cy="481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382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04800"/>
            <a:ext cx="8153400" cy="1143000"/>
          </a:xfrm>
        </p:spPr>
        <p:txBody>
          <a:bodyPr anchor="t" anchorCtr="1"/>
          <a:lstStyle/>
          <a:p>
            <a:r>
              <a:rPr lang="en-US" sz="3600" b="1" dirty="0" smtClean="0">
                <a:solidFill>
                  <a:schemeClr val="tx1"/>
                </a:solidFill>
                <a:latin typeface="+mj-lt"/>
                <a:ea typeface="+mj-ea"/>
                <a:cs typeface="+mj-cs"/>
              </a:rPr>
              <a:t>Electronic-Teacher and Principal Evaluation System (</a:t>
            </a:r>
            <a:r>
              <a:rPr lang="en-US" sz="3600" b="1" dirty="0" err="1" smtClean="0">
                <a:solidFill>
                  <a:schemeClr val="tx1"/>
                </a:solidFill>
                <a:latin typeface="+mj-lt"/>
                <a:ea typeface="+mj-ea"/>
                <a:cs typeface="+mj-cs"/>
              </a:rPr>
              <a:t>eTPES</a:t>
            </a:r>
            <a:r>
              <a:rPr lang="en-US" sz="3600" b="1" dirty="0">
                <a:solidFill>
                  <a:schemeClr val="tx1"/>
                </a:solidFill>
              </a:rPr>
              <a:t>)</a:t>
            </a:r>
            <a:r>
              <a:rPr lang="en-US" sz="3600" b="1" dirty="0" smtClean="0">
                <a:solidFill>
                  <a:schemeClr val="accent6">
                    <a:lumMod val="60000"/>
                    <a:lumOff val="40000"/>
                  </a:schemeClr>
                </a:solidFill>
                <a:latin typeface="+mj-lt"/>
                <a:ea typeface="+mj-ea"/>
                <a:cs typeface="+mj-cs"/>
              </a:rPr>
              <a:t> </a:t>
            </a:r>
            <a:endParaRPr lang="en-US" sz="3600" dirty="0">
              <a:solidFill>
                <a:schemeClr val="accent6">
                  <a:lumMod val="60000"/>
                  <a:lumOff val="40000"/>
                </a:schemeClr>
              </a:solidFill>
              <a:latin typeface="+mj-lt"/>
              <a:ea typeface="+mj-ea"/>
              <a:cs typeface="+mj-cs"/>
            </a:endParaRPr>
          </a:p>
        </p:txBody>
      </p:sp>
      <p:sp>
        <p:nvSpPr>
          <p:cNvPr id="2051" name="Rectangle 3"/>
          <p:cNvSpPr>
            <a:spLocks noGrp="1" noChangeArrowheads="1"/>
          </p:cNvSpPr>
          <p:nvPr>
            <p:ph type="subTitle" idx="1"/>
          </p:nvPr>
        </p:nvSpPr>
        <p:spPr>
          <a:xfrm>
            <a:off x="990600" y="1600200"/>
            <a:ext cx="7543800" cy="5029200"/>
          </a:xfrm>
        </p:spPr>
        <p:txBody>
          <a:bodyPr/>
          <a:lstStyle/>
          <a:p>
            <a:pPr algn="l"/>
            <a:r>
              <a:rPr lang="en-US" b="1" dirty="0" smtClean="0">
                <a:solidFill>
                  <a:schemeClr val="accent6">
                    <a:lumMod val="60000"/>
                    <a:lumOff val="40000"/>
                  </a:schemeClr>
                </a:solidFill>
              </a:rPr>
              <a:t>Web-based electronic reporting of Teacher and Principal Evaluation Results:</a:t>
            </a:r>
            <a:endParaRPr lang="en-US" dirty="0">
              <a:solidFill>
                <a:schemeClr val="accent6">
                  <a:lumMod val="60000"/>
                  <a:lumOff val="40000"/>
                </a:schemeClr>
              </a:solidFill>
            </a:endParaRPr>
          </a:p>
          <a:p>
            <a:pPr marL="342900" lvl="0" indent="-342900" algn="l">
              <a:spcAft>
                <a:spcPts val="1200"/>
              </a:spcAft>
              <a:buFontTx/>
              <a:buChar char="-"/>
            </a:pPr>
            <a:r>
              <a:rPr lang="en-US" b="1" dirty="0" smtClean="0">
                <a:solidFill>
                  <a:srgbClr val="C00000"/>
                </a:solidFill>
              </a:rPr>
              <a:t>Accomplished</a:t>
            </a:r>
          </a:p>
          <a:p>
            <a:pPr marL="342900" lvl="0" indent="-342900" algn="l">
              <a:spcAft>
                <a:spcPts val="1200"/>
              </a:spcAft>
              <a:buFontTx/>
              <a:buChar char="-"/>
            </a:pPr>
            <a:r>
              <a:rPr lang="en-US" b="1" dirty="0" smtClean="0">
                <a:solidFill>
                  <a:srgbClr val="C00000"/>
                </a:solidFill>
              </a:rPr>
              <a:t>Developing</a:t>
            </a:r>
          </a:p>
          <a:p>
            <a:pPr marL="342900" lvl="0" indent="-342900" algn="l">
              <a:spcAft>
                <a:spcPts val="1200"/>
              </a:spcAft>
              <a:buFontTx/>
              <a:buChar char="-"/>
            </a:pPr>
            <a:r>
              <a:rPr lang="en-US" b="1" dirty="0" smtClean="0">
                <a:solidFill>
                  <a:srgbClr val="C00000"/>
                </a:solidFill>
              </a:rPr>
              <a:t>Proficient</a:t>
            </a:r>
          </a:p>
          <a:p>
            <a:pPr marL="342900" indent="-342900" algn="l">
              <a:spcAft>
                <a:spcPts val="1200"/>
              </a:spcAft>
              <a:buFontTx/>
              <a:buChar char="-"/>
            </a:pPr>
            <a:r>
              <a:rPr lang="en-US" b="1" dirty="0" smtClean="0">
                <a:solidFill>
                  <a:srgbClr val="C00000"/>
                </a:solidFill>
              </a:rPr>
              <a:t>Ineffective</a:t>
            </a:r>
            <a:endParaRPr lang="en-US" sz="2400" b="1" dirty="0">
              <a:solidFill>
                <a:srgbClr val="C00000"/>
              </a:solidFill>
            </a:endParaRPr>
          </a:p>
          <a:p>
            <a:pPr algn="l">
              <a:spcAft>
                <a:spcPts val="1200"/>
              </a:spcAft>
            </a:pPr>
            <a:endParaRPr lang="en-US" sz="800" b="1" dirty="0" smtClean="0">
              <a:solidFill>
                <a:srgbClr val="C00000"/>
              </a:solidFill>
            </a:endParaRPr>
          </a:p>
          <a:p>
            <a:pPr algn="l">
              <a:spcAft>
                <a:spcPts val="1200"/>
              </a:spcAft>
            </a:pPr>
            <a:endParaRPr lang="en-US" sz="2400" b="1" dirty="0" smtClean="0">
              <a:solidFill>
                <a:srgbClr val="C00000"/>
              </a:solidFill>
              <a:latin typeface="+mn-lt"/>
              <a:ea typeface="+mn-ea"/>
              <a:cs typeface="+mn-cs"/>
            </a:endParaRPr>
          </a:p>
          <a:p>
            <a:pPr lvl="0" algn="l">
              <a:spcAft>
                <a:spcPts val="1200"/>
              </a:spcAft>
            </a:pPr>
            <a:endParaRPr lang="en-US" sz="24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639" y="4114800"/>
            <a:ext cx="37603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616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304800"/>
            <a:ext cx="8458200" cy="1143000"/>
          </a:xfrm>
        </p:spPr>
        <p:txBody>
          <a:bodyPr anchor="t" anchorCtr="1"/>
          <a:lstStyle/>
          <a:p>
            <a:r>
              <a:rPr lang="en-US" sz="3600" b="1" i="1" dirty="0" smtClean="0">
                <a:solidFill>
                  <a:schemeClr val="tx1"/>
                </a:solidFill>
              </a:rPr>
              <a:t>Future Educators Association of Ohio</a:t>
            </a:r>
            <a:r>
              <a:rPr lang="en-US" sz="3600" b="1" dirty="0" smtClean="0">
                <a:solidFill>
                  <a:schemeClr val="tx1"/>
                </a:solidFill>
                <a:latin typeface="+mj-lt"/>
                <a:ea typeface="+mj-ea"/>
                <a:cs typeface="+mj-cs"/>
              </a:rPr>
              <a:t/>
            </a:r>
            <a:br>
              <a:rPr lang="en-US" sz="3600" b="1" dirty="0" smtClean="0">
                <a:solidFill>
                  <a:schemeClr val="tx1"/>
                </a:solidFill>
                <a:latin typeface="+mj-lt"/>
                <a:ea typeface="+mj-ea"/>
                <a:cs typeface="+mj-cs"/>
              </a:rPr>
            </a:br>
            <a:r>
              <a:rPr lang="en-US" sz="3600" b="1" dirty="0" smtClean="0">
                <a:solidFill>
                  <a:schemeClr val="accent6">
                    <a:lumMod val="60000"/>
                    <a:lumOff val="40000"/>
                  </a:schemeClr>
                </a:solidFill>
              </a:rPr>
              <a:t>(FEA Ohio)</a:t>
            </a:r>
            <a:endParaRPr lang="en-US" sz="3600" dirty="0">
              <a:solidFill>
                <a:schemeClr val="accent6">
                  <a:lumMod val="60000"/>
                  <a:lumOff val="40000"/>
                </a:schemeClr>
              </a:solidFill>
              <a:latin typeface="+mj-lt"/>
              <a:ea typeface="+mj-ea"/>
              <a:cs typeface="+mj-cs"/>
            </a:endParaRPr>
          </a:p>
        </p:txBody>
      </p:sp>
      <p:sp>
        <p:nvSpPr>
          <p:cNvPr id="2" name="Rectangle 1"/>
          <p:cNvSpPr/>
          <p:nvPr/>
        </p:nvSpPr>
        <p:spPr>
          <a:xfrm>
            <a:off x="762000" y="1676400"/>
            <a:ext cx="7467600" cy="2215991"/>
          </a:xfrm>
          <a:prstGeom prst="rect">
            <a:avLst/>
          </a:prstGeom>
        </p:spPr>
        <p:txBody>
          <a:bodyPr wrap="square">
            <a:spAutoFit/>
          </a:bodyPr>
          <a:lstStyle/>
          <a:p>
            <a:r>
              <a:rPr lang="en-US" sz="3200" b="1" dirty="0" smtClean="0"/>
              <a:t>Annual FEA Ohio State Conference</a:t>
            </a:r>
            <a:endParaRPr lang="en-US" sz="3200" dirty="0"/>
          </a:p>
          <a:p>
            <a:pPr marL="342900" lvl="0" indent="-342900">
              <a:spcAft>
                <a:spcPts val="1200"/>
              </a:spcAft>
              <a:buFontTx/>
              <a:buChar char="-"/>
            </a:pPr>
            <a:r>
              <a:rPr lang="en-US" sz="3200" b="1" dirty="0" smtClean="0">
                <a:solidFill>
                  <a:srgbClr val="C00000"/>
                </a:solidFill>
              </a:rPr>
              <a:t>This year’s host institution: University of Findlay</a:t>
            </a:r>
            <a:endParaRPr lang="en-US" sz="3200" b="1" dirty="0">
              <a:solidFill>
                <a:srgbClr val="C00000"/>
              </a:solidFill>
            </a:endParaRPr>
          </a:p>
          <a:p>
            <a:pPr marL="342900" lvl="0" indent="-342900">
              <a:spcAft>
                <a:spcPts val="1200"/>
              </a:spcAft>
              <a:buFontTx/>
              <a:buChar char="-"/>
            </a:pPr>
            <a:r>
              <a:rPr lang="en-US" sz="3200" b="1" dirty="0" smtClean="0">
                <a:solidFill>
                  <a:srgbClr val="007E39"/>
                </a:solidFill>
              </a:rPr>
              <a:t>Host institution needed for 2014</a:t>
            </a:r>
            <a:endParaRPr lang="en-US" sz="3200" b="1" dirty="0">
              <a:solidFill>
                <a:srgbClr val="007E39"/>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83" y="4648200"/>
            <a:ext cx="718976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783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143000"/>
          </a:xfrm>
        </p:spPr>
        <p:txBody>
          <a:bodyPr/>
          <a:lstStyle/>
          <a:p>
            <a:r>
              <a:rPr lang="en-US" sz="4000" b="1" dirty="0" smtClean="0">
                <a:solidFill>
                  <a:schemeClr val="accent6">
                    <a:lumMod val="60000"/>
                    <a:lumOff val="40000"/>
                  </a:schemeClr>
                </a:solidFill>
              </a:rPr>
              <a:t>Third Grade Reading Guarantee</a:t>
            </a:r>
            <a:r>
              <a:rPr lang="en-US" sz="4000" b="1" dirty="0" smtClean="0"/>
              <a:t/>
            </a:r>
            <a:br>
              <a:rPr lang="en-US" sz="4000" b="1" dirty="0" smtClean="0"/>
            </a:br>
            <a:r>
              <a:rPr lang="en-US" sz="3200" b="1" i="1" dirty="0" smtClean="0"/>
              <a:t>ORC 3313.608</a:t>
            </a:r>
            <a:endParaRPr lang="en-US" sz="3200" b="1" i="1" dirty="0"/>
          </a:p>
        </p:txBody>
      </p:sp>
      <p:sp>
        <p:nvSpPr>
          <p:cNvPr id="3" name="Content Placeholder 2"/>
          <p:cNvSpPr>
            <a:spLocks noGrp="1"/>
          </p:cNvSpPr>
          <p:nvPr>
            <p:ph idx="1"/>
          </p:nvPr>
        </p:nvSpPr>
        <p:spPr>
          <a:xfrm>
            <a:off x="304800" y="1676400"/>
            <a:ext cx="8686800" cy="4953000"/>
          </a:xfrm>
        </p:spPr>
        <p:txBody>
          <a:bodyPr/>
          <a:lstStyle/>
          <a:p>
            <a:r>
              <a:rPr lang="en-US" sz="2400" dirty="0" smtClean="0"/>
              <a:t>(</a:t>
            </a:r>
            <a:r>
              <a:rPr lang="en-US" sz="2400" dirty="0"/>
              <a:t>H)(1) </a:t>
            </a:r>
            <a:r>
              <a:rPr lang="en-US" sz="2400" b="1" dirty="0"/>
              <a:t>Prior to July 1, 2014</a:t>
            </a:r>
            <a:r>
              <a:rPr lang="en-US" sz="2400" dirty="0"/>
              <a:t>, each student described in </a:t>
            </a:r>
            <a:r>
              <a:rPr lang="en-US" sz="2400" dirty="0" smtClean="0"/>
              <a:t>… shall </a:t>
            </a:r>
            <a:r>
              <a:rPr lang="en-US" sz="2400" dirty="0"/>
              <a:t>be assigned a teacher who has been actively engaged in the reading instruction of students for the </a:t>
            </a:r>
            <a:r>
              <a:rPr lang="en-US" sz="2400" u="sng" dirty="0"/>
              <a:t>previous three years</a:t>
            </a:r>
            <a:r>
              <a:rPr lang="en-US" sz="2400" dirty="0"/>
              <a:t> and who satisfies one or more of the following criteria</a:t>
            </a:r>
            <a:r>
              <a:rPr lang="en-US" sz="2400" dirty="0" smtClean="0"/>
              <a:t>:</a:t>
            </a:r>
          </a:p>
          <a:p>
            <a:pPr marL="0" indent="0">
              <a:buNone/>
            </a:pPr>
            <a:endParaRPr lang="en-US" sz="800" dirty="0"/>
          </a:p>
          <a:p>
            <a:pPr marL="0" indent="0">
              <a:buNone/>
            </a:pPr>
            <a:r>
              <a:rPr lang="en-US" sz="2400" dirty="0"/>
              <a:t>(a) The teacher holds a </a:t>
            </a:r>
            <a:r>
              <a:rPr lang="en-US" sz="2400" b="1" dirty="0">
                <a:solidFill>
                  <a:srgbClr val="007E39"/>
                </a:solidFill>
              </a:rPr>
              <a:t>reading endorsement </a:t>
            </a:r>
            <a:r>
              <a:rPr lang="en-US" sz="2400" dirty="0" smtClean="0"/>
              <a:t>...</a:t>
            </a:r>
            <a:endParaRPr lang="en-US" sz="2400" dirty="0"/>
          </a:p>
          <a:p>
            <a:pPr marL="0" indent="0">
              <a:buNone/>
            </a:pPr>
            <a:r>
              <a:rPr lang="en-US" sz="2400" dirty="0"/>
              <a:t>(b) The teacher has completed a </a:t>
            </a:r>
            <a:r>
              <a:rPr lang="en-US" sz="2400" b="1" dirty="0"/>
              <a:t>master’s degree program with a major in reading</a:t>
            </a:r>
            <a:r>
              <a:rPr lang="en-US" sz="2400" dirty="0"/>
              <a:t>.</a:t>
            </a:r>
          </a:p>
          <a:p>
            <a:pPr marL="0" indent="0">
              <a:buNone/>
            </a:pPr>
            <a:r>
              <a:rPr lang="en-US" sz="2400" dirty="0"/>
              <a:t>(c) The teacher has </a:t>
            </a:r>
            <a:r>
              <a:rPr lang="en-US" sz="2400" dirty="0" smtClean="0"/>
              <a:t>… a </a:t>
            </a:r>
            <a:r>
              <a:rPr lang="en-US" sz="2400" b="1" dirty="0">
                <a:solidFill>
                  <a:srgbClr val="C00000"/>
                </a:solidFill>
              </a:rPr>
              <a:t>credential earned from a list of scientifically research-based reading instruction programs </a:t>
            </a:r>
            <a:r>
              <a:rPr lang="en-US" sz="2400" dirty="0" smtClean="0"/>
              <a:t>.... </a:t>
            </a:r>
            <a:endParaRPr lang="en-US" sz="2400" dirty="0"/>
          </a:p>
          <a:p>
            <a:pPr marL="0" indent="0">
              <a:buNone/>
            </a:pPr>
            <a:r>
              <a:rPr lang="en-US" sz="2400" dirty="0"/>
              <a:t>(d) The teacher was </a:t>
            </a:r>
            <a:r>
              <a:rPr lang="en-US" sz="2400" b="1" dirty="0">
                <a:solidFill>
                  <a:srgbClr val="007E39"/>
                </a:solidFill>
              </a:rPr>
              <a:t>rated “above value added,” </a:t>
            </a:r>
            <a:r>
              <a:rPr lang="en-US" sz="2400" dirty="0" smtClean="0"/>
              <a:t>…</a:t>
            </a:r>
            <a:endParaRPr lang="en-US" sz="2400" dirty="0"/>
          </a:p>
          <a:p>
            <a:pPr marL="0" indent="0">
              <a:buNone/>
            </a:pPr>
            <a:endParaRPr lang="en-US" dirty="0"/>
          </a:p>
        </p:txBody>
      </p:sp>
    </p:spTree>
    <p:extLst>
      <p:ext uri="{BB962C8B-B14F-4D97-AF65-F5344CB8AC3E}">
        <p14:creationId xmlns:p14="http://schemas.microsoft.com/office/powerpoint/2010/main" val="3660366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143000"/>
          </a:xfrm>
        </p:spPr>
        <p:txBody>
          <a:bodyPr/>
          <a:lstStyle/>
          <a:p>
            <a:r>
              <a:rPr lang="en-US" sz="4000" b="1" dirty="0" smtClean="0">
                <a:solidFill>
                  <a:schemeClr val="accent6">
                    <a:lumMod val="60000"/>
                    <a:lumOff val="40000"/>
                  </a:schemeClr>
                </a:solidFill>
              </a:rPr>
              <a:t>Third Grade Reading Guarantee</a:t>
            </a:r>
            <a:r>
              <a:rPr lang="en-US" sz="4000" b="1" dirty="0" smtClean="0"/>
              <a:t/>
            </a:r>
            <a:br>
              <a:rPr lang="en-US" sz="4000" b="1" dirty="0" smtClean="0"/>
            </a:br>
            <a:r>
              <a:rPr lang="en-US" sz="3200" b="1" i="1" dirty="0" smtClean="0"/>
              <a:t>ORC 3313.608</a:t>
            </a:r>
            <a:endParaRPr lang="en-US" sz="3200" b="1" i="1" dirty="0"/>
          </a:p>
        </p:txBody>
      </p:sp>
      <p:sp>
        <p:nvSpPr>
          <p:cNvPr id="3" name="Content Placeholder 2"/>
          <p:cNvSpPr>
            <a:spLocks noGrp="1"/>
          </p:cNvSpPr>
          <p:nvPr>
            <p:ph idx="1"/>
          </p:nvPr>
        </p:nvSpPr>
        <p:spPr>
          <a:xfrm>
            <a:off x="304800" y="1676400"/>
            <a:ext cx="8686800" cy="4953000"/>
          </a:xfrm>
        </p:spPr>
        <p:txBody>
          <a:bodyPr/>
          <a:lstStyle/>
          <a:p>
            <a:r>
              <a:rPr lang="en-US" sz="2400" dirty="0" smtClean="0"/>
              <a:t>(</a:t>
            </a:r>
            <a:r>
              <a:rPr lang="en-US" sz="2400" dirty="0"/>
              <a:t>H</a:t>
            </a:r>
            <a:r>
              <a:rPr lang="en-US" sz="2400" dirty="0" smtClean="0"/>
              <a:t>)(2) </a:t>
            </a:r>
            <a:r>
              <a:rPr lang="en-US" sz="2400" b="1" dirty="0" smtClean="0"/>
              <a:t>Effective </a:t>
            </a:r>
            <a:r>
              <a:rPr lang="en-US" sz="2400" b="1" dirty="0"/>
              <a:t>July 1, 2014</a:t>
            </a:r>
            <a:r>
              <a:rPr lang="en-US" sz="2400" dirty="0"/>
              <a:t>, each student described in </a:t>
            </a:r>
            <a:r>
              <a:rPr lang="en-US" sz="2400" dirty="0" smtClean="0"/>
              <a:t>… shall </a:t>
            </a:r>
            <a:r>
              <a:rPr lang="en-US" sz="2400" dirty="0"/>
              <a:t>be assigned a teacher who has been actively engaged in the reading instruction of students for the </a:t>
            </a:r>
            <a:r>
              <a:rPr lang="en-US" sz="2400" u="sng" dirty="0"/>
              <a:t>previous three years</a:t>
            </a:r>
            <a:r>
              <a:rPr lang="en-US" sz="2400" dirty="0"/>
              <a:t> and who satisfies one or more of the following criteria</a:t>
            </a:r>
            <a:r>
              <a:rPr lang="en-US" sz="2400" dirty="0" smtClean="0"/>
              <a:t>:</a:t>
            </a:r>
          </a:p>
          <a:p>
            <a:pPr marL="0" indent="0">
              <a:buNone/>
            </a:pPr>
            <a:endParaRPr lang="en-US" sz="800" dirty="0"/>
          </a:p>
          <a:p>
            <a:pPr marL="0" indent="0">
              <a:buNone/>
            </a:pPr>
            <a:r>
              <a:rPr lang="en-US" sz="2400" dirty="0"/>
              <a:t>(a) The teacher holds a </a:t>
            </a:r>
            <a:r>
              <a:rPr lang="en-US" sz="2400" b="1" dirty="0">
                <a:solidFill>
                  <a:srgbClr val="007E39"/>
                </a:solidFill>
              </a:rPr>
              <a:t>reading endorsement </a:t>
            </a:r>
            <a:r>
              <a:rPr lang="en-US" sz="2400" dirty="0" smtClean="0"/>
              <a:t>...</a:t>
            </a:r>
            <a:endParaRPr lang="en-US" sz="2400" dirty="0"/>
          </a:p>
          <a:p>
            <a:pPr marL="0" indent="0">
              <a:buNone/>
            </a:pPr>
            <a:r>
              <a:rPr lang="en-US" sz="2400" dirty="0"/>
              <a:t>(b) The teacher has completed a </a:t>
            </a:r>
            <a:r>
              <a:rPr lang="en-US" sz="2400" b="1" dirty="0"/>
              <a:t>master’s degree program with a major in reading</a:t>
            </a:r>
            <a:r>
              <a:rPr lang="en-US" sz="2400" dirty="0"/>
              <a:t>.</a:t>
            </a:r>
          </a:p>
          <a:p>
            <a:pPr marL="0" indent="0">
              <a:buNone/>
            </a:pPr>
            <a:r>
              <a:rPr lang="en-US" sz="2400" dirty="0"/>
              <a:t>(c</a:t>
            </a:r>
            <a:r>
              <a:rPr lang="en-US" sz="2400" dirty="0" smtClean="0"/>
              <a:t>) </a:t>
            </a:r>
            <a:r>
              <a:rPr lang="en-US" sz="2400" dirty="0"/>
              <a:t>The teacher was </a:t>
            </a:r>
            <a:r>
              <a:rPr lang="en-US" sz="2400" b="1" dirty="0">
                <a:solidFill>
                  <a:srgbClr val="007E39"/>
                </a:solidFill>
              </a:rPr>
              <a:t>rated “above value added,” </a:t>
            </a:r>
            <a:r>
              <a:rPr lang="en-US" sz="2400" dirty="0"/>
              <a:t>…</a:t>
            </a:r>
          </a:p>
          <a:p>
            <a:pPr marL="0" indent="0">
              <a:buNone/>
            </a:pPr>
            <a:r>
              <a:rPr lang="en-US" sz="2400" dirty="0" smtClean="0"/>
              <a:t>d</a:t>
            </a:r>
            <a:r>
              <a:rPr lang="en-US" sz="2400" dirty="0"/>
              <a:t>) </a:t>
            </a:r>
            <a:r>
              <a:rPr lang="en-US" sz="2400" dirty="0"/>
              <a:t>The teacher has … a </a:t>
            </a:r>
            <a:r>
              <a:rPr lang="en-US" sz="2400" b="1" dirty="0" smtClean="0">
                <a:solidFill>
                  <a:srgbClr val="C00000"/>
                </a:solidFill>
              </a:rPr>
              <a:t>passing score on a rigorous test of principles of scientifically </a:t>
            </a:r>
            <a:r>
              <a:rPr lang="en-US" sz="2400" b="1" dirty="0">
                <a:solidFill>
                  <a:srgbClr val="C00000"/>
                </a:solidFill>
              </a:rPr>
              <a:t>research-based reading </a:t>
            </a:r>
            <a:r>
              <a:rPr lang="en-US" sz="2400" b="1" dirty="0" smtClean="0">
                <a:solidFill>
                  <a:srgbClr val="C00000"/>
                </a:solidFill>
              </a:rPr>
              <a:t>instruction </a:t>
            </a:r>
            <a:r>
              <a:rPr lang="en-US" sz="2400" dirty="0"/>
              <a:t>.... </a:t>
            </a:r>
          </a:p>
          <a:p>
            <a:pPr marL="0" indent="0">
              <a:buNone/>
            </a:pPr>
            <a:endParaRPr lang="en-US" dirty="0"/>
          </a:p>
        </p:txBody>
      </p:sp>
    </p:spTree>
    <p:extLst>
      <p:ext uri="{BB962C8B-B14F-4D97-AF65-F5344CB8AC3E}">
        <p14:creationId xmlns:p14="http://schemas.microsoft.com/office/powerpoint/2010/main" val="449740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1143000"/>
          </a:xfrm>
        </p:spPr>
        <p:txBody>
          <a:bodyPr/>
          <a:lstStyle/>
          <a:p>
            <a:r>
              <a:rPr lang="en-US" b="1" dirty="0" smtClean="0">
                <a:solidFill>
                  <a:srgbClr val="C00000"/>
                </a:solidFill>
              </a:rPr>
              <a:t>Teacher Shortage Index (TSI)</a:t>
            </a:r>
            <a:endParaRPr lang="en-US" b="1" dirty="0">
              <a:solidFill>
                <a:srgbClr val="C00000"/>
              </a:solidFill>
            </a:endParaRPr>
          </a:p>
        </p:txBody>
      </p:sp>
      <p:sp>
        <p:nvSpPr>
          <p:cNvPr id="3" name="Content Placeholder 2"/>
          <p:cNvSpPr>
            <a:spLocks noGrp="1"/>
          </p:cNvSpPr>
          <p:nvPr>
            <p:ph idx="1"/>
          </p:nvPr>
        </p:nvSpPr>
        <p:spPr>
          <a:xfrm>
            <a:off x="381000" y="1752600"/>
            <a:ext cx="8229600" cy="4343400"/>
          </a:xfrm>
        </p:spPr>
        <p:txBody>
          <a:bodyPr/>
          <a:lstStyle/>
          <a:p>
            <a:r>
              <a:rPr lang="en-US" dirty="0" smtClean="0"/>
              <a:t>Federal program benefits include student loan deferment, forgiveness, cancellation.</a:t>
            </a:r>
          </a:p>
          <a:p>
            <a:r>
              <a:rPr lang="en-US" dirty="0" smtClean="0"/>
              <a:t>If teaching in a Shortage Area:</a:t>
            </a:r>
          </a:p>
          <a:p>
            <a:pPr marL="0" indent="0" algn="ctr">
              <a:buNone/>
            </a:pPr>
            <a:r>
              <a:rPr lang="en-US" dirty="0" smtClean="0">
                <a:solidFill>
                  <a:srgbClr val="C00000"/>
                </a:solidFill>
              </a:rPr>
              <a:t>Art,  </a:t>
            </a:r>
            <a:r>
              <a:rPr lang="en-US" dirty="0" smtClean="0"/>
              <a:t>English/Language Arts,   </a:t>
            </a:r>
          </a:p>
          <a:p>
            <a:pPr marL="0" indent="0" algn="ctr">
              <a:buNone/>
            </a:pPr>
            <a:r>
              <a:rPr lang="en-US" dirty="0" smtClean="0">
                <a:solidFill>
                  <a:srgbClr val="007E39"/>
                </a:solidFill>
              </a:rPr>
              <a:t>Foreign Languages,  </a:t>
            </a:r>
            <a:r>
              <a:rPr lang="en-US" dirty="0" smtClean="0"/>
              <a:t>Mathematics, </a:t>
            </a:r>
            <a:r>
              <a:rPr lang="en-US" dirty="0" smtClean="0">
                <a:solidFill>
                  <a:srgbClr val="C00000"/>
                </a:solidFill>
              </a:rPr>
              <a:t>Science,</a:t>
            </a:r>
            <a:r>
              <a:rPr lang="en-US" dirty="0" smtClean="0"/>
              <a:t>  </a:t>
            </a:r>
            <a:r>
              <a:rPr lang="en-US" dirty="0" smtClean="0">
                <a:solidFill>
                  <a:srgbClr val="C00000"/>
                </a:solidFill>
              </a:rPr>
              <a:t>Social Studies, </a:t>
            </a:r>
            <a:r>
              <a:rPr lang="en-US" dirty="0" smtClean="0"/>
              <a:t>Special Education, </a:t>
            </a:r>
            <a:r>
              <a:rPr lang="en-US" dirty="0" smtClean="0">
                <a:solidFill>
                  <a:srgbClr val="007E39"/>
                </a:solidFill>
              </a:rPr>
              <a:t>TESOL, </a:t>
            </a:r>
            <a:r>
              <a:rPr lang="en-US" dirty="0" smtClean="0">
                <a:solidFill>
                  <a:srgbClr val="C00000"/>
                </a:solidFill>
              </a:rPr>
              <a:t>Speech Pathology</a:t>
            </a:r>
          </a:p>
        </p:txBody>
      </p:sp>
    </p:spTree>
    <p:extLst>
      <p:ext uri="{BB962C8B-B14F-4D97-AF65-F5344CB8AC3E}">
        <p14:creationId xmlns:p14="http://schemas.microsoft.com/office/powerpoint/2010/main" val="405810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457200"/>
            <a:ext cx="6477000" cy="762000"/>
          </a:xfrm>
        </p:spPr>
        <p:txBody>
          <a:bodyPr anchor="t" anchorCtr="1"/>
          <a:lstStyle/>
          <a:p>
            <a:r>
              <a:rPr lang="en-US" b="1" dirty="0" smtClean="0">
                <a:solidFill>
                  <a:srgbClr val="C00000"/>
                </a:solidFill>
              </a:rPr>
              <a:t>Title II Report</a:t>
            </a:r>
            <a:endParaRPr lang="en-US" b="1" dirty="0">
              <a:solidFill>
                <a:srgbClr val="C00000"/>
              </a:solidFill>
            </a:endParaRPr>
          </a:p>
        </p:txBody>
      </p:sp>
      <p:sp>
        <p:nvSpPr>
          <p:cNvPr id="2051" name="Rectangle 3"/>
          <p:cNvSpPr>
            <a:spLocks noGrp="1" noChangeArrowheads="1"/>
          </p:cNvSpPr>
          <p:nvPr>
            <p:ph type="subTitle" idx="1"/>
          </p:nvPr>
        </p:nvSpPr>
        <p:spPr>
          <a:xfrm>
            <a:off x="609600" y="1447800"/>
            <a:ext cx="8077200" cy="5105400"/>
          </a:xfrm>
        </p:spPr>
        <p:txBody>
          <a:bodyPr/>
          <a:lstStyle/>
          <a:p>
            <a:r>
              <a:rPr lang="en-US" dirty="0" err="1" smtClean="0">
                <a:solidFill>
                  <a:srgbClr val="0000FF"/>
                </a:solidFill>
              </a:rPr>
              <a:t>Westat</a:t>
            </a:r>
            <a:r>
              <a:rPr lang="en-US" dirty="0" smtClean="0">
                <a:solidFill>
                  <a:srgbClr val="0000FF"/>
                </a:solidFill>
              </a:rPr>
              <a:t> Title II Report Card Training</a:t>
            </a:r>
            <a:endParaRPr lang="en-US" dirty="0" smtClean="0"/>
          </a:p>
          <a:p>
            <a:r>
              <a:rPr lang="en-US" dirty="0" smtClean="0">
                <a:solidFill>
                  <a:srgbClr val="C00000"/>
                </a:solidFill>
              </a:rPr>
              <a:t>April, 16 </a:t>
            </a:r>
            <a:r>
              <a:rPr lang="en-US" dirty="0" smtClean="0">
                <a:solidFill>
                  <a:srgbClr val="C00000"/>
                </a:solidFill>
              </a:rPr>
              <a:t>and </a:t>
            </a:r>
            <a:r>
              <a:rPr lang="en-US" dirty="0" smtClean="0">
                <a:solidFill>
                  <a:srgbClr val="C00000"/>
                </a:solidFill>
              </a:rPr>
              <a:t> April, 18</a:t>
            </a:r>
          </a:p>
          <a:p>
            <a:endParaRPr lang="en-US" sz="800" dirty="0" smtClean="0">
              <a:solidFill>
                <a:srgbClr val="C00000"/>
              </a:solidFill>
            </a:endParaRPr>
          </a:p>
          <a:p>
            <a:r>
              <a:rPr lang="en-US" dirty="0" smtClean="0"/>
              <a:t>Deadline for certifying your IHE’s IPRC report is April 30</a:t>
            </a:r>
            <a:endParaRPr lang="en-US" dirty="0"/>
          </a:p>
          <a:p>
            <a:r>
              <a:rPr lang="en-US" sz="1800" dirty="0" smtClean="0">
                <a:solidFill>
                  <a:schemeClr val="tx1"/>
                </a:solidFill>
              </a:rPr>
              <a:t> </a:t>
            </a:r>
            <a:endParaRPr lang="en-US" sz="1800" dirty="0" smtClean="0">
              <a:solidFill>
                <a:schemeClr val="tx1"/>
              </a:solidFill>
            </a:endParaRPr>
          </a:p>
          <a:p>
            <a:r>
              <a:rPr lang="en-US" dirty="0" smtClean="0">
                <a:solidFill>
                  <a:schemeClr val="tx1"/>
                </a:solidFill>
              </a:rPr>
              <a:t>The </a:t>
            </a:r>
            <a:r>
              <a:rPr lang="en-US" dirty="0">
                <a:solidFill>
                  <a:schemeClr val="tx1"/>
                </a:solidFill>
              </a:rPr>
              <a:t>Title II website </a:t>
            </a:r>
            <a:r>
              <a:rPr lang="en-US" dirty="0" smtClean="0">
                <a:solidFill>
                  <a:schemeClr val="tx1"/>
                </a:solidFill>
              </a:rPr>
              <a:t>address is</a:t>
            </a:r>
            <a:r>
              <a:rPr lang="en-US" dirty="0">
                <a:solidFill>
                  <a:schemeClr val="tx1"/>
                </a:solidFill>
              </a:rPr>
              <a:t>:  </a:t>
            </a:r>
          </a:p>
          <a:p>
            <a:r>
              <a:rPr lang="en-US" dirty="0">
                <a:solidFill>
                  <a:srgbClr val="007E39"/>
                </a:solidFill>
              </a:rPr>
              <a:t>https://</a:t>
            </a:r>
            <a:r>
              <a:rPr lang="en-US" dirty="0" smtClean="0">
                <a:solidFill>
                  <a:srgbClr val="007E39"/>
                </a:solidFill>
              </a:rPr>
              <a:t>title2.ed.gov/Title2IPRC/default.aspx</a:t>
            </a:r>
          </a:p>
          <a:p>
            <a:endParaRPr lang="en-US" dirty="0">
              <a:solidFill>
                <a:srgbClr val="C00000"/>
              </a:solidFill>
            </a:endParaRPr>
          </a:p>
          <a:p>
            <a:pPr lvl="1" algn="l"/>
            <a:endParaRPr lang="en-US" dirty="0"/>
          </a:p>
        </p:txBody>
      </p:sp>
    </p:spTree>
    <p:extLst>
      <p:ext uri="{BB962C8B-B14F-4D97-AF65-F5344CB8AC3E}">
        <p14:creationId xmlns:p14="http://schemas.microsoft.com/office/powerpoint/2010/main" val="3203141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743200"/>
            <a:ext cx="8382000" cy="3581400"/>
          </a:xfrm>
        </p:spPr>
        <p:txBody>
          <a:bodyPr/>
          <a:lstStyle/>
          <a:p>
            <a:r>
              <a:rPr lang="en-US" sz="2800" dirty="0" smtClean="0"/>
              <a:t>Website </a:t>
            </a:r>
            <a:r>
              <a:rPr lang="en-US" sz="2800" dirty="0" smtClean="0"/>
              <a:t>Address:  </a:t>
            </a:r>
            <a:r>
              <a:rPr lang="en-US" sz="2800" dirty="0">
                <a:solidFill>
                  <a:srgbClr val="007E39"/>
                </a:solidFill>
              </a:rPr>
              <a:t>http://toolsforteachersohio.wordpress.com</a:t>
            </a:r>
            <a:r>
              <a:rPr lang="en-US" sz="2800" dirty="0" smtClean="0">
                <a:solidFill>
                  <a:srgbClr val="007E39"/>
                </a:solidFill>
              </a:rPr>
              <a:t>/</a:t>
            </a:r>
            <a:r>
              <a:rPr lang="en-US" sz="2800" u="sng" dirty="0" smtClean="0"/>
              <a:t/>
            </a:r>
            <a:br>
              <a:rPr lang="en-US" sz="2800" u="sng" dirty="0" smtClean="0"/>
            </a:br>
            <a:r>
              <a:rPr lang="en-US" sz="2800" u="sng" dirty="0">
                <a:solidFill>
                  <a:schemeClr val="accent6">
                    <a:lumMod val="60000"/>
                    <a:lumOff val="40000"/>
                  </a:schemeClr>
                </a:solidFill>
              </a:rPr>
              <a:t/>
            </a:r>
            <a:br>
              <a:rPr lang="en-US" sz="2800" u="sng" dirty="0">
                <a:solidFill>
                  <a:schemeClr val="accent6">
                    <a:lumMod val="60000"/>
                    <a:lumOff val="40000"/>
                  </a:schemeClr>
                </a:solidFill>
              </a:rPr>
            </a:br>
            <a:r>
              <a:rPr lang="en-US" sz="2800" i="1" dirty="0">
                <a:solidFill>
                  <a:schemeClr val="accent6">
                    <a:lumMod val="60000"/>
                    <a:lumOff val="40000"/>
                  </a:schemeClr>
                </a:solidFill>
              </a:rPr>
              <a:t>Tools for Teachers</a:t>
            </a:r>
            <a:r>
              <a:rPr lang="en-US" sz="2800" dirty="0">
                <a:solidFill>
                  <a:schemeClr val="accent6">
                    <a:lumMod val="60000"/>
                    <a:lumOff val="40000"/>
                  </a:schemeClr>
                </a:solidFill>
              </a:rPr>
              <a:t> </a:t>
            </a:r>
            <a:r>
              <a:rPr lang="en-US" sz="2800" dirty="0"/>
              <a:t>is </a:t>
            </a:r>
            <a:r>
              <a:rPr lang="en-US" sz="2800" dirty="0" smtClean="0"/>
              <a:t>an updated</a:t>
            </a:r>
            <a:r>
              <a:rPr lang="en-US" sz="2800" dirty="0"/>
              <a:t> monthly </a:t>
            </a:r>
            <a:r>
              <a:rPr lang="en-US" sz="2800" dirty="0" smtClean="0"/>
              <a:t>webpage for </a:t>
            </a:r>
            <a:r>
              <a:rPr lang="en-US" sz="2800" dirty="0"/>
              <a:t>teachers that provides timely announcements and information on licensure, scholarships, professional development and study opportunities, award and recognition programs, and links to classroom resources and tools. </a:t>
            </a:r>
            <a:br>
              <a:rPr lang="en-US" sz="2800" dirty="0"/>
            </a:br>
            <a:r>
              <a:rPr lang="en-US" sz="2800" dirty="0"/>
              <a:t/>
            </a:r>
            <a:br>
              <a:rPr lang="en-US" sz="2800" dirty="0"/>
            </a:br>
            <a:endParaRPr lang="en-US" sz="2800" dirty="0"/>
          </a:p>
        </p:txBody>
      </p:sp>
      <p:pic>
        <p:nvPicPr>
          <p:cNvPr id="4098" name="Picture 2" descr="cid:image002.jpg@01CD8605.8B3EA77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3399" y="762000"/>
            <a:ext cx="844061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619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457200"/>
            <a:ext cx="7772400" cy="1143000"/>
          </a:xfrm>
        </p:spPr>
        <p:txBody>
          <a:bodyPr anchor="t" anchorCtr="1"/>
          <a:lstStyle/>
          <a:p>
            <a:r>
              <a:rPr lang="en-US" sz="3600" b="1" dirty="0" smtClean="0">
                <a:solidFill>
                  <a:schemeClr val="tx1"/>
                </a:solidFill>
                <a:latin typeface="+mj-lt"/>
                <a:ea typeface="+mj-ea"/>
                <a:cs typeface="+mj-cs"/>
              </a:rPr>
              <a:t>Educator </a:t>
            </a:r>
            <a:r>
              <a:rPr lang="en-US" sz="3600" b="1" dirty="0">
                <a:solidFill>
                  <a:schemeClr val="tx1"/>
                </a:solidFill>
                <a:latin typeface="+mj-lt"/>
                <a:ea typeface="+mj-ea"/>
                <a:cs typeface="+mj-cs"/>
              </a:rPr>
              <a:t>Licensure Testing </a:t>
            </a:r>
            <a:r>
              <a:rPr lang="en-US" sz="3600" b="1" dirty="0" smtClean="0">
                <a:solidFill>
                  <a:schemeClr val="tx1"/>
                </a:solidFill>
                <a:latin typeface="+mj-lt"/>
                <a:ea typeface="+mj-ea"/>
                <a:cs typeface="+mj-cs"/>
              </a:rPr>
              <a:t>Requirements</a:t>
            </a:r>
            <a:endParaRPr lang="en-US" sz="3600" dirty="0">
              <a:solidFill>
                <a:schemeClr val="tx1"/>
              </a:solidFill>
              <a:latin typeface="+mj-lt"/>
              <a:ea typeface="+mj-ea"/>
              <a:cs typeface="+mj-cs"/>
            </a:endParaRPr>
          </a:p>
        </p:txBody>
      </p:sp>
      <p:sp>
        <p:nvSpPr>
          <p:cNvPr id="2051" name="Rectangle 3"/>
          <p:cNvSpPr>
            <a:spLocks noGrp="1" noChangeArrowheads="1"/>
          </p:cNvSpPr>
          <p:nvPr>
            <p:ph type="subTitle" idx="1"/>
          </p:nvPr>
        </p:nvSpPr>
        <p:spPr>
          <a:xfrm>
            <a:off x="685800" y="1905000"/>
            <a:ext cx="8001000" cy="4343400"/>
          </a:xfrm>
        </p:spPr>
        <p:txBody>
          <a:bodyPr/>
          <a:lstStyle/>
          <a:p>
            <a:pPr marL="457200" lvl="0" indent="-457200" algn="l">
              <a:spcAft>
                <a:spcPts val="600"/>
              </a:spcAft>
              <a:buFontTx/>
              <a:buChar char="-"/>
            </a:pPr>
            <a:r>
              <a:rPr lang="en-US" b="1" dirty="0" smtClean="0">
                <a:solidFill>
                  <a:srgbClr val="C00000"/>
                </a:solidFill>
                <a:latin typeface="+mn-lt"/>
                <a:ea typeface="+mn-ea"/>
                <a:cs typeface="+mn-cs"/>
              </a:rPr>
              <a:t>Educator Licensure Testing (Praxis II and ACTFL/LTI) requirements are available on the ODE website</a:t>
            </a:r>
            <a:endParaRPr lang="en-US" b="1" dirty="0">
              <a:solidFill>
                <a:srgbClr val="C00000"/>
              </a:solidFill>
            </a:endParaRPr>
          </a:p>
          <a:p>
            <a:pPr marL="457200" lvl="0" indent="-457200" algn="l">
              <a:spcAft>
                <a:spcPts val="600"/>
              </a:spcAft>
              <a:buFontTx/>
              <a:buChar char="-"/>
            </a:pPr>
            <a:r>
              <a:rPr lang="en-US" b="1" dirty="0" smtClean="0">
                <a:solidFill>
                  <a:schemeClr val="tx2"/>
                </a:solidFill>
                <a:latin typeface="+mn-lt"/>
                <a:ea typeface="+mn-ea"/>
                <a:cs typeface="+mn-cs"/>
              </a:rPr>
              <a:t>The </a:t>
            </a:r>
            <a:r>
              <a:rPr lang="en-US" b="1" dirty="0" smtClean="0">
                <a:solidFill>
                  <a:schemeClr val="tx2"/>
                </a:solidFill>
                <a:latin typeface="+mn-lt"/>
                <a:ea typeface="+mn-ea"/>
                <a:cs typeface="+mn-cs"/>
              </a:rPr>
              <a:t>Educator Licensure Testing Chart </a:t>
            </a:r>
            <a:r>
              <a:rPr lang="en-US" b="1" dirty="0" smtClean="0">
                <a:solidFill>
                  <a:schemeClr val="tx2"/>
                </a:solidFill>
              </a:rPr>
              <a:t>will be</a:t>
            </a:r>
            <a:r>
              <a:rPr lang="en-US" b="1" dirty="0" smtClean="0">
                <a:solidFill>
                  <a:schemeClr val="tx2"/>
                </a:solidFill>
                <a:latin typeface="+mn-lt"/>
                <a:ea typeface="+mn-ea"/>
                <a:cs typeface="+mn-cs"/>
              </a:rPr>
              <a:t> updated in </a:t>
            </a:r>
            <a:r>
              <a:rPr lang="en-US" b="1" dirty="0" smtClean="0">
                <a:solidFill>
                  <a:schemeClr val="tx2"/>
                </a:solidFill>
                <a:latin typeface="+mn-lt"/>
                <a:ea typeface="+mn-ea"/>
                <a:cs typeface="+mn-cs"/>
              </a:rPr>
              <a:t>July</a:t>
            </a:r>
            <a:endParaRPr lang="en-US" b="1" dirty="0" smtClean="0">
              <a:solidFill>
                <a:schemeClr val="tx2"/>
              </a:solidFill>
              <a:latin typeface="+mn-lt"/>
              <a:ea typeface="+mn-ea"/>
              <a:cs typeface="+mn-cs"/>
            </a:endParaRPr>
          </a:p>
          <a:p>
            <a:pPr lvl="0"/>
            <a:r>
              <a:rPr lang="en-US" b="1" dirty="0" smtClean="0">
                <a:solidFill>
                  <a:srgbClr val="8F23B3"/>
                </a:solidFill>
                <a:hlinkClick r:id="rId2"/>
              </a:rPr>
              <a:t>www.education.ohio.gov</a:t>
            </a:r>
            <a:endParaRPr lang="en-US" b="1" dirty="0" smtClean="0">
              <a:solidFill>
                <a:srgbClr val="8F23B3"/>
              </a:solidFill>
            </a:endParaRPr>
          </a:p>
          <a:p>
            <a:pPr lvl="0"/>
            <a:r>
              <a:rPr lang="en-US" sz="3000" b="1" dirty="0">
                <a:solidFill>
                  <a:srgbClr val="8F23B3"/>
                </a:solidFill>
              </a:rPr>
              <a:t>s</a:t>
            </a:r>
            <a:r>
              <a:rPr lang="en-US" sz="3000" b="1" dirty="0" smtClean="0">
                <a:solidFill>
                  <a:srgbClr val="8F23B3"/>
                </a:solidFill>
              </a:rPr>
              <a:t>earch: Educator Licensure Examinations  </a:t>
            </a:r>
            <a:endParaRPr lang="en-US" sz="3000" dirty="0" smtClean="0">
              <a:solidFill>
                <a:srgbClr val="8F23B3"/>
              </a:solidFill>
            </a:endParaRPr>
          </a:p>
          <a:p>
            <a:pPr lvl="1" algn="l"/>
            <a:endParaRPr lang="en-US" dirty="0"/>
          </a:p>
        </p:txBody>
      </p:sp>
    </p:spTree>
    <p:extLst>
      <p:ext uri="{BB962C8B-B14F-4D97-AF65-F5344CB8AC3E}">
        <p14:creationId xmlns:p14="http://schemas.microsoft.com/office/powerpoint/2010/main" val="2795623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Contact Information</a:t>
            </a:r>
            <a:endParaRPr lang="en-US" sz="3600" b="1" dirty="0"/>
          </a:p>
        </p:txBody>
      </p:sp>
      <p:sp>
        <p:nvSpPr>
          <p:cNvPr id="3" name="Content Placeholder 2"/>
          <p:cNvSpPr>
            <a:spLocks noGrp="1"/>
          </p:cNvSpPr>
          <p:nvPr>
            <p:ph idx="1"/>
          </p:nvPr>
        </p:nvSpPr>
        <p:spPr>
          <a:xfrm>
            <a:off x="381000" y="1981200"/>
            <a:ext cx="8382000" cy="4114800"/>
          </a:xfrm>
        </p:spPr>
        <p:txBody>
          <a:bodyPr/>
          <a:lstStyle/>
          <a:p>
            <a:pPr algn="ctr" eaLnBrk="1" hangingPunct="1">
              <a:buFontTx/>
              <a:buNone/>
            </a:pPr>
            <a:r>
              <a:rPr lang="en-US" i="1" dirty="0" smtClean="0"/>
              <a:t>John W. Soloninka</a:t>
            </a:r>
          </a:p>
          <a:p>
            <a:pPr algn="ctr" eaLnBrk="1" hangingPunct="1">
              <a:buFontTx/>
              <a:buNone/>
            </a:pPr>
            <a:r>
              <a:rPr lang="en-US" dirty="0" smtClean="0"/>
              <a:t>ODE Center for the Teaching Profession</a:t>
            </a:r>
          </a:p>
          <a:p>
            <a:pPr algn="ctr" eaLnBrk="1" hangingPunct="1">
              <a:buFontTx/>
              <a:buNone/>
            </a:pPr>
            <a:r>
              <a:rPr lang="en-US" dirty="0" smtClean="0"/>
              <a:t>Office: (614) 387-0161</a:t>
            </a:r>
          </a:p>
          <a:p>
            <a:pPr algn="ctr" eaLnBrk="1" hangingPunct="1">
              <a:buFontTx/>
              <a:buNone/>
            </a:pPr>
            <a:r>
              <a:rPr lang="en-US" dirty="0" smtClean="0"/>
              <a:t>Email: </a:t>
            </a:r>
            <a:r>
              <a:rPr lang="en-US" dirty="0" smtClean="0">
                <a:solidFill>
                  <a:srgbClr val="C00000"/>
                </a:solidFill>
              </a:rPr>
              <a:t>John.Soloninka@education.ohio.gov</a:t>
            </a:r>
          </a:p>
          <a:p>
            <a:pPr marL="0" indent="0">
              <a:buNone/>
            </a:pPr>
            <a:endParaRPr lang="en-US" dirty="0" smtClean="0"/>
          </a:p>
          <a:p>
            <a:pPr marL="0" indent="0" algn="ctr">
              <a:buNone/>
            </a:pPr>
            <a:r>
              <a:rPr lang="en-US" sz="2800" dirty="0" smtClean="0"/>
              <a:t>Toll Free: (877) 644-6338</a:t>
            </a:r>
          </a:p>
          <a:p>
            <a:pPr marL="0" indent="0">
              <a:buNone/>
            </a:pPr>
            <a:endParaRPr lang="en-US" dirty="0"/>
          </a:p>
        </p:txBody>
      </p:sp>
    </p:spTree>
    <p:extLst>
      <p:ext uri="{BB962C8B-B14F-4D97-AF65-F5344CB8AC3E}">
        <p14:creationId xmlns:p14="http://schemas.microsoft.com/office/powerpoint/2010/main" val="3426139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2057400"/>
            <a:ext cx="6858000" cy="1143000"/>
          </a:xfrm>
        </p:spPr>
        <p:txBody>
          <a:bodyPr anchor="t" anchorCtr="1"/>
          <a:lstStyle/>
          <a:p>
            <a:r>
              <a:rPr lang="en-US" sz="3600" b="1" dirty="0"/>
              <a:t>http://www.oh.nesinc.com          </a:t>
            </a:r>
            <a:r>
              <a:rPr lang="en-US" sz="3600" dirty="0"/>
              <a:t/>
            </a:r>
            <a:br>
              <a:rPr lang="en-US" sz="3600" dirty="0"/>
            </a:br>
            <a:endParaRPr lang="en-US" sz="3600" dirty="0">
              <a:solidFill>
                <a:schemeClr val="tx1"/>
              </a:solidFill>
              <a:latin typeface="+mj-lt"/>
              <a:ea typeface="+mj-ea"/>
              <a:cs typeface="+mj-cs"/>
            </a:endParaRPr>
          </a:p>
        </p:txBody>
      </p:sp>
      <p:sp>
        <p:nvSpPr>
          <p:cNvPr id="2051" name="Rectangle 3"/>
          <p:cNvSpPr>
            <a:spLocks noGrp="1" noChangeArrowheads="1"/>
          </p:cNvSpPr>
          <p:nvPr>
            <p:ph type="subTitle" idx="1"/>
          </p:nvPr>
        </p:nvSpPr>
        <p:spPr>
          <a:xfrm>
            <a:off x="457200" y="2743200"/>
            <a:ext cx="8546896" cy="3733800"/>
          </a:xfrm>
        </p:spPr>
        <p:txBody>
          <a:bodyPr/>
          <a:lstStyle/>
          <a:p>
            <a:pPr marL="457200" lvl="0" indent="-457200" algn="l">
              <a:spcAft>
                <a:spcPts val="600"/>
              </a:spcAft>
              <a:buFontTx/>
              <a:buChar char="-"/>
            </a:pPr>
            <a:r>
              <a:rPr lang="en-US" b="1" dirty="0" smtClean="0">
                <a:solidFill>
                  <a:srgbClr val="C00000"/>
                </a:solidFill>
              </a:rPr>
              <a:t>April, 2-12, 2013: Validation </a:t>
            </a:r>
            <a:r>
              <a:rPr lang="en-US" b="1" dirty="0" smtClean="0">
                <a:solidFill>
                  <a:srgbClr val="C00000"/>
                </a:solidFill>
              </a:rPr>
              <a:t>of </a:t>
            </a:r>
            <a:r>
              <a:rPr lang="en-US" b="1" dirty="0" smtClean="0">
                <a:solidFill>
                  <a:srgbClr val="C00000"/>
                </a:solidFill>
              </a:rPr>
              <a:t>assessments in Columbus </a:t>
            </a:r>
            <a:endParaRPr lang="en-US" b="1" dirty="0" smtClean="0">
              <a:solidFill>
                <a:srgbClr val="C00000"/>
              </a:solidFill>
            </a:endParaRPr>
          </a:p>
          <a:p>
            <a:pPr marL="457200" lvl="0" indent="-457200" algn="l">
              <a:spcAft>
                <a:spcPts val="600"/>
              </a:spcAft>
              <a:buFontTx/>
              <a:buChar char="-"/>
            </a:pPr>
            <a:r>
              <a:rPr lang="en-US" b="1" dirty="0" smtClean="0">
                <a:solidFill>
                  <a:schemeClr val="accent6">
                    <a:lumMod val="60000"/>
                    <a:lumOff val="40000"/>
                  </a:schemeClr>
                </a:solidFill>
              </a:rPr>
              <a:t>OAE Tests are </a:t>
            </a:r>
            <a:r>
              <a:rPr lang="en-US" b="1" dirty="0" smtClean="0">
                <a:solidFill>
                  <a:schemeClr val="accent6">
                    <a:lumMod val="60000"/>
                    <a:lumOff val="40000"/>
                  </a:schemeClr>
                </a:solidFill>
              </a:rPr>
              <a:t>to be proposed to </a:t>
            </a:r>
            <a:r>
              <a:rPr lang="en-US" b="1" dirty="0" smtClean="0">
                <a:solidFill>
                  <a:schemeClr val="accent6">
                    <a:lumMod val="60000"/>
                    <a:lumOff val="40000"/>
                  </a:schemeClr>
                </a:solidFill>
              </a:rPr>
              <a:t>ESB and SBOE </a:t>
            </a:r>
            <a:r>
              <a:rPr lang="en-US" b="1" dirty="0" smtClean="0">
                <a:solidFill>
                  <a:schemeClr val="accent6">
                    <a:lumMod val="60000"/>
                    <a:lumOff val="40000"/>
                  </a:schemeClr>
                </a:solidFill>
              </a:rPr>
              <a:t>in </a:t>
            </a:r>
            <a:r>
              <a:rPr lang="en-US" b="1" dirty="0" smtClean="0">
                <a:solidFill>
                  <a:schemeClr val="accent6">
                    <a:lumMod val="60000"/>
                    <a:lumOff val="40000"/>
                  </a:schemeClr>
                </a:solidFill>
              </a:rPr>
              <a:t>late Spring </a:t>
            </a:r>
            <a:r>
              <a:rPr lang="en-US" b="1" dirty="0" smtClean="0">
                <a:solidFill>
                  <a:schemeClr val="accent6">
                    <a:lumMod val="60000"/>
                    <a:lumOff val="40000"/>
                  </a:schemeClr>
                </a:solidFill>
              </a:rPr>
              <a:t>2013 and available starting September </a:t>
            </a:r>
            <a:r>
              <a:rPr lang="en-US" b="1" dirty="0" smtClean="0">
                <a:solidFill>
                  <a:schemeClr val="accent6">
                    <a:lumMod val="60000"/>
                    <a:lumOff val="40000"/>
                  </a:schemeClr>
                </a:solidFill>
              </a:rPr>
              <a:t>3, </a:t>
            </a:r>
            <a:r>
              <a:rPr lang="en-US" b="1" dirty="0" smtClean="0">
                <a:solidFill>
                  <a:schemeClr val="accent6">
                    <a:lumMod val="60000"/>
                    <a:lumOff val="40000"/>
                  </a:schemeClr>
                </a:solidFill>
              </a:rPr>
              <a:t>2013</a:t>
            </a:r>
          </a:p>
          <a:p>
            <a:pPr marL="457200" lvl="0" indent="-457200" algn="l">
              <a:spcAft>
                <a:spcPts val="600"/>
              </a:spcAft>
              <a:buFontTx/>
              <a:buChar char="-"/>
            </a:pPr>
            <a:r>
              <a:rPr lang="en-US" b="1" dirty="0" smtClean="0">
                <a:solidFill>
                  <a:srgbClr val="007E39"/>
                </a:solidFill>
              </a:rPr>
              <a:t>ACTFL/LTI </a:t>
            </a:r>
            <a:r>
              <a:rPr lang="en-US" b="1" dirty="0" smtClean="0">
                <a:solidFill>
                  <a:srgbClr val="007E39"/>
                </a:solidFill>
              </a:rPr>
              <a:t> OPI </a:t>
            </a:r>
            <a:r>
              <a:rPr lang="en-US" b="1" dirty="0" smtClean="0">
                <a:solidFill>
                  <a:srgbClr val="007E39"/>
                </a:solidFill>
              </a:rPr>
              <a:t>and </a:t>
            </a:r>
            <a:r>
              <a:rPr lang="en-US" b="1" dirty="0" smtClean="0">
                <a:solidFill>
                  <a:srgbClr val="007E39"/>
                </a:solidFill>
              </a:rPr>
              <a:t>WPT </a:t>
            </a:r>
            <a:r>
              <a:rPr lang="en-US" b="1" dirty="0" smtClean="0">
                <a:solidFill>
                  <a:srgbClr val="007E39"/>
                </a:solidFill>
              </a:rPr>
              <a:t>will </a:t>
            </a:r>
            <a:r>
              <a:rPr lang="en-US" b="1" dirty="0" smtClean="0">
                <a:solidFill>
                  <a:srgbClr val="007E39"/>
                </a:solidFill>
              </a:rPr>
              <a:t>continue</a:t>
            </a:r>
            <a:endParaRPr lang="en-US" b="1" dirty="0">
              <a:solidFill>
                <a:srgbClr val="007E39"/>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1000"/>
            <a:ext cx="687049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28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lstStyle/>
          <a:p>
            <a:r>
              <a:rPr lang="en-US" b="1" dirty="0" smtClean="0"/>
              <a:t/>
            </a:r>
            <a:br>
              <a:rPr lang="en-US" b="1" dirty="0" smtClean="0"/>
            </a:br>
            <a:r>
              <a:rPr lang="en-US" sz="4000" b="1" dirty="0"/>
              <a:t>Faculty Resources</a:t>
            </a:r>
            <a:r>
              <a:rPr lang="en-US" b="1" dirty="0"/>
              <a:t/>
            </a:r>
            <a:br>
              <a:rPr lang="en-US" b="1" dirty="0"/>
            </a:br>
            <a:r>
              <a:rPr lang="en-US" sz="2800" b="1" dirty="0">
                <a:solidFill>
                  <a:srgbClr val="C00000"/>
                </a:solidFill>
              </a:rPr>
              <a:t>http://www.oh.nesinc.com/faculty.asp</a:t>
            </a:r>
            <a:r>
              <a:rPr lang="en-US" b="1" dirty="0"/>
              <a:t/>
            </a:r>
            <a:br>
              <a:rPr lang="en-US" b="1" dirty="0"/>
            </a:br>
            <a:endParaRPr lang="en-US" dirty="0"/>
          </a:p>
        </p:txBody>
      </p:sp>
      <p:sp>
        <p:nvSpPr>
          <p:cNvPr id="3" name="Content Placeholder 2"/>
          <p:cNvSpPr>
            <a:spLocks noGrp="1"/>
          </p:cNvSpPr>
          <p:nvPr>
            <p:ph idx="1"/>
          </p:nvPr>
        </p:nvSpPr>
        <p:spPr>
          <a:xfrm>
            <a:off x="228600" y="1752600"/>
            <a:ext cx="8534400" cy="4800600"/>
          </a:xfrm>
        </p:spPr>
        <p:txBody>
          <a:bodyPr/>
          <a:lstStyle/>
          <a:p>
            <a:r>
              <a:rPr lang="en-US" sz="2600" dirty="0" smtClean="0"/>
              <a:t>OAE include </a:t>
            </a:r>
            <a:r>
              <a:rPr lang="en-US" sz="2600" dirty="0"/>
              <a:t>tools, strategies, and support materials to help faculty prepare their candidates for </a:t>
            </a:r>
            <a:r>
              <a:rPr lang="en-US" sz="2600" dirty="0" smtClean="0"/>
              <a:t>testing.</a:t>
            </a:r>
          </a:p>
          <a:p>
            <a:r>
              <a:rPr lang="en-US" sz="2600" dirty="0" smtClean="0"/>
              <a:t>The </a:t>
            </a:r>
            <a:r>
              <a:rPr lang="en-US" sz="2600" dirty="0">
                <a:solidFill>
                  <a:srgbClr val="C00000"/>
                </a:solidFill>
              </a:rPr>
              <a:t>assessment frameworks </a:t>
            </a:r>
            <a:r>
              <a:rPr lang="en-US" sz="2600" dirty="0" smtClean="0"/>
              <a:t>provide </a:t>
            </a:r>
            <a:r>
              <a:rPr lang="en-US" sz="2600" dirty="0"/>
              <a:t>the structure of the assessment, the major domains of knowledge and skills, and the assessment competencies that describe the content covered by the assessments. </a:t>
            </a:r>
            <a:endParaRPr lang="en-US" sz="2600" dirty="0" smtClean="0"/>
          </a:p>
          <a:p>
            <a:r>
              <a:rPr lang="en-US" sz="2600" dirty="0" smtClean="0">
                <a:solidFill>
                  <a:srgbClr val="C00000"/>
                </a:solidFill>
              </a:rPr>
              <a:t>Alignment </a:t>
            </a:r>
            <a:r>
              <a:rPr lang="en-US" sz="2600" dirty="0">
                <a:solidFill>
                  <a:srgbClr val="C00000"/>
                </a:solidFill>
              </a:rPr>
              <a:t>studies </a:t>
            </a:r>
            <a:r>
              <a:rPr lang="en-US" sz="2600" dirty="0"/>
              <a:t>provide information about the alignment between the knowledge and skills </a:t>
            </a:r>
            <a:r>
              <a:rPr lang="en-US" sz="2600" dirty="0" smtClean="0"/>
              <a:t>addressed by the </a:t>
            </a:r>
            <a:r>
              <a:rPr lang="en-US" sz="2600" dirty="0"/>
              <a:t>OAE </a:t>
            </a:r>
            <a:r>
              <a:rPr lang="en-US" sz="2600" dirty="0" smtClean="0"/>
              <a:t>and </a:t>
            </a:r>
            <a:r>
              <a:rPr lang="en-US" sz="2600" dirty="0"/>
              <a:t>the national and/or Ohio educational standards relevant to that field. </a:t>
            </a:r>
          </a:p>
          <a:p>
            <a:endParaRPr lang="en-US" sz="1400" dirty="0"/>
          </a:p>
        </p:txBody>
      </p:sp>
    </p:spTree>
    <p:extLst>
      <p:ext uri="{BB962C8B-B14F-4D97-AF65-F5344CB8AC3E}">
        <p14:creationId xmlns:p14="http://schemas.microsoft.com/office/powerpoint/2010/main" val="3103130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763000" cy="1143000"/>
          </a:xfrm>
        </p:spPr>
        <p:txBody>
          <a:bodyPr/>
          <a:lstStyle/>
          <a:p>
            <a:r>
              <a:rPr lang="en-US" sz="4000" b="1" dirty="0"/>
              <a:t>Data Reporting </a:t>
            </a:r>
            <a:r>
              <a:rPr lang="en-US" sz="4000" b="1" dirty="0" smtClean="0"/>
              <a:t>for IHEs</a:t>
            </a:r>
            <a:endParaRPr lang="en-US" sz="4000" dirty="0"/>
          </a:p>
        </p:txBody>
      </p:sp>
      <p:sp>
        <p:nvSpPr>
          <p:cNvPr id="3" name="Content Placeholder 2"/>
          <p:cNvSpPr>
            <a:spLocks noGrp="1"/>
          </p:cNvSpPr>
          <p:nvPr>
            <p:ph idx="1"/>
          </p:nvPr>
        </p:nvSpPr>
        <p:spPr>
          <a:xfrm>
            <a:off x="152400" y="2044700"/>
            <a:ext cx="8763000" cy="4800600"/>
          </a:xfrm>
        </p:spPr>
        <p:txBody>
          <a:bodyPr/>
          <a:lstStyle/>
          <a:p>
            <a:r>
              <a:rPr lang="en-US" sz="2600" dirty="0" smtClean="0"/>
              <a:t>Institutions </a:t>
            </a:r>
            <a:r>
              <a:rPr lang="en-US" sz="2600" dirty="0"/>
              <a:t>will be able to </a:t>
            </a:r>
            <a:r>
              <a:rPr lang="en-US" sz="2600" dirty="0" smtClean="0"/>
              <a:t>view and analyze </a:t>
            </a:r>
            <a:r>
              <a:rPr lang="en-US" sz="2600" dirty="0"/>
              <a:t>the performance of their candidates—individually or in aggregate—by using </a:t>
            </a:r>
            <a:r>
              <a:rPr lang="en-US" sz="2600" i="1" dirty="0" err="1">
                <a:solidFill>
                  <a:srgbClr val="C00000"/>
                </a:solidFill>
              </a:rPr>
              <a:t>ResultsAnalyzer</a:t>
            </a:r>
            <a:r>
              <a:rPr lang="en-US" sz="2600" dirty="0">
                <a:solidFill>
                  <a:srgbClr val="C00000"/>
                </a:solidFill>
              </a:rPr>
              <a:t>™</a:t>
            </a:r>
            <a:r>
              <a:rPr lang="en-US" sz="2600" dirty="0"/>
              <a:t>, a data analysis tool provided for the program. </a:t>
            </a:r>
            <a:endParaRPr lang="en-US" sz="2600" dirty="0" smtClean="0"/>
          </a:p>
          <a:p>
            <a:r>
              <a:rPr lang="en-US" sz="2600" dirty="0" smtClean="0"/>
              <a:t>The </a:t>
            </a:r>
            <a:r>
              <a:rPr lang="en-US" sz="2600" i="1" dirty="0" err="1"/>
              <a:t>ResultsAnalyzer</a:t>
            </a:r>
            <a:r>
              <a:rPr lang="en-US" sz="2600" dirty="0"/>
              <a:t>™ tool will allow users to access candidate, </a:t>
            </a:r>
            <a:r>
              <a:rPr lang="en-US" sz="2600" dirty="0" smtClean="0"/>
              <a:t>assessment data</a:t>
            </a:r>
            <a:r>
              <a:rPr lang="en-US" sz="2600" dirty="0"/>
              <a:t>, giving them the capability to: </a:t>
            </a:r>
            <a:r>
              <a:rPr lang="en-US" sz="2600" dirty="0" smtClean="0"/>
              <a:t>Export </a:t>
            </a:r>
            <a:r>
              <a:rPr lang="en-US" sz="2600" dirty="0"/>
              <a:t>data to Microsoft® Excel or other report </a:t>
            </a:r>
            <a:r>
              <a:rPr lang="en-US" sz="2600" dirty="0" smtClean="0"/>
              <a:t>software; </a:t>
            </a:r>
            <a:r>
              <a:rPr lang="en-US" sz="2600" dirty="0"/>
              <a:t>and print </a:t>
            </a:r>
            <a:r>
              <a:rPr lang="en-US" sz="2600" dirty="0" smtClean="0"/>
              <a:t>graphics and Analyze </a:t>
            </a:r>
            <a:r>
              <a:rPr lang="en-US" sz="2600" dirty="0"/>
              <a:t>candidate and institution data for numerous variables (including self-reported data such as gender and ethnicity)</a:t>
            </a:r>
          </a:p>
          <a:p>
            <a:pPr marL="0" indent="0">
              <a:buNone/>
            </a:pPr>
            <a:endParaRPr lang="en-US" dirty="0"/>
          </a:p>
        </p:txBody>
      </p:sp>
    </p:spTree>
    <p:extLst>
      <p:ext uri="{BB962C8B-B14F-4D97-AF65-F5344CB8AC3E}">
        <p14:creationId xmlns:p14="http://schemas.microsoft.com/office/powerpoint/2010/main" val="3430761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85800"/>
            <a:ext cx="7772400" cy="1143000"/>
          </a:xfrm>
        </p:spPr>
        <p:txBody>
          <a:bodyPr anchor="t" anchorCtr="1"/>
          <a:lstStyle/>
          <a:p>
            <a:r>
              <a:rPr lang="en-US" sz="3600" b="1" dirty="0" smtClean="0">
                <a:solidFill>
                  <a:schemeClr val="tx1"/>
                </a:solidFill>
                <a:latin typeface="+mj-lt"/>
                <a:ea typeface="+mj-ea"/>
                <a:cs typeface="+mj-cs"/>
              </a:rPr>
              <a:t> </a:t>
            </a:r>
            <a:r>
              <a:rPr lang="en-US" sz="3600" b="1" dirty="0" smtClean="0">
                <a:solidFill>
                  <a:schemeClr val="tx1"/>
                </a:solidFill>
                <a:latin typeface="+mj-lt"/>
                <a:ea typeface="+mj-ea"/>
                <a:cs typeface="+mj-cs"/>
              </a:rPr>
              <a:t>OAE Validation Studies:</a:t>
            </a:r>
            <a:endParaRPr lang="en-US" sz="3600" dirty="0">
              <a:solidFill>
                <a:schemeClr val="tx1"/>
              </a:solidFill>
              <a:latin typeface="+mj-lt"/>
              <a:ea typeface="+mj-ea"/>
              <a:cs typeface="+mj-cs"/>
            </a:endParaRPr>
          </a:p>
        </p:txBody>
      </p:sp>
      <p:sp>
        <p:nvSpPr>
          <p:cNvPr id="2051" name="Rectangle 3"/>
          <p:cNvSpPr>
            <a:spLocks noGrp="1" noChangeArrowheads="1"/>
          </p:cNvSpPr>
          <p:nvPr>
            <p:ph type="subTitle" idx="1"/>
          </p:nvPr>
        </p:nvSpPr>
        <p:spPr>
          <a:xfrm>
            <a:off x="228600" y="1828800"/>
            <a:ext cx="8610600" cy="4343400"/>
          </a:xfrm>
        </p:spPr>
        <p:txBody>
          <a:bodyPr/>
          <a:lstStyle/>
          <a:p>
            <a:pPr lvl="0">
              <a:spcAft>
                <a:spcPts val="600"/>
              </a:spcAft>
            </a:pPr>
            <a:r>
              <a:rPr lang="en-US" b="1" dirty="0" smtClean="0">
                <a:solidFill>
                  <a:srgbClr val="C00000"/>
                </a:solidFill>
              </a:rPr>
              <a:t>OAE Validation Studies need additional</a:t>
            </a:r>
          </a:p>
          <a:p>
            <a:pPr lvl="0">
              <a:spcAft>
                <a:spcPts val="600"/>
              </a:spcAft>
            </a:pPr>
            <a:r>
              <a:rPr lang="en-US" b="1" dirty="0" smtClean="0">
                <a:solidFill>
                  <a:srgbClr val="C00000"/>
                </a:solidFill>
              </a:rPr>
              <a:t> P-12 and </a:t>
            </a:r>
            <a:r>
              <a:rPr lang="en-US" b="1" dirty="0" smtClean="0">
                <a:solidFill>
                  <a:srgbClr val="C00000"/>
                </a:solidFill>
              </a:rPr>
              <a:t>IHE faculty </a:t>
            </a:r>
            <a:r>
              <a:rPr lang="en-US" b="1" dirty="0" smtClean="0">
                <a:solidFill>
                  <a:srgbClr val="C00000"/>
                </a:solidFill>
              </a:rPr>
              <a:t>nominations:</a:t>
            </a:r>
          </a:p>
          <a:p>
            <a:pPr lvl="1"/>
            <a:endParaRPr lang="en-US" sz="3200" b="1" i="1" dirty="0" smtClean="0"/>
          </a:p>
          <a:p>
            <a:pPr lvl="1"/>
            <a:r>
              <a:rPr lang="en-US" sz="3200" b="1" i="1" dirty="0" smtClean="0"/>
              <a:t>Nominations </a:t>
            </a:r>
            <a:r>
              <a:rPr lang="en-US" sz="3200" b="1" i="1" dirty="0" err="1" smtClean="0"/>
              <a:t>Weblink</a:t>
            </a:r>
            <a:r>
              <a:rPr lang="en-US" sz="3200" b="1" i="1" dirty="0" smtClean="0"/>
              <a:t>: </a:t>
            </a:r>
            <a:r>
              <a:rPr lang="en-US" sz="3200" b="1" dirty="0" smtClean="0"/>
              <a:t>h</a:t>
            </a:r>
            <a:r>
              <a:rPr lang="en-US" sz="3200" b="1" dirty="0" smtClean="0"/>
              <a:t>ttp://www.cvent.com/d/jcqc82</a:t>
            </a:r>
          </a:p>
          <a:p>
            <a:pPr lvl="1"/>
            <a:endParaRPr lang="en-US" sz="3200" b="1" dirty="0"/>
          </a:p>
          <a:p>
            <a:pPr lvl="1"/>
            <a:r>
              <a:rPr lang="en-US" sz="3200" b="1" i="1" dirty="0" smtClean="0">
                <a:solidFill>
                  <a:srgbClr val="007E39"/>
                </a:solidFill>
              </a:rPr>
              <a:t>Password: </a:t>
            </a:r>
            <a:r>
              <a:rPr lang="en-US" sz="3200" b="1" dirty="0" smtClean="0">
                <a:solidFill>
                  <a:srgbClr val="007E39"/>
                </a:solidFill>
              </a:rPr>
              <a:t>OH!2013</a:t>
            </a:r>
          </a:p>
          <a:p>
            <a:pPr lvl="1" algn="l"/>
            <a:endParaRPr lang="en-US" dirty="0" smtClean="0"/>
          </a:p>
          <a:p>
            <a:pPr lvl="1" algn="l"/>
            <a:endParaRPr lang="en-US" dirty="0"/>
          </a:p>
        </p:txBody>
      </p:sp>
    </p:spTree>
    <p:extLst>
      <p:ext uri="{BB962C8B-B14F-4D97-AF65-F5344CB8AC3E}">
        <p14:creationId xmlns:p14="http://schemas.microsoft.com/office/powerpoint/2010/main" val="2484510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457200"/>
            <a:ext cx="7772400" cy="1143000"/>
          </a:xfrm>
        </p:spPr>
        <p:txBody>
          <a:bodyPr anchor="t" anchorCtr="1"/>
          <a:lstStyle/>
          <a:p>
            <a:r>
              <a:rPr lang="en-US" sz="3600" b="1" dirty="0" smtClean="0">
                <a:solidFill>
                  <a:schemeClr val="tx1"/>
                </a:solidFill>
                <a:latin typeface="+mj-lt"/>
                <a:ea typeface="+mj-ea"/>
                <a:cs typeface="+mj-cs"/>
              </a:rPr>
              <a:t/>
            </a:r>
            <a:br>
              <a:rPr lang="en-US" sz="3600" b="1" dirty="0" smtClean="0">
                <a:solidFill>
                  <a:schemeClr val="tx1"/>
                </a:solidFill>
                <a:latin typeface="+mj-lt"/>
                <a:ea typeface="+mj-ea"/>
                <a:cs typeface="+mj-cs"/>
              </a:rPr>
            </a:br>
            <a:r>
              <a:rPr lang="en-US" sz="3600" b="1" dirty="0" smtClean="0">
                <a:solidFill>
                  <a:schemeClr val="tx1"/>
                </a:solidFill>
                <a:latin typeface="+mj-lt"/>
                <a:ea typeface="+mj-ea"/>
                <a:cs typeface="+mj-cs"/>
              </a:rPr>
              <a:t>Educator </a:t>
            </a:r>
            <a:r>
              <a:rPr lang="en-US" sz="3600" b="1" dirty="0">
                <a:solidFill>
                  <a:schemeClr val="tx1"/>
                </a:solidFill>
                <a:latin typeface="+mj-lt"/>
                <a:ea typeface="+mj-ea"/>
                <a:cs typeface="+mj-cs"/>
              </a:rPr>
              <a:t>Licensure </a:t>
            </a:r>
            <a:r>
              <a:rPr lang="en-US" sz="3600" b="1" dirty="0" smtClean="0">
                <a:solidFill>
                  <a:schemeClr val="tx1"/>
                </a:solidFill>
                <a:latin typeface="+mj-lt"/>
                <a:ea typeface="+mj-ea"/>
                <a:cs typeface="+mj-cs"/>
              </a:rPr>
              <a:t>Testing</a:t>
            </a:r>
            <a:endParaRPr lang="en-US" sz="3600" dirty="0">
              <a:solidFill>
                <a:schemeClr val="tx1"/>
              </a:solidFill>
              <a:latin typeface="+mj-lt"/>
              <a:ea typeface="+mj-ea"/>
              <a:cs typeface="+mj-cs"/>
            </a:endParaRPr>
          </a:p>
        </p:txBody>
      </p:sp>
      <p:sp>
        <p:nvSpPr>
          <p:cNvPr id="6" name="Subtitle 5"/>
          <p:cNvSpPr>
            <a:spLocks noGrp="1"/>
          </p:cNvSpPr>
          <p:nvPr>
            <p:ph type="subTitle" idx="1"/>
          </p:nvPr>
        </p:nvSpPr>
        <p:spPr>
          <a:xfrm>
            <a:off x="990600" y="1981200"/>
            <a:ext cx="7239000" cy="4038600"/>
          </a:xfrm>
        </p:spPr>
        <p:txBody>
          <a:bodyPr/>
          <a:lstStyle/>
          <a:p>
            <a:r>
              <a:rPr lang="en-US" sz="3600" b="1" dirty="0" smtClean="0">
                <a:solidFill>
                  <a:srgbClr val="C00000"/>
                </a:solidFill>
              </a:rPr>
              <a:t>Disclaimer</a:t>
            </a:r>
            <a:r>
              <a:rPr lang="en-US" sz="3600" dirty="0" smtClean="0">
                <a:solidFill>
                  <a:srgbClr val="C00000"/>
                </a:solidFill>
              </a:rPr>
              <a:t>: Educator Licensure </a:t>
            </a:r>
            <a:r>
              <a:rPr lang="en-US" sz="3600" dirty="0">
                <a:solidFill>
                  <a:srgbClr val="C00000"/>
                </a:solidFill>
              </a:rPr>
              <a:t>tests and qualifying scores listed in </a:t>
            </a:r>
            <a:r>
              <a:rPr lang="en-US" sz="3600" dirty="0" smtClean="0">
                <a:solidFill>
                  <a:srgbClr val="C00000"/>
                </a:solidFill>
              </a:rPr>
              <a:t>the ODE charts and on the ODE website </a:t>
            </a:r>
            <a:r>
              <a:rPr lang="en-US" sz="3600" dirty="0">
                <a:solidFill>
                  <a:srgbClr val="C00000"/>
                </a:solidFill>
              </a:rPr>
              <a:t>are subject to change</a:t>
            </a:r>
          </a:p>
          <a:p>
            <a:r>
              <a:rPr lang="en-US" sz="3600" dirty="0">
                <a:solidFill>
                  <a:srgbClr val="C00000"/>
                </a:solidFill>
              </a:rPr>
              <a:t> by the Ohio State Board of Education.</a:t>
            </a:r>
          </a:p>
        </p:txBody>
      </p:sp>
    </p:spTree>
    <p:extLst>
      <p:ext uri="{BB962C8B-B14F-4D97-AF65-F5344CB8AC3E}">
        <p14:creationId xmlns:p14="http://schemas.microsoft.com/office/powerpoint/2010/main" val="2196094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457200"/>
            <a:ext cx="7772400" cy="1143000"/>
          </a:xfrm>
        </p:spPr>
        <p:txBody>
          <a:bodyPr anchor="t" anchorCtr="1"/>
          <a:lstStyle/>
          <a:p>
            <a:r>
              <a:rPr lang="en-US" sz="3600" b="1" dirty="0" smtClean="0">
                <a:solidFill>
                  <a:srgbClr val="0000FF"/>
                </a:solidFill>
                <a:latin typeface="+mj-lt"/>
                <a:ea typeface="+mj-ea"/>
                <a:cs typeface="+mj-cs"/>
              </a:rPr>
              <a:t>CORE/ My Educator Profile</a:t>
            </a:r>
            <a:endParaRPr lang="en-US" sz="3600" dirty="0">
              <a:solidFill>
                <a:srgbClr val="0000FF"/>
              </a:solidFill>
              <a:latin typeface="+mj-lt"/>
              <a:ea typeface="+mj-ea"/>
              <a:cs typeface="+mj-cs"/>
            </a:endParaRPr>
          </a:p>
        </p:txBody>
      </p:sp>
      <p:sp>
        <p:nvSpPr>
          <p:cNvPr id="2051" name="Rectangle 3"/>
          <p:cNvSpPr>
            <a:spLocks noGrp="1" noChangeArrowheads="1"/>
          </p:cNvSpPr>
          <p:nvPr>
            <p:ph type="subTitle" idx="1"/>
          </p:nvPr>
        </p:nvSpPr>
        <p:spPr>
          <a:xfrm>
            <a:off x="685800" y="1447800"/>
            <a:ext cx="8153400" cy="4267200"/>
          </a:xfrm>
        </p:spPr>
        <p:txBody>
          <a:bodyPr/>
          <a:lstStyle/>
          <a:p>
            <a:pPr marL="457200" lvl="0" indent="-457200" algn="l">
              <a:spcAft>
                <a:spcPts val="600"/>
              </a:spcAft>
              <a:buFontTx/>
              <a:buChar char="-"/>
            </a:pPr>
            <a:r>
              <a:rPr lang="en-US" b="1" dirty="0" smtClean="0">
                <a:solidFill>
                  <a:srgbClr val="C00000"/>
                </a:solidFill>
                <a:latin typeface="+mn-lt"/>
                <a:ea typeface="+mn-ea"/>
                <a:cs typeface="+mn-cs"/>
              </a:rPr>
              <a:t>On-line Licensure Application</a:t>
            </a:r>
          </a:p>
          <a:p>
            <a:pPr marL="457200" lvl="0" indent="-457200" algn="l">
              <a:spcAft>
                <a:spcPts val="600"/>
              </a:spcAft>
              <a:buFontTx/>
              <a:buChar char="-"/>
            </a:pPr>
            <a:r>
              <a:rPr lang="en-US" b="1" dirty="0" smtClean="0">
                <a:solidFill>
                  <a:srgbClr val="C00000"/>
                </a:solidFill>
              </a:rPr>
              <a:t>Pay by Credit Card</a:t>
            </a:r>
            <a:endParaRPr lang="en-US" b="1" dirty="0" smtClean="0">
              <a:solidFill>
                <a:srgbClr val="C00000"/>
              </a:solidFill>
              <a:latin typeface="+mn-lt"/>
              <a:ea typeface="+mn-ea"/>
              <a:cs typeface="+mn-cs"/>
            </a:endParaRPr>
          </a:p>
          <a:p>
            <a:pPr marL="457200" lvl="0" indent="-457200" algn="l">
              <a:spcAft>
                <a:spcPts val="600"/>
              </a:spcAft>
              <a:buFontTx/>
              <a:buChar char="-"/>
            </a:pPr>
            <a:r>
              <a:rPr lang="en-US" b="1" dirty="0" smtClean="0">
                <a:latin typeface="+mn-lt"/>
                <a:ea typeface="+mn-ea"/>
                <a:cs typeface="+mn-cs"/>
              </a:rPr>
              <a:t>IHEs to Enroll Electronic Signatures</a:t>
            </a:r>
          </a:p>
          <a:p>
            <a:pPr marL="457200" lvl="0" indent="-457200" algn="l">
              <a:spcAft>
                <a:spcPts val="600"/>
              </a:spcAft>
              <a:buFontTx/>
              <a:buChar char="-"/>
            </a:pPr>
            <a:r>
              <a:rPr lang="en-US" b="1" dirty="0" smtClean="0">
                <a:solidFill>
                  <a:srgbClr val="00B050"/>
                </a:solidFill>
              </a:rPr>
              <a:t>(614) 466-3593</a:t>
            </a:r>
          </a:p>
          <a:p>
            <a:pPr marL="457200" lvl="0" indent="-457200" algn="l">
              <a:spcAft>
                <a:spcPts val="600"/>
              </a:spcAft>
              <a:buFontTx/>
              <a:buChar char="-"/>
            </a:pPr>
            <a:endParaRPr lang="en-US" b="1" dirty="0" smtClean="0">
              <a:solidFill>
                <a:schemeClr val="accent6">
                  <a:lumMod val="60000"/>
                  <a:lumOff val="40000"/>
                </a:schemeClr>
              </a:solidFill>
              <a:latin typeface="+mn-lt"/>
              <a:ea typeface="+mn-ea"/>
              <a:cs typeface="+mn-cs"/>
            </a:endParaRPr>
          </a:p>
          <a:p>
            <a:pPr lvl="1" algn="l"/>
            <a:endParaRPr lang="en-US" dirty="0"/>
          </a:p>
        </p:txBody>
      </p:sp>
      <p:pic>
        <p:nvPicPr>
          <p:cNvPr id="5122" name="Picture 2" descr="C:\Users\John.Soloninka\AppData\Local\Microsoft\Windows\Temporary Internet Files\Content.IE5\SXSEOFV3\MC90043259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279786"/>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ohn.Soloninka\AppData\Local\Microsoft\Windows\Temporary Internet Files\Content.IE5\ST9Z8T9F\MC90043925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505200"/>
            <a:ext cx="3048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943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457200"/>
            <a:ext cx="7772400" cy="1143000"/>
          </a:xfrm>
        </p:spPr>
        <p:txBody>
          <a:bodyPr anchor="t" anchorCtr="1"/>
          <a:lstStyle/>
          <a:p>
            <a:r>
              <a:rPr lang="en-US" sz="3600" b="1" dirty="0" smtClean="0">
                <a:solidFill>
                  <a:srgbClr val="007E39"/>
                </a:solidFill>
                <a:latin typeface="+mj-lt"/>
                <a:ea typeface="+mj-ea"/>
                <a:cs typeface="+mj-cs"/>
              </a:rPr>
              <a:t>Resident Educator Program</a:t>
            </a:r>
            <a:endParaRPr lang="en-US" sz="3600" dirty="0">
              <a:solidFill>
                <a:srgbClr val="007E39"/>
              </a:solidFill>
              <a:latin typeface="+mj-lt"/>
              <a:ea typeface="+mj-ea"/>
              <a:cs typeface="+mj-cs"/>
            </a:endParaRPr>
          </a:p>
        </p:txBody>
      </p:sp>
      <p:sp>
        <p:nvSpPr>
          <p:cNvPr id="2051" name="Rectangle 3"/>
          <p:cNvSpPr>
            <a:spLocks noGrp="1" noChangeArrowheads="1"/>
          </p:cNvSpPr>
          <p:nvPr>
            <p:ph type="subTitle" idx="1"/>
          </p:nvPr>
        </p:nvSpPr>
        <p:spPr>
          <a:xfrm>
            <a:off x="457200" y="1447800"/>
            <a:ext cx="8376760" cy="5105400"/>
          </a:xfrm>
        </p:spPr>
        <p:txBody>
          <a:bodyPr/>
          <a:lstStyle/>
          <a:p>
            <a:pPr marL="457200" lvl="0" indent="-457200" algn="l">
              <a:spcAft>
                <a:spcPts val="600"/>
              </a:spcAft>
              <a:buFontTx/>
              <a:buChar char="-"/>
            </a:pPr>
            <a:r>
              <a:rPr lang="en-US" b="1" dirty="0" smtClean="0">
                <a:solidFill>
                  <a:srgbClr val="C00000"/>
                </a:solidFill>
                <a:latin typeface="+mn-lt"/>
                <a:ea typeface="+mn-ea"/>
                <a:cs typeface="+mn-cs"/>
              </a:rPr>
              <a:t>Year 2 (2012-2013)</a:t>
            </a:r>
            <a:endParaRPr lang="en-US" b="1" dirty="0" smtClean="0">
              <a:solidFill>
                <a:srgbClr val="C00000"/>
              </a:solidFill>
              <a:latin typeface="+mn-lt"/>
              <a:ea typeface="+mn-ea"/>
              <a:cs typeface="+mn-cs"/>
            </a:endParaRPr>
          </a:p>
          <a:p>
            <a:pPr marL="457200" lvl="0" indent="-457200" algn="l">
              <a:spcAft>
                <a:spcPts val="600"/>
              </a:spcAft>
              <a:buFontTx/>
              <a:buChar char="-"/>
            </a:pPr>
            <a:r>
              <a:rPr lang="en-US" b="1" dirty="0" smtClean="0">
                <a:latin typeface="+mn-lt"/>
                <a:ea typeface="+mn-ea"/>
                <a:cs typeface="+mn-cs"/>
              </a:rPr>
              <a:t>Resident Educator Summative Assessment (RESA)</a:t>
            </a:r>
            <a:endParaRPr lang="en-US" b="1" dirty="0" smtClean="0">
              <a:latin typeface="+mn-lt"/>
              <a:ea typeface="+mn-ea"/>
              <a:cs typeface="+mn-cs"/>
            </a:endParaRPr>
          </a:p>
          <a:p>
            <a:pPr marL="457200" lvl="0" indent="-457200" algn="l">
              <a:spcAft>
                <a:spcPts val="600"/>
              </a:spcAft>
              <a:buFontTx/>
              <a:buChar char="-"/>
            </a:pPr>
            <a:r>
              <a:rPr lang="en-US" b="1" dirty="0" smtClean="0">
                <a:solidFill>
                  <a:srgbClr val="7030A0"/>
                </a:solidFill>
                <a:latin typeface="+mn-lt"/>
                <a:ea typeface="+mn-ea"/>
                <a:cs typeface="+mn-cs"/>
              </a:rPr>
              <a:t>Resident Educator Program and RESA Presentation for IHE faculty late Spring 2013 (TBA)</a:t>
            </a:r>
            <a:endParaRPr lang="en-US" b="1" dirty="0" smtClean="0">
              <a:solidFill>
                <a:srgbClr val="7030A0"/>
              </a:solidFill>
              <a:latin typeface="+mn-lt"/>
              <a:ea typeface="+mn-ea"/>
              <a:cs typeface="+mn-cs"/>
            </a:endParaRPr>
          </a:p>
          <a:p>
            <a:pPr marL="457200" lvl="0" indent="-457200" algn="l">
              <a:spcAft>
                <a:spcPts val="600"/>
              </a:spcAft>
              <a:buFontTx/>
              <a:buChar char="-"/>
            </a:pPr>
            <a:endParaRPr lang="en-US" b="1" dirty="0" smtClean="0">
              <a:solidFill>
                <a:schemeClr val="accent6">
                  <a:lumMod val="60000"/>
                  <a:lumOff val="40000"/>
                </a:schemeClr>
              </a:solidFill>
              <a:latin typeface="+mn-lt"/>
              <a:ea typeface="+mn-ea"/>
              <a:cs typeface="+mn-cs"/>
            </a:endParaRPr>
          </a:p>
          <a:p>
            <a:pPr lvl="1" algn="l"/>
            <a:endParaRPr lang="en-US" dirty="0"/>
          </a:p>
        </p:txBody>
      </p:sp>
      <p:pic>
        <p:nvPicPr>
          <p:cNvPr id="6146" name="Picture 2" descr="C:\Users\John.Soloninka\AppData\Local\Microsoft\Windows\Temporary Internet Files\Content.IE5\DPFGJB3I\MC90015599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9300" y="4419600"/>
            <a:ext cx="3810000" cy="19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38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1">
  <a:themeElements>
    <a:clrScheme name="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PARCC-Overview-March2011-SHORT</Template>
  <TotalTime>16504</TotalTime>
  <Words>777</Words>
  <Application>Microsoft Office PowerPoint</Application>
  <PresentationFormat>On-screen Show (4:3)</PresentationFormat>
  <Paragraphs>91</Paragraphs>
  <Slides>20</Slides>
  <Notes>1</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1_Office Theme</vt:lpstr>
      <vt:lpstr>Custom Design</vt:lpstr>
      <vt:lpstr>PowerPoint1</vt:lpstr>
      <vt:lpstr>Ohio Department of Education</vt:lpstr>
      <vt:lpstr>Educator Licensure Testing Requirements</vt:lpstr>
      <vt:lpstr>http://www.oh.nesinc.com           </vt:lpstr>
      <vt:lpstr> Faculty Resources http://www.oh.nesinc.com/faculty.asp </vt:lpstr>
      <vt:lpstr>Data Reporting for IHEs</vt:lpstr>
      <vt:lpstr> OAE Validation Studies:</vt:lpstr>
      <vt:lpstr> Educator Licensure Testing</vt:lpstr>
      <vt:lpstr>CORE/ My Educator Profile</vt:lpstr>
      <vt:lpstr>Resident Educator Program</vt:lpstr>
      <vt:lpstr>Teacher Evaluation (OTES) Principal Evaluation (OPES) Student Growth Measure (SGM) Student Learning Objectives (SLO)</vt:lpstr>
      <vt:lpstr>Teacher Evaluation System in Ohio (OTES) </vt:lpstr>
      <vt:lpstr>Principal Evaluation System in Ohio (OPES) </vt:lpstr>
      <vt:lpstr>Electronic-Teacher and Principal Evaluation System (eTPES) </vt:lpstr>
      <vt:lpstr>Future Educators Association of Ohio (FEA Ohio)</vt:lpstr>
      <vt:lpstr>Third Grade Reading Guarantee ORC 3313.608</vt:lpstr>
      <vt:lpstr>Third Grade Reading Guarantee ORC 3313.608</vt:lpstr>
      <vt:lpstr>Teacher Shortage Index (TSI)</vt:lpstr>
      <vt:lpstr>Title II Report</vt:lpstr>
      <vt:lpstr>Website Address:  http://toolsforteachersohio.wordpress.com/  Tools for Teachers is an updated monthly webpage for teachers that provides timely announcements and information on licensure, scholarships, professional development and study opportunities, award and recognition programs, and links to classroom resources and tools.   </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ODE OCTEO Spring 2013</dc:title>
  <dc:creator>John Soloninka</dc:creator>
  <cp:lastModifiedBy>John.Soloninka</cp:lastModifiedBy>
  <cp:revision>889</cp:revision>
  <cp:lastPrinted>2012-03-12T15:03:26Z</cp:lastPrinted>
  <dcterms:created xsi:type="dcterms:W3CDTF">2011-03-23T08:48:34Z</dcterms:created>
  <dcterms:modified xsi:type="dcterms:W3CDTF">2013-03-07T23:08:52Z</dcterms:modified>
</cp:coreProperties>
</file>