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5" r:id="rId1"/>
    <p:sldMasterId id="2147483669" r:id="rId2"/>
    <p:sldMasterId id="2147483660" r:id="rId3"/>
  </p:sldMasterIdLst>
  <p:notesMasterIdLst>
    <p:notesMasterId r:id="rId20"/>
  </p:notesMasterIdLst>
  <p:sldIdLst>
    <p:sldId id="257" r:id="rId4"/>
    <p:sldId id="260" r:id="rId5"/>
    <p:sldId id="261" r:id="rId6"/>
    <p:sldId id="259" r:id="rId7"/>
    <p:sldId id="262" r:id="rId8"/>
    <p:sldId id="265" r:id="rId9"/>
    <p:sldId id="273" r:id="rId10"/>
    <p:sldId id="272" r:id="rId11"/>
    <p:sldId id="264" r:id="rId12"/>
    <p:sldId id="275" r:id="rId13"/>
    <p:sldId id="269" r:id="rId14"/>
    <p:sldId id="266" r:id="rId15"/>
    <p:sldId id="267" r:id="rId16"/>
    <p:sldId id="268" r:id="rId17"/>
    <p:sldId id="270"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88698" autoAdjust="0"/>
  </p:normalViewPr>
  <p:slideViewPr>
    <p:cSldViewPr snapToGrid="0" snapToObjects="1" showGuides="1">
      <p:cViewPr varScale="1">
        <p:scale>
          <a:sx n="59" d="100"/>
          <a:sy n="59" d="100"/>
        </p:scale>
        <p:origin x="15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B1513-BA1D-C543-BCCE-745FFA4CC691}" type="datetimeFigureOut">
              <a:rPr lang="en-US" smtClean="0"/>
              <a:t>10/14/2020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0EC4C-1AAA-5847-8CC1-62AF593E160B}" type="slidenum">
              <a:rPr lang="en-US" smtClean="0"/>
              <a:t>‹#›</a:t>
            </a:fld>
            <a:endParaRPr lang="en-US"/>
          </a:p>
        </p:txBody>
      </p:sp>
    </p:spTree>
    <p:extLst>
      <p:ext uri="{BB962C8B-B14F-4D97-AF65-F5344CB8AC3E}">
        <p14:creationId xmlns:p14="http://schemas.microsoft.com/office/powerpoint/2010/main" val="258134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Presentations should be planned for 45 minutes including time for discussion. Audience size is anticipated to be 10-30 participants per session. Each Zoom room will have a facilitator. All presentations scheduled for Thursday, October 22, between 9:00 a.m. and 5:00 p.m.  We will find out more information soon.</a:t>
            </a:r>
          </a:p>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0</a:t>
            </a:fld>
            <a:endParaRPr lang="en-US"/>
          </a:p>
        </p:txBody>
      </p:sp>
    </p:spTree>
    <p:extLst>
      <p:ext uri="{BB962C8B-B14F-4D97-AF65-F5344CB8AC3E}">
        <p14:creationId xmlns:p14="http://schemas.microsoft.com/office/powerpoint/2010/main" val="361059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materials can be adapted by participants by applying to their own teacher preparation programs the tips and advice shared by the alumni that will be the focus of the research presented.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will be able to adapt the material, classroom activities, powerful assignments, and new technologies that will be discussed in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will be able to apply the material of the presentation to their own pre-service teachers in their teacher preparation courses as they see fit depending on the needs and resources of their own teacher preparation programs.</a:t>
            </a:r>
          </a:p>
          <a:p>
            <a:endParaRPr lang="en-US" dirty="0"/>
          </a:p>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11</a:t>
            </a:fld>
            <a:endParaRPr lang="en-US"/>
          </a:p>
        </p:txBody>
      </p:sp>
    </p:spTree>
    <p:extLst>
      <p:ext uri="{BB962C8B-B14F-4D97-AF65-F5344CB8AC3E}">
        <p14:creationId xmlns:p14="http://schemas.microsoft.com/office/powerpoint/2010/main" val="44976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topic and presentation can be adopted and adapted by participants and their peers by analyzing their own courses and finding ways to embed instruction on specific online tools and resources to teach pre-service educators.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great first step would be to spend time explicitly working through how to use a learning management system and discussion pros and cons of using weekly learning session folders, to describe how to set up virtual office hours, and consider how to share instructional content via a learning management system.</a:t>
            </a:r>
          </a:p>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12</a:t>
            </a:fld>
            <a:endParaRPr lang="en-US"/>
          </a:p>
        </p:txBody>
      </p:sp>
    </p:spTree>
    <p:extLst>
      <p:ext uri="{BB962C8B-B14F-4D97-AF65-F5344CB8AC3E}">
        <p14:creationId xmlns:p14="http://schemas.microsoft.com/office/powerpoint/2010/main" val="195243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15</a:t>
            </a:fld>
            <a:endParaRPr lang="en-US"/>
          </a:p>
        </p:txBody>
      </p:sp>
    </p:spTree>
    <p:extLst>
      <p:ext uri="{BB962C8B-B14F-4D97-AF65-F5344CB8AC3E}">
        <p14:creationId xmlns:p14="http://schemas.microsoft.com/office/powerpoint/2010/main" val="260102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1</a:t>
            </a:fld>
            <a:endParaRPr lang="en-US"/>
          </a:p>
        </p:txBody>
      </p:sp>
    </p:spTree>
    <p:extLst>
      <p:ext uri="{BB962C8B-B14F-4D97-AF65-F5344CB8AC3E}">
        <p14:creationId xmlns:p14="http://schemas.microsoft.com/office/powerpoint/2010/main" val="59776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(e.g., online teaching, face to face teaching, hybrid teaching, public and private school teaching, homeschooling, Montessori approach, special and general education). </a:t>
            </a:r>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3</a:t>
            </a:fld>
            <a:endParaRPr lang="en-US"/>
          </a:p>
        </p:txBody>
      </p:sp>
    </p:spTree>
    <p:extLst>
      <p:ext uri="{BB962C8B-B14F-4D97-AF65-F5344CB8AC3E}">
        <p14:creationId xmlns:p14="http://schemas.microsoft.com/office/powerpoint/2010/main" val="28756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0">
              <a:buFont typeface="Arial" panose="020B0604020202020204" pitchFamily="34" charset="0"/>
              <a:buNone/>
            </a:pPr>
            <a:r>
              <a:rPr lang="en-US" sz="3000" dirty="0"/>
              <a:t>This was done so as to allow reflections on the challenges of teaching and preparing teachers for today and the future in light of the pandemic. </a:t>
            </a:r>
          </a:p>
          <a:p>
            <a:pPr lvl="1"/>
            <a:r>
              <a:rPr lang="en-US" sz="3200" dirty="0"/>
              <a:t> </a:t>
            </a:r>
          </a:p>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4</a:t>
            </a:fld>
            <a:endParaRPr lang="en-US"/>
          </a:p>
        </p:txBody>
      </p:sp>
    </p:spTree>
    <p:extLst>
      <p:ext uri="{BB962C8B-B14F-4D97-AF65-F5344CB8AC3E}">
        <p14:creationId xmlns:p14="http://schemas.microsoft.com/office/powerpoint/2010/main" val="243803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a:t>
            </a:r>
            <a:r>
              <a:rPr lang="en-US" baseline="0" dirty="0"/>
              <a:t> we say how many in total participated in study or no since we bring it up in the limitations?</a:t>
            </a:r>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5</a:t>
            </a:fld>
            <a:endParaRPr lang="en-US"/>
          </a:p>
        </p:txBody>
      </p:sp>
    </p:spTree>
    <p:extLst>
      <p:ext uri="{BB962C8B-B14F-4D97-AF65-F5344CB8AC3E}">
        <p14:creationId xmlns:p14="http://schemas.microsoft.com/office/powerpoint/2010/main" val="181611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7</a:t>
            </a:fld>
            <a:endParaRPr lang="en-US"/>
          </a:p>
        </p:txBody>
      </p:sp>
    </p:spTree>
    <p:extLst>
      <p:ext uri="{BB962C8B-B14F-4D97-AF65-F5344CB8AC3E}">
        <p14:creationId xmlns:p14="http://schemas.microsoft.com/office/powerpoint/2010/main" val="180418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Themes from the results of the study with regard to practical techniques that sparked the passion for teaching for P-16 teachers in their teacher preparation program and preparing them for their teaching, including online environments, will be shared with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shows that modeling is so crucial to demonstrating effective and differentiated ways of teaching online, to exposing pre-service educators to various online programs and resources, and to informing pre-service teachers of best practices for organizing and sequencing online course content (NCATE, 2010)</a:t>
            </a:r>
          </a:p>
          <a:p>
            <a:endParaRPr lang="en-US" dirty="0"/>
          </a:p>
          <a:p>
            <a:r>
              <a:rPr lang="en-US" dirty="0"/>
              <a:t>The fact that the alumni in this study empowered their colleagues with needed training and assistance in the wake of the pandemic demonstrates that the program’s guiding principle of “the servant-leader is servant first” (Greenleaf, 1998)</a:t>
            </a:r>
          </a:p>
        </p:txBody>
      </p:sp>
      <p:sp>
        <p:nvSpPr>
          <p:cNvPr id="4" name="Slide Number Placeholder 3"/>
          <p:cNvSpPr>
            <a:spLocks noGrp="1"/>
          </p:cNvSpPr>
          <p:nvPr>
            <p:ph type="sldNum" sz="quarter" idx="10"/>
          </p:nvPr>
        </p:nvSpPr>
        <p:spPr/>
        <p:txBody>
          <a:bodyPr/>
          <a:lstStyle/>
          <a:p>
            <a:fld id="{EEC0EC4C-1AAA-5847-8CC1-62AF593E160B}" type="slidenum">
              <a:rPr lang="en-US" smtClean="0"/>
              <a:t>8</a:t>
            </a:fld>
            <a:endParaRPr lang="en-US"/>
          </a:p>
        </p:txBody>
      </p:sp>
    </p:spTree>
    <p:extLst>
      <p:ext uri="{BB962C8B-B14F-4D97-AF65-F5344CB8AC3E}">
        <p14:creationId xmlns:p14="http://schemas.microsoft.com/office/powerpoint/2010/main" val="91368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9</a:t>
            </a:fld>
            <a:endParaRPr lang="en-US"/>
          </a:p>
        </p:txBody>
      </p:sp>
    </p:spTree>
    <p:extLst>
      <p:ext uri="{BB962C8B-B14F-4D97-AF65-F5344CB8AC3E}">
        <p14:creationId xmlns:p14="http://schemas.microsoft.com/office/powerpoint/2010/main" val="100246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all 401 education program graduates from 2011-2020 were invited to complete the questionnaire, only 24% of this population participated. While this percentage may seem small, several sources consider such a response rate reliable. According to Hill (1998), Israel (2012), and Yamane (1967), when a descriptive study is being conducted, the sample size should represent 10% of the sought after population to ensure reliable survey data.   The response rate in this study was well above this benchmark.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potential limitation concerns the accuracy of the participants’ questionnaire responses.  </a:t>
            </a:r>
          </a:p>
          <a:p>
            <a:endParaRPr lang="en-US" dirty="0"/>
          </a:p>
        </p:txBody>
      </p:sp>
      <p:sp>
        <p:nvSpPr>
          <p:cNvPr id="4" name="Slide Number Placeholder 3"/>
          <p:cNvSpPr>
            <a:spLocks noGrp="1"/>
          </p:cNvSpPr>
          <p:nvPr>
            <p:ph type="sldNum" sz="quarter" idx="10"/>
          </p:nvPr>
        </p:nvSpPr>
        <p:spPr/>
        <p:txBody>
          <a:bodyPr/>
          <a:lstStyle/>
          <a:p>
            <a:fld id="{EEC0EC4C-1AAA-5847-8CC1-62AF593E160B}" type="slidenum">
              <a:rPr lang="en-US" smtClean="0"/>
              <a:t>10</a:t>
            </a:fld>
            <a:endParaRPr lang="en-US"/>
          </a:p>
        </p:txBody>
      </p:sp>
    </p:spTree>
    <p:extLst>
      <p:ext uri="{BB962C8B-B14F-4D97-AF65-F5344CB8AC3E}">
        <p14:creationId xmlns:p14="http://schemas.microsoft.com/office/powerpoint/2010/main" val="346474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1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C22F-1C30-DF42-A4CC-A30141937732}"/>
              </a:ext>
            </a:extLst>
          </p:cNvPr>
          <p:cNvSpPr>
            <a:spLocks noGrp="1"/>
          </p:cNvSpPr>
          <p:nvPr>
            <p:ph type="ctrTitle" hasCustomPrompt="1"/>
          </p:nvPr>
        </p:nvSpPr>
        <p:spPr>
          <a:xfrm>
            <a:off x="1143000" y="1122363"/>
            <a:ext cx="6858000" cy="1843474"/>
          </a:xfrm>
          <a:prstGeom prst="rect">
            <a:avLst/>
          </a:prstGeo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sz="5400" b="0" i="0">
                <a:solidFill>
                  <a:schemeClr val="bg2">
                    <a:lumMod val="50000"/>
                  </a:schemeClr>
                </a:solidFill>
                <a:latin typeface="Gill Sans" panose="020B0502020104020203" pitchFamily="34" charset="-79"/>
                <a:cs typeface="Gill Sans" panose="020B0502020104020203" pitchFamily="34" charset="-79"/>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baseline="0" dirty="0">
                <a:solidFill>
                  <a:schemeClr val="bg2">
                    <a:lumMod val="50000"/>
                  </a:schemeClr>
                </a:solidFill>
                <a:latin typeface="Gill Sans SemiBold" panose="020B0502020104020203" pitchFamily="34" charset="-79"/>
                <a:cs typeface="Gill Sans SemiBold" panose="020B0502020104020203" pitchFamily="34" charset="-79"/>
              </a:rPr>
              <a:t>Click to edit Title</a:t>
            </a:r>
            <a:endParaRPr lang="en-US" dirty="0"/>
          </a:p>
        </p:txBody>
      </p:sp>
      <p:sp>
        <p:nvSpPr>
          <p:cNvPr id="3" name="Subtitle 2">
            <a:extLst>
              <a:ext uri="{FF2B5EF4-FFF2-40B4-BE49-F238E27FC236}">
                <a16:creationId xmlns:a16="http://schemas.microsoft.com/office/drawing/2014/main" id="{E96F251C-5049-024B-8913-F61B763C77B1}"/>
              </a:ext>
            </a:extLst>
          </p:cNvPr>
          <p:cNvSpPr>
            <a:spLocks noGrp="1"/>
          </p:cNvSpPr>
          <p:nvPr>
            <p:ph type="subTitle" idx="1" hasCustomPrompt="1"/>
          </p:nvPr>
        </p:nvSpPr>
        <p:spPr>
          <a:xfrm>
            <a:off x="1143000" y="3429001"/>
            <a:ext cx="6858000" cy="2502672"/>
          </a:xfrm>
          <a:prstGeom prst="rect">
            <a:avLst/>
          </a:prstGeom>
        </p:spPr>
        <p:txBody>
          <a:bodyPr/>
          <a:lstStyle>
            <a:lvl1pPr marL="0" indent="0" algn="ctr">
              <a:lnSpc>
                <a:spcPct val="7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2400" dirty="0">
                <a:latin typeface="Gill Sans" panose="020B0502020104020203" pitchFamily="34" charset="-79"/>
                <a:cs typeface="Gill Sans" panose="020B0502020104020203" pitchFamily="34" charset="-79"/>
              </a:rPr>
              <a:t>Prepared By</a:t>
            </a:r>
          </a:p>
          <a:p>
            <a:pPr algn="ctr"/>
            <a:r>
              <a:rPr lang="en-US" sz="2400" dirty="0">
                <a:latin typeface="Gill Sans" panose="020B0502020104020203" pitchFamily="34" charset="-79"/>
                <a:cs typeface="Gill Sans" panose="020B0502020104020203" pitchFamily="34" charset="-79"/>
              </a:rPr>
              <a:t>MarCom</a:t>
            </a:r>
          </a:p>
          <a:p>
            <a:pPr algn="ctr"/>
            <a:r>
              <a:rPr lang="en-US" sz="1800" i="1" dirty="0">
                <a:latin typeface="Gill Sans" panose="020B0502020104020203" pitchFamily="34" charset="-79"/>
                <a:cs typeface="Gill Sans" panose="020B0502020104020203" pitchFamily="34" charset="-79"/>
              </a:rPr>
              <a:t>Test</a:t>
            </a:r>
            <a:endParaRPr lang="en-US" dirty="0"/>
          </a:p>
        </p:txBody>
      </p:sp>
    </p:spTree>
    <p:extLst>
      <p:ext uri="{BB962C8B-B14F-4D97-AF65-F5344CB8AC3E}">
        <p14:creationId xmlns:p14="http://schemas.microsoft.com/office/powerpoint/2010/main" val="306931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4881163-8035-F846-B532-D0B1578FB933}" type="slidenum">
              <a:rPr lang="en-US" smtClean="0"/>
              <a:t>‹#›</a:t>
            </a:fld>
            <a:endParaRPr lang="en-US"/>
          </a:p>
        </p:txBody>
      </p:sp>
      <p:sp>
        <p:nvSpPr>
          <p:cNvPr id="7" name="Title Placeholder 1">
            <a:extLst>
              <a:ext uri="{FF2B5EF4-FFF2-40B4-BE49-F238E27FC236}">
                <a16:creationId xmlns:a16="http://schemas.microsoft.com/office/drawing/2014/main" id="{86343A5A-FE6C-9B4F-B05B-3D9704862FC0}"/>
              </a:ext>
            </a:extLst>
          </p:cNvPr>
          <p:cNvSpPr>
            <a:spLocks noGrp="1"/>
          </p:cNvSpPr>
          <p:nvPr>
            <p:ph type="title"/>
          </p:nvPr>
        </p:nvSpPr>
        <p:spPr>
          <a:xfrm>
            <a:off x="419100" y="1380035"/>
            <a:ext cx="8305800" cy="727061"/>
          </a:xfrm>
          <a:prstGeom prst="rect">
            <a:avLst/>
          </a:prstGeom>
        </p:spPr>
        <p:txBody>
          <a:bodyPr vert="horz" lIns="91440" tIns="45720" rIns="91440" bIns="45720" rtlCol="0" anchor="b">
            <a:normAutofit/>
          </a:bodyPr>
          <a:lstStyle/>
          <a:p>
            <a:br>
              <a:rPr lang="en-US" dirty="0"/>
            </a:br>
            <a:r>
              <a:rPr lang="en-US" dirty="0"/>
              <a:t>Click to edit Master Title</a:t>
            </a:r>
          </a:p>
        </p:txBody>
      </p:sp>
      <p:sp>
        <p:nvSpPr>
          <p:cNvPr id="8" name="Text Placeholder 2">
            <a:extLst>
              <a:ext uri="{FF2B5EF4-FFF2-40B4-BE49-F238E27FC236}">
                <a16:creationId xmlns:a16="http://schemas.microsoft.com/office/drawing/2014/main" id="{65C01856-6C70-8F46-92F0-46A438B6EDD9}"/>
              </a:ext>
            </a:extLst>
          </p:cNvPr>
          <p:cNvSpPr>
            <a:spLocks noGrp="1"/>
          </p:cNvSpPr>
          <p:nvPr>
            <p:ph idx="1" hasCustomPrompt="1"/>
          </p:nvPr>
        </p:nvSpPr>
        <p:spPr>
          <a:xfrm>
            <a:off x="848496" y="2218414"/>
            <a:ext cx="7851689" cy="4106186"/>
          </a:xfrm>
          <a:prstGeom prst="rect">
            <a:avLst/>
          </a:prstGeom>
        </p:spPr>
        <p:txBody>
          <a:bodyPr vert="horz" lIns="91440" tIns="45720" rIns="91440" bIns="45720" rtlCol="0">
            <a:normAutofit/>
          </a:bodyPr>
          <a:lstStyle>
            <a:lvl2pPr marL="285750" indent="0">
              <a:tabLst/>
              <a:defRPr/>
            </a:lvl2pPr>
          </a:lstStyle>
          <a:p>
            <a:pPr lvl="0"/>
            <a:r>
              <a:rPr lang="en-US" dirty="0"/>
              <a:t>Edit text — first level</a:t>
            </a:r>
          </a:p>
          <a:p>
            <a:pPr lvl="1"/>
            <a:r>
              <a:rPr lang="en-US" dirty="0"/>
              <a:t>Second level</a:t>
            </a:r>
          </a:p>
        </p:txBody>
      </p:sp>
    </p:spTree>
    <p:extLst>
      <p:ext uri="{BB962C8B-B14F-4D97-AF65-F5344CB8AC3E}">
        <p14:creationId xmlns:p14="http://schemas.microsoft.com/office/powerpoint/2010/main" val="397408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2209801"/>
            <a:ext cx="3886200" cy="3967162"/>
          </a:xfrm>
          <a:prstGeom prst="rect">
            <a:avLst/>
          </a:prstGeom>
        </p:spPr>
        <p:txBody>
          <a:bodyPr/>
          <a:lstStyle>
            <a:lvl1pPr>
              <a:defRPr/>
            </a:lvl1pPr>
            <a:lvl2pPr>
              <a:defRPr/>
            </a:lvl2pPr>
            <a:lvl5pPr marL="1828800" indent="0">
              <a:buNone/>
              <a:defRPr/>
            </a:lvl5pPr>
          </a:lstStyle>
          <a:p>
            <a:pPr lvl="0"/>
            <a:r>
              <a:rPr lang="en-US" dirty="0"/>
              <a:t>Edit text — first level</a:t>
            </a:r>
          </a:p>
          <a:p>
            <a:pPr lvl="1"/>
            <a:r>
              <a:rPr lang="en-US" dirty="0"/>
              <a:t>Second level</a:t>
            </a:r>
          </a:p>
        </p:txBody>
      </p:sp>
      <p:sp>
        <p:nvSpPr>
          <p:cNvPr id="4" name="Content Placeholder 3"/>
          <p:cNvSpPr>
            <a:spLocks noGrp="1"/>
          </p:cNvSpPr>
          <p:nvPr>
            <p:ph sz="half" idx="2" hasCustomPrompt="1"/>
          </p:nvPr>
        </p:nvSpPr>
        <p:spPr>
          <a:xfrm>
            <a:off x="4629150" y="2209800"/>
            <a:ext cx="3886200" cy="3967163"/>
          </a:xfrm>
          <a:prstGeom prst="rect">
            <a:avLst/>
          </a:prstGeom>
        </p:spPr>
        <p:txBody>
          <a:bodyPr/>
          <a:lstStyle>
            <a:lvl1pPr>
              <a:defRPr/>
            </a:lvl1pPr>
            <a:lvl2pPr>
              <a:defRPr/>
            </a:lvl2pPr>
          </a:lstStyle>
          <a:p>
            <a:pPr lvl="0"/>
            <a:r>
              <a:rPr lang="en-US" dirty="0"/>
              <a:t>Edit text — first level</a:t>
            </a:r>
          </a:p>
          <a:p>
            <a:pPr lvl="1"/>
            <a:r>
              <a:rPr lang="en-US" dirty="0"/>
              <a:t>Second level</a:t>
            </a:r>
          </a:p>
        </p:txBody>
      </p:sp>
      <p:sp>
        <p:nvSpPr>
          <p:cNvPr id="7" name="Slide Number Placeholder 6"/>
          <p:cNvSpPr>
            <a:spLocks noGrp="1"/>
          </p:cNvSpPr>
          <p:nvPr>
            <p:ph type="sldNum" sz="quarter" idx="12"/>
          </p:nvPr>
        </p:nvSpPr>
        <p:spPr/>
        <p:txBody>
          <a:bodyPr/>
          <a:lstStyle/>
          <a:p>
            <a:fld id="{B4881163-8035-F846-B532-D0B1578FB933}" type="slidenum">
              <a:rPr lang="en-US" smtClean="0"/>
              <a:t>‹#›</a:t>
            </a:fld>
            <a:endParaRPr lang="en-US"/>
          </a:p>
        </p:txBody>
      </p:sp>
      <p:sp>
        <p:nvSpPr>
          <p:cNvPr id="8" name="Title Placeholder 1">
            <a:extLst>
              <a:ext uri="{FF2B5EF4-FFF2-40B4-BE49-F238E27FC236}">
                <a16:creationId xmlns:a16="http://schemas.microsoft.com/office/drawing/2014/main" id="{57776E21-D5AF-7F4F-B35F-48F2602F3C09}"/>
              </a:ext>
            </a:extLst>
          </p:cNvPr>
          <p:cNvSpPr>
            <a:spLocks noGrp="1"/>
          </p:cNvSpPr>
          <p:nvPr>
            <p:ph type="title"/>
          </p:nvPr>
        </p:nvSpPr>
        <p:spPr>
          <a:xfrm>
            <a:off x="419100" y="1380035"/>
            <a:ext cx="8305800" cy="727061"/>
          </a:xfrm>
          <a:prstGeom prst="rect">
            <a:avLst/>
          </a:prstGeom>
        </p:spPr>
        <p:txBody>
          <a:bodyPr vert="horz" lIns="91440" tIns="45720" rIns="91440" bIns="45720" rtlCol="0" anchor="b">
            <a:normAutofit/>
          </a:bodyPr>
          <a:lstStyle/>
          <a:p>
            <a:br>
              <a:rPr lang="en-US" dirty="0"/>
            </a:br>
            <a:r>
              <a:rPr lang="en-US" dirty="0"/>
              <a:t>Click to edit Master Title</a:t>
            </a:r>
          </a:p>
        </p:txBody>
      </p:sp>
    </p:spTree>
    <p:extLst>
      <p:ext uri="{BB962C8B-B14F-4D97-AF65-F5344CB8AC3E}">
        <p14:creationId xmlns:p14="http://schemas.microsoft.com/office/powerpoint/2010/main" val="12556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86E6B-CA88-D644-B3AB-9744AEE885C4}"/>
              </a:ext>
            </a:extLst>
          </p:cNvPr>
          <p:cNvPicPr>
            <a:picLocks noChangeAspect="1"/>
          </p:cNvPicPr>
          <p:nvPr userDrawn="1"/>
        </p:nvPicPr>
        <p:blipFill>
          <a:blip r:embed="rId3"/>
          <a:stretch>
            <a:fillRect/>
          </a:stretch>
        </p:blipFill>
        <p:spPr>
          <a:xfrm>
            <a:off x="140046" y="-1"/>
            <a:ext cx="9144000" cy="6858001"/>
          </a:xfrm>
          <a:prstGeom prst="rect">
            <a:avLst/>
          </a:prstGeom>
        </p:spPr>
      </p:pic>
    </p:spTree>
    <p:extLst>
      <p:ext uri="{BB962C8B-B14F-4D97-AF65-F5344CB8AC3E}">
        <p14:creationId xmlns:p14="http://schemas.microsoft.com/office/powerpoint/2010/main" val="157298277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75000"/>
        </a:lnSpc>
        <a:spcBef>
          <a:spcPct val="0"/>
        </a:spcBef>
        <a:buNone/>
        <a:defRPr sz="28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7938"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285750"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2pPr>
      <a:lvl3pPr marL="285750"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64">
          <p15:clr>
            <a:srgbClr val="F26B43"/>
          </p15:clr>
        </p15:guide>
        <p15:guide id="4" pos="5496">
          <p15:clr>
            <a:srgbClr val="F26B43"/>
          </p15:clr>
        </p15:guide>
        <p15:guide id="6" pos="768">
          <p15:clr>
            <a:srgbClr val="F26B43"/>
          </p15:clr>
        </p15:guide>
        <p15:guide id="7" orient="horz" pos="3984">
          <p15:clr>
            <a:srgbClr val="F26B43"/>
          </p15:clr>
        </p15:guide>
        <p15:guide id="8" orient="horz" pos="1248">
          <p15:clr>
            <a:srgbClr val="F26B43"/>
          </p15:clr>
        </p15:guide>
        <p15:guide id="9" orient="horz" pos="1392">
          <p15:clr>
            <a:srgbClr val="F26B43"/>
          </p15:clr>
        </p15:guide>
        <p15:guide id="10" pos="6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731E90-AB94-7641-86AC-33CBF59006D6}"/>
              </a:ext>
            </a:extLst>
          </p:cNvPr>
          <p:cNvPicPr>
            <a:picLocks noChangeAspect="1"/>
          </p:cNvPicPr>
          <p:nvPr userDrawn="1"/>
        </p:nvPicPr>
        <p:blipFill>
          <a:blip r:embed="rId3">
            <a:alphaModFix amt="5000"/>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3818919"/>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71100" y="6356351"/>
            <a:ext cx="2057400" cy="365125"/>
          </a:xfrm>
          <a:prstGeom prst="rect">
            <a:avLst/>
          </a:prstGeom>
        </p:spPr>
        <p:txBody>
          <a:bodyPr vert="horz" lIns="91440" tIns="45720" rIns="91440" bIns="45720" rtlCol="0" anchor="ctr"/>
          <a:lstStyle>
            <a:lvl1pPr algn="r">
              <a:defRPr sz="1200" b="1">
                <a:solidFill>
                  <a:schemeClr val="bg2">
                    <a:lumMod val="50000"/>
                  </a:schemeClr>
                </a:solidFill>
              </a:defRPr>
            </a:lvl1pPr>
          </a:lstStyle>
          <a:p>
            <a:fld id="{B4881163-8035-F846-B532-D0B1578FB933}" type="slidenum">
              <a:rPr lang="en-US" smtClean="0"/>
              <a:pPr/>
              <a:t>‹#›</a:t>
            </a:fld>
            <a:endParaRPr lang="en-US" dirty="0"/>
          </a:p>
        </p:txBody>
      </p:sp>
      <p:pic>
        <p:nvPicPr>
          <p:cNvPr id="8" name="Picture 7">
            <a:extLst>
              <a:ext uri="{FF2B5EF4-FFF2-40B4-BE49-F238E27FC236}">
                <a16:creationId xmlns:a16="http://schemas.microsoft.com/office/drawing/2014/main" id="{CA0FB42A-8F85-0D4B-A5DF-A8CBC6F9DF02}"/>
              </a:ext>
            </a:extLst>
          </p:cNvPr>
          <p:cNvPicPr>
            <a:picLocks noChangeAspect="1"/>
          </p:cNvPicPr>
          <p:nvPr userDrawn="1"/>
        </p:nvPicPr>
        <p:blipFill>
          <a:blip r:embed="rId4"/>
          <a:stretch>
            <a:fillRect/>
          </a:stretch>
        </p:blipFill>
        <p:spPr>
          <a:xfrm>
            <a:off x="-1" y="-50799"/>
            <a:ext cx="9128125" cy="1251446"/>
          </a:xfrm>
          <a:prstGeom prst="rect">
            <a:avLst/>
          </a:prstGeom>
        </p:spPr>
      </p:pic>
    </p:spTree>
    <p:extLst>
      <p:ext uri="{BB962C8B-B14F-4D97-AF65-F5344CB8AC3E}">
        <p14:creationId xmlns:p14="http://schemas.microsoft.com/office/powerpoint/2010/main" val="638188548"/>
      </p:ext>
    </p:extLst>
  </p:cSld>
  <p:clrMap bg1="lt1" tx1="dk1" bg2="lt2" tx2="dk2" accent1="accent1" accent2="accent2" accent3="accent3" accent4="accent4" accent5="accent5" accent6="accent6" hlink="hlink" folHlink="folHlink"/>
  <p:sldLayoutIdLst>
    <p:sldLayoutId id="2147483661" r:id="rId1"/>
    <p:sldLayoutId id="2147483664" r:id="rId2"/>
  </p:sldLayoutIdLst>
  <p:hf hdr="0" ftr="0" dt="0"/>
  <p:txStyles>
    <p:titleStyle>
      <a:lvl1pPr algn="l" defTabSz="914400" rtl="0" eaLnBrk="1" latinLnBrk="0" hangingPunct="1">
        <a:lnSpc>
          <a:spcPct val="75000"/>
        </a:lnSpc>
        <a:spcBef>
          <a:spcPct val="0"/>
        </a:spcBef>
        <a:buNone/>
        <a:defRPr sz="28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7938"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285750"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2pPr>
      <a:lvl3pPr marL="285750"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64" userDrawn="1">
          <p15:clr>
            <a:srgbClr val="F26B43"/>
          </p15:clr>
        </p15:guide>
        <p15:guide id="4" pos="5496" userDrawn="1">
          <p15:clr>
            <a:srgbClr val="F26B43"/>
          </p15:clr>
        </p15:guide>
        <p15:guide id="6" pos="768" userDrawn="1">
          <p15:clr>
            <a:srgbClr val="F26B43"/>
          </p15:clr>
        </p15:guide>
        <p15:guide id="7" orient="horz" pos="3984" userDrawn="1">
          <p15:clr>
            <a:srgbClr val="F26B43"/>
          </p15:clr>
        </p15:guide>
        <p15:guide id="8" orient="horz" pos="1248" userDrawn="1">
          <p15:clr>
            <a:srgbClr val="F26B43"/>
          </p15:clr>
        </p15:guide>
        <p15:guide id="9" orient="horz" pos="1392" userDrawn="1">
          <p15:clr>
            <a:srgbClr val="F26B43"/>
          </p15:clr>
        </p15:guide>
        <p15:guide id="10"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mreister@franciscan.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rrook@franciscan.edu"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338435"/>
            <a:ext cx="7310014" cy="3939540"/>
          </a:xfrm>
          <a:prstGeom prst="rect">
            <a:avLst/>
          </a:prstGeom>
          <a:noFill/>
        </p:spPr>
        <p:txBody>
          <a:bodyPr wrap="none" rtlCol="0">
            <a:spAutoFit/>
          </a:bodyPr>
          <a:lstStyle/>
          <a:p>
            <a:r>
              <a:rPr lang="en-US" sz="2800" b="1" dirty="0">
                <a:solidFill>
                  <a:schemeClr val="accent6">
                    <a:lumMod val="75000"/>
                  </a:schemeClr>
                </a:solidFill>
              </a:rPr>
              <a:t>Passionate for Teaching in spite of a Pandemic!  </a:t>
            </a:r>
          </a:p>
          <a:p>
            <a:r>
              <a:rPr lang="en-US" sz="2800" b="1" dirty="0">
                <a:solidFill>
                  <a:schemeClr val="accent6">
                    <a:lumMod val="75000"/>
                  </a:schemeClr>
                </a:solidFill>
              </a:rPr>
              <a:t>Perceptions on Preparedness from Alumni </a:t>
            </a:r>
          </a:p>
          <a:p>
            <a:r>
              <a:rPr lang="en-US" sz="2800" b="1" dirty="0">
                <a:solidFill>
                  <a:schemeClr val="accent6">
                    <a:lumMod val="75000"/>
                  </a:schemeClr>
                </a:solidFill>
              </a:rPr>
              <a:t>of a Teacher Preparation Program</a:t>
            </a:r>
          </a:p>
          <a:p>
            <a:r>
              <a:rPr lang="en-US" sz="2800" dirty="0">
                <a:solidFill>
                  <a:schemeClr val="accent6">
                    <a:lumMod val="75000"/>
                  </a:schemeClr>
                </a:solidFill>
              </a:rPr>
              <a:t>     </a:t>
            </a:r>
            <a:endParaRPr lang="en-US" sz="2400" dirty="0">
              <a:solidFill>
                <a:schemeClr val="accent6">
                  <a:lumMod val="75000"/>
                </a:schemeClr>
              </a:solidFill>
            </a:endParaRPr>
          </a:p>
          <a:p>
            <a:r>
              <a:rPr lang="en-US" sz="2400" dirty="0">
                <a:solidFill>
                  <a:schemeClr val="accent6">
                    <a:lumMod val="75000"/>
                  </a:schemeClr>
                </a:solidFill>
              </a:rPr>
              <a:t>     Dr. Rebecca Rook</a:t>
            </a:r>
          </a:p>
          <a:p>
            <a:r>
              <a:rPr lang="en-US" sz="2400" dirty="0">
                <a:solidFill>
                  <a:schemeClr val="accent6">
                    <a:lumMod val="75000"/>
                  </a:schemeClr>
                </a:solidFill>
              </a:rPr>
              <a:t>    Dr. Megan Reister</a:t>
            </a:r>
          </a:p>
          <a:p>
            <a:r>
              <a:rPr lang="en-US" sz="2400" dirty="0">
                <a:solidFill>
                  <a:schemeClr val="accent6">
                    <a:lumMod val="75000"/>
                  </a:schemeClr>
                </a:solidFill>
              </a:rPr>
              <a:t>Education Department</a:t>
            </a:r>
          </a:p>
          <a:p>
            <a:r>
              <a:rPr lang="en-US" sz="2000" dirty="0">
                <a:solidFill>
                  <a:schemeClr val="accent6">
                    <a:lumMod val="75000"/>
                  </a:schemeClr>
                </a:solidFill>
              </a:rPr>
              <a:t>       October 22, 2020</a:t>
            </a:r>
          </a:p>
          <a:p>
            <a:endParaRPr lang="en-US" sz="2800" dirty="0">
              <a:solidFill>
                <a:schemeClr val="accent6">
                  <a:lumMod val="75000"/>
                </a:schemeClr>
              </a:solidFill>
            </a:endParaRPr>
          </a:p>
          <a:p>
            <a:endParaRPr lang="en-US" dirty="0"/>
          </a:p>
        </p:txBody>
      </p:sp>
    </p:spTree>
    <p:extLst>
      <p:ext uri="{BB962C8B-B14F-4D97-AF65-F5344CB8AC3E}">
        <p14:creationId xmlns:p14="http://schemas.microsoft.com/office/powerpoint/2010/main" val="290607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9</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Themes for Discussion</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2633429"/>
            <a:ext cx="8172450" cy="4106186"/>
          </a:xfrm>
        </p:spPr>
        <p:txBody>
          <a:bodyPr>
            <a:noAutofit/>
          </a:bodyPr>
          <a:lstStyle/>
          <a:p>
            <a:pPr marL="350838" indent="-342900">
              <a:buFont typeface="Arial" panose="020B0604020202020204" pitchFamily="34" charset="0"/>
              <a:buChar char="•"/>
            </a:pPr>
            <a:r>
              <a:rPr lang="en-US" dirty="0"/>
              <a:t>Providing pre-service teachers with a wealth of hands-on practice with online tools and giving them online student teaching opportunities benefited them as they transitioned to online teaching during the pandemic.  </a:t>
            </a:r>
          </a:p>
          <a:p>
            <a:endParaRPr lang="en-US" dirty="0"/>
          </a:p>
          <a:p>
            <a:pPr marL="350838" indent="-342900">
              <a:buFont typeface="Arial" panose="020B0604020202020204" pitchFamily="34" charset="0"/>
              <a:buChar char="•"/>
            </a:pPr>
            <a:r>
              <a:rPr lang="en-US" dirty="0"/>
              <a:t>The alumni stated that having this exposure to hands-on practice in numerous education courses and actually serving as an instructor in an online setting helped give them the confidence and resources they needed to make the sudden shift to online instruction.</a:t>
            </a:r>
          </a:p>
          <a:p>
            <a:br>
              <a:rPr lang="en-US" dirty="0"/>
            </a:br>
            <a:r>
              <a:rPr lang="en-US" sz="3200" dirty="0"/>
              <a:t> </a:t>
            </a:r>
          </a:p>
          <a:p>
            <a:pPr marL="628650" lvl="1" indent="-342900">
              <a:buFont typeface="Arial" panose="020B0604020202020204" pitchFamily="34" charset="0"/>
              <a:buChar char="•"/>
            </a:pPr>
            <a:endParaRPr lang="en-US" sz="3200" dirty="0"/>
          </a:p>
          <a:p>
            <a:pPr lvl="1"/>
            <a:r>
              <a:rPr lang="en-US" sz="3200" dirty="0"/>
              <a:t> </a:t>
            </a:r>
          </a:p>
        </p:txBody>
      </p:sp>
      <p:pic>
        <p:nvPicPr>
          <p:cNvPr id="6"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31854" t="8007" b="22330"/>
          <a:stretch/>
        </p:blipFill>
        <p:spPr bwMode="auto">
          <a:xfrm>
            <a:off x="7686675" y="5846740"/>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10</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Limitations</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2218414"/>
            <a:ext cx="8172450" cy="4106186"/>
          </a:xfrm>
        </p:spPr>
        <p:txBody>
          <a:bodyPr>
            <a:noAutofit/>
          </a:bodyPr>
          <a:lstStyle/>
          <a:p>
            <a:pPr marL="742950" lvl="1" indent="-457200">
              <a:buFont typeface="Arial" panose="020B0604020202020204" pitchFamily="34" charset="0"/>
              <a:buChar char="•"/>
            </a:pPr>
            <a:r>
              <a:rPr lang="en-US" sz="3200" dirty="0"/>
              <a:t>P</a:t>
            </a:r>
            <a:r>
              <a:rPr lang="en-US" sz="2800" dirty="0"/>
              <a:t>articipant choice </a:t>
            </a:r>
          </a:p>
          <a:p>
            <a:pPr marL="742950" lvl="1" indent="-457200">
              <a:buFont typeface="Arial" panose="020B0604020202020204" pitchFamily="34" charset="0"/>
              <a:buChar char="•"/>
            </a:pPr>
            <a:r>
              <a:rPr lang="en-US" sz="2800" dirty="0"/>
              <a:t>Survey research is self-reported; as such, factors like a lack of time and attention to detail can impact participants’ responses (</a:t>
            </a:r>
            <a:r>
              <a:rPr lang="en-US" sz="2800" dirty="0" err="1"/>
              <a:t>Wiersma</a:t>
            </a:r>
            <a:r>
              <a:rPr lang="en-US" sz="2800" dirty="0"/>
              <a:t> &amp; </a:t>
            </a:r>
            <a:r>
              <a:rPr lang="en-US" sz="2800" dirty="0" err="1"/>
              <a:t>Jurs</a:t>
            </a:r>
            <a:r>
              <a:rPr lang="en-US" sz="2800" dirty="0"/>
              <a:t>, 2009). </a:t>
            </a:r>
          </a:p>
          <a:p>
            <a:pPr lvl="1"/>
            <a:endParaRPr lang="en-US" sz="2800" dirty="0"/>
          </a:p>
        </p:txBody>
      </p:sp>
      <p:pic>
        <p:nvPicPr>
          <p:cNvPr id="7" name="Picture 6"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t="8007" r="31537" b="22330"/>
          <a:stretch/>
        </p:blipFill>
        <p:spPr bwMode="auto">
          <a:xfrm>
            <a:off x="7677149" y="5918983"/>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8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9125" y="2209800"/>
            <a:ext cx="7896225" cy="3967163"/>
          </a:xfrm>
        </p:spPr>
        <p:txBody>
          <a:bodyPr/>
          <a:lstStyle/>
          <a:p>
            <a:pPr marL="350838" indent="-342900">
              <a:buFont typeface="Arial" panose="020B0604020202020204" pitchFamily="34" charset="0"/>
              <a:buChar char="•"/>
            </a:pPr>
            <a:r>
              <a:rPr lang="en-US" sz="2400" dirty="0"/>
              <a:t>Providing exposure to pre-service educators to teaching in an online classroom (e.g., student teaching placements, embedded field hours component, volunteering) </a:t>
            </a:r>
          </a:p>
          <a:p>
            <a:pPr marL="350838" indent="-342900">
              <a:buFont typeface="Arial" panose="020B0604020202020204" pitchFamily="34" charset="0"/>
              <a:buChar char="•"/>
            </a:pPr>
            <a:r>
              <a:rPr lang="en-US" sz="2400" dirty="0"/>
              <a:t>Such exposure could allow pre-service teachers to not only consider how to </a:t>
            </a:r>
            <a:r>
              <a:rPr lang="en-US" sz="2400" b="1" dirty="0"/>
              <a:t>design</a:t>
            </a:r>
            <a:r>
              <a:rPr lang="en-US" sz="2400" dirty="0"/>
              <a:t> a course for online learning but how to </a:t>
            </a:r>
            <a:r>
              <a:rPr lang="en-US" sz="2400" b="1" dirty="0"/>
              <a:t>measure</a:t>
            </a:r>
            <a:r>
              <a:rPr lang="en-US" sz="2400" dirty="0"/>
              <a:t> or assess student understanding of the content being taught. </a:t>
            </a:r>
          </a:p>
          <a:p>
            <a:endParaRPr lang="en-US" sz="2400" dirty="0"/>
          </a:p>
          <a:p>
            <a:r>
              <a:rPr lang="en-US" sz="2400" dirty="0"/>
              <a:t>These applicable, real world examples of how to teach in an online setting will go a long way in assuring pre-service teachers feel confident in their abilities to carry out this form of instruction, pandemic or no pandemic!</a:t>
            </a:r>
          </a:p>
          <a:p>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4881163-8035-F846-B532-D0B1578FB933}" type="slidenum">
              <a:rPr lang="en-US" smtClean="0"/>
              <a:t>11</a:t>
            </a:fld>
            <a:endParaRPr lang="en-US"/>
          </a:p>
        </p:txBody>
      </p:sp>
      <p:sp>
        <p:nvSpPr>
          <p:cNvPr id="5" name="Title 4"/>
          <p:cNvSpPr>
            <a:spLocks noGrp="1"/>
          </p:cNvSpPr>
          <p:nvPr>
            <p:ph type="title"/>
          </p:nvPr>
        </p:nvSpPr>
        <p:spPr/>
        <p:txBody>
          <a:bodyPr/>
          <a:lstStyle/>
          <a:p>
            <a:r>
              <a:rPr lang="en-US" dirty="0"/>
              <a:t>Implications for Practice:  Why this matters…</a:t>
            </a:r>
          </a:p>
        </p:txBody>
      </p:sp>
      <p:pic>
        <p:nvPicPr>
          <p:cNvPr id="8"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31854" t="8007" b="22330"/>
          <a:stretch/>
        </p:blipFill>
        <p:spPr bwMode="auto">
          <a:xfrm>
            <a:off x="7686675" y="5846740"/>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50838" indent="-342900">
              <a:buFont typeface="Arial" panose="020B0604020202020204" pitchFamily="34" charset="0"/>
              <a:buChar char="•"/>
            </a:pPr>
            <a:r>
              <a:rPr lang="en-US" dirty="0"/>
              <a:t>Pre-service teachers would benefit from learning how to create and strengthen parent-teacher relationships in keeping parents involved in the online learning process.  </a:t>
            </a:r>
          </a:p>
          <a:p>
            <a:pPr marL="350838" indent="-342900">
              <a:buFont typeface="Arial" panose="020B0604020202020204" pitchFamily="34" charset="0"/>
              <a:buChar char="•"/>
            </a:pPr>
            <a:endParaRPr lang="en-US" dirty="0"/>
          </a:p>
          <a:p>
            <a:pPr marL="350838" indent="-342900">
              <a:buFont typeface="Arial" panose="020B0604020202020204" pitchFamily="34" charset="0"/>
              <a:buChar char="•"/>
            </a:pPr>
            <a:r>
              <a:rPr lang="en-US" dirty="0"/>
              <a:t>Pre-service teachers would benefit from learning concrete ways to differentiate instruction and engage all learners in their digital lessons.  </a:t>
            </a:r>
          </a:p>
          <a:p>
            <a:r>
              <a:rPr lang="en-US" dirty="0"/>
              <a:t>           - pacing online instruction </a:t>
            </a:r>
          </a:p>
        </p:txBody>
      </p:sp>
      <p:sp>
        <p:nvSpPr>
          <p:cNvPr id="3" name="Content Placeholder 2"/>
          <p:cNvSpPr>
            <a:spLocks noGrp="1"/>
          </p:cNvSpPr>
          <p:nvPr>
            <p:ph sz="half" idx="2"/>
          </p:nvPr>
        </p:nvSpPr>
        <p:spPr/>
        <p:txBody>
          <a:bodyPr/>
          <a:lstStyle/>
          <a:p>
            <a:pPr marL="350838" indent="-342900">
              <a:buFont typeface="Arial" panose="020B0604020202020204" pitchFamily="34" charset="0"/>
              <a:buChar char="•"/>
            </a:pPr>
            <a:r>
              <a:rPr lang="en-US" dirty="0"/>
              <a:t>New technologies including online and remote pedagogies that were revealed through the reflections of the alumni may assist with the challenges of teaching and preparing teachers for not only today but also the future.  </a:t>
            </a:r>
          </a:p>
          <a:p>
            <a:br>
              <a:rPr lang="en-US" dirty="0"/>
            </a:b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4881163-8035-F846-B532-D0B1578FB933}" type="slidenum">
              <a:rPr lang="en-US" smtClean="0"/>
              <a:t>12</a:t>
            </a:fld>
            <a:endParaRPr lang="en-US"/>
          </a:p>
        </p:txBody>
      </p:sp>
      <p:sp>
        <p:nvSpPr>
          <p:cNvPr id="5" name="Title 4"/>
          <p:cNvSpPr>
            <a:spLocks noGrp="1"/>
          </p:cNvSpPr>
          <p:nvPr>
            <p:ph type="title"/>
          </p:nvPr>
        </p:nvSpPr>
        <p:spPr/>
        <p:txBody>
          <a:bodyPr/>
          <a:lstStyle/>
          <a:p>
            <a:r>
              <a:rPr lang="en-US" dirty="0"/>
              <a:t>Implications for Practice:  What can you do?</a:t>
            </a:r>
          </a:p>
        </p:txBody>
      </p:sp>
      <p:pic>
        <p:nvPicPr>
          <p:cNvPr id="7" name="Picture 6"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t="8007" r="31537" b="22330"/>
          <a:stretch/>
        </p:blipFill>
        <p:spPr bwMode="auto">
          <a:xfrm>
            <a:off x="7677149" y="5918983"/>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2209801"/>
            <a:ext cx="7810500" cy="3967162"/>
          </a:xfrm>
        </p:spPr>
        <p:txBody>
          <a:bodyPr/>
          <a:lstStyle/>
          <a:p>
            <a:pPr marL="350838" indent="-342900">
              <a:buFont typeface="Arial" panose="020B0604020202020204" pitchFamily="34" charset="0"/>
              <a:buChar char="•"/>
            </a:pPr>
            <a:r>
              <a:rPr lang="en-US" sz="2800" dirty="0"/>
              <a:t>Modeling</a:t>
            </a:r>
          </a:p>
          <a:p>
            <a:pPr marL="350838" indent="-342900">
              <a:buFont typeface="Arial" panose="020B0604020202020204" pitchFamily="34" charset="0"/>
              <a:buChar char="•"/>
            </a:pPr>
            <a:r>
              <a:rPr lang="en-US" sz="2800" dirty="0"/>
              <a:t>Offering a variety of class options at the pre-service level</a:t>
            </a:r>
          </a:p>
          <a:p>
            <a:pPr marL="350838" indent="-342900">
              <a:buFont typeface="Arial" panose="020B0604020202020204" pitchFamily="34" charset="0"/>
              <a:buChar char="•"/>
            </a:pPr>
            <a:r>
              <a:rPr lang="en-US" sz="2800" dirty="0"/>
              <a:t>Actively seek out ways to provide alternative student teaching placements </a:t>
            </a:r>
          </a:p>
          <a:p>
            <a:pPr marL="350838" indent="-342900">
              <a:buFont typeface="Arial" panose="020B0604020202020204" pitchFamily="34" charset="0"/>
              <a:buChar char="•"/>
            </a:pPr>
            <a:r>
              <a:rPr lang="en-US" sz="2800" dirty="0"/>
              <a:t>Allow hands-on practicum experiences for pre-service teachers to engage in online instruction</a:t>
            </a:r>
          </a:p>
          <a:p>
            <a:pPr marL="350838" indent="-342900">
              <a:buFont typeface="Arial" panose="020B0604020202020204" pitchFamily="34" charset="0"/>
              <a:buChar char="•"/>
            </a:pPr>
            <a:r>
              <a:rPr lang="en-US" sz="2800" dirty="0"/>
              <a:t>Crosswalk through courses to ensure different forms of technology tools are being used </a:t>
            </a:r>
          </a:p>
          <a:p>
            <a:pPr marL="350838" indent="-342900">
              <a:buFont typeface="Arial" panose="020B0604020202020204" pitchFamily="34" charset="0"/>
              <a:buChar char="•"/>
            </a:pPr>
            <a:r>
              <a:rPr lang="en-US" sz="2800" dirty="0"/>
              <a:t>E-portfolio</a:t>
            </a:r>
          </a:p>
          <a:p>
            <a:endParaRPr lang="en-US" dirty="0"/>
          </a:p>
          <a:p>
            <a:endParaRPr lang="en-US" dirty="0"/>
          </a:p>
        </p:txBody>
      </p:sp>
      <p:sp>
        <p:nvSpPr>
          <p:cNvPr id="3" name="Content Placeholder 2"/>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4881163-8035-F846-B532-D0B1578FB933}" type="slidenum">
              <a:rPr lang="en-US" smtClean="0"/>
              <a:t>13</a:t>
            </a:fld>
            <a:endParaRPr lang="en-US"/>
          </a:p>
        </p:txBody>
      </p:sp>
      <p:sp>
        <p:nvSpPr>
          <p:cNvPr id="5" name="Title 4"/>
          <p:cNvSpPr>
            <a:spLocks noGrp="1"/>
          </p:cNvSpPr>
          <p:nvPr>
            <p:ph type="title"/>
          </p:nvPr>
        </p:nvSpPr>
        <p:spPr/>
        <p:txBody>
          <a:bodyPr>
            <a:normAutofit fontScale="90000"/>
          </a:bodyPr>
          <a:lstStyle/>
          <a:p>
            <a:r>
              <a:rPr lang="en-US" dirty="0"/>
              <a:t>Implications for Practice:  What has worked for us?</a:t>
            </a:r>
          </a:p>
        </p:txBody>
      </p:sp>
      <p:pic>
        <p:nvPicPr>
          <p:cNvPr id="7" name="Picture 4" descr="Remote Learning Information - Blacksburg High School"/>
          <p:cNvPicPr>
            <a:picLocks noChangeAspect="1" noChangeArrowheads="1"/>
          </p:cNvPicPr>
          <p:nvPr/>
        </p:nvPicPr>
        <p:blipFill rotWithShape="1">
          <a:blip r:embed="rId2">
            <a:extLst>
              <a:ext uri="{28A0092B-C50C-407E-A947-70E740481C1C}">
                <a14:useLocalDpi xmlns:a14="http://schemas.microsoft.com/office/drawing/2010/main" val="0"/>
              </a:ext>
            </a:extLst>
          </a:blip>
          <a:srcRect l="31854" t="8007" b="22330"/>
          <a:stretch/>
        </p:blipFill>
        <p:spPr bwMode="auto">
          <a:xfrm>
            <a:off x="7686675" y="5846740"/>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a:p>
            <a:endParaRPr lang="en-US" dirty="0"/>
          </a:p>
        </p:txBody>
      </p:sp>
      <p:sp>
        <p:nvSpPr>
          <p:cNvPr id="3" name="Content Placeholder 2"/>
          <p:cNvSpPr>
            <a:spLocks noGrp="1"/>
          </p:cNvSpPr>
          <p:nvPr>
            <p:ph sz="half" idx="2"/>
          </p:nvPr>
        </p:nvSpPr>
        <p:spPr/>
        <p:txBody>
          <a:bodyPr/>
          <a:lstStyle/>
          <a:p>
            <a:endParaRPr lang="en-US" dirty="0"/>
          </a:p>
          <a:p>
            <a:endParaRPr lang="en-US" dirty="0"/>
          </a:p>
        </p:txBody>
      </p:sp>
      <p:sp>
        <p:nvSpPr>
          <p:cNvPr id="5" name="Title 4"/>
          <p:cNvSpPr>
            <a:spLocks noGrp="1"/>
          </p:cNvSpPr>
          <p:nvPr>
            <p:ph type="title"/>
          </p:nvPr>
        </p:nvSpPr>
        <p:spPr/>
        <p:txBody>
          <a:bodyPr>
            <a:normAutofit/>
          </a:bodyPr>
          <a:lstStyle/>
          <a:p>
            <a:r>
              <a:rPr lang="en-US" dirty="0"/>
              <a:t>Further Research</a:t>
            </a:r>
          </a:p>
        </p:txBody>
      </p:sp>
      <p:sp>
        <p:nvSpPr>
          <p:cNvPr id="6" name="Rectangle 5"/>
          <p:cNvSpPr/>
          <p:nvPr/>
        </p:nvSpPr>
        <p:spPr>
          <a:xfrm>
            <a:off x="419100" y="2111502"/>
            <a:ext cx="8305800" cy="5386090"/>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0000"/>
                </a:solidFill>
              </a:rPr>
              <a:t>The current pandemic has highlighted the importance of pre-service teachers needing to be prepared to teach in a </a:t>
            </a:r>
            <a:r>
              <a:rPr lang="en-US" sz="2400" b="1" dirty="0">
                <a:solidFill>
                  <a:srgbClr val="0070C0"/>
                </a:solidFill>
              </a:rPr>
              <a:t>virtual context </a:t>
            </a:r>
            <a:r>
              <a:rPr lang="en-US" sz="2400" dirty="0">
                <a:solidFill>
                  <a:srgbClr val="000000"/>
                </a:solidFill>
              </a:rPr>
              <a:t>even if they are planning to teach in face to face environments in on the ground classes.  </a:t>
            </a:r>
          </a:p>
          <a:p>
            <a:pPr marL="342900" indent="-342900">
              <a:spcBef>
                <a:spcPts val="1200"/>
              </a:spcBef>
              <a:buFont typeface="Arial" panose="020B0604020202020204" pitchFamily="34" charset="0"/>
              <a:buChar char="•"/>
            </a:pPr>
            <a:r>
              <a:rPr lang="en-US" sz="2400" dirty="0">
                <a:solidFill>
                  <a:srgbClr val="000000"/>
                </a:solidFill>
              </a:rPr>
              <a:t>Findings from this study have also </a:t>
            </a:r>
            <a:r>
              <a:rPr lang="en-US" sz="2400" b="1" dirty="0">
                <a:solidFill>
                  <a:srgbClr val="0070C0"/>
                </a:solidFill>
              </a:rPr>
              <a:t>revealed trends in K-12 online learning or computer education </a:t>
            </a:r>
            <a:r>
              <a:rPr lang="en-US" sz="2400" dirty="0">
                <a:solidFill>
                  <a:srgbClr val="000000"/>
                </a:solidFill>
              </a:rPr>
              <a:t>that impact the training of pre-service teachers.  </a:t>
            </a:r>
          </a:p>
          <a:p>
            <a:pPr marL="342900" indent="-342900">
              <a:spcBef>
                <a:spcPts val="1200"/>
              </a:spcBef>
              <a:buFont typeface="Arial" panose="020B0604020202020204" pitchFamily="34" charset="0"/>
              <a:buChar char="•"/>
            </a:pPr>
            <a:r>
              <a:rPr lang="en-US" sz="2400" dirty="0">
                <a:solidFill>
                  <a:srgbClr val="000000"/>
                </a:solidFill>
              </a:rPr>
              <a:t>During teacher preparation programs, the importance of </a:t>
            </a:r>
            <a:r>
              <a:rPr lang="en-US" sz="2400" b="1" dirty="0">
                <a:solidFill>
                  <a:srgbClr val="0070C0"/>
                </a:solidFill>
              </a:rPr>
              <a:t>modeling</a:t>
            </a:r>
            <a:r>
              <a:rPr lang="en-US" sz="2400" b="1" dirty="0">
                <a:solidFill>
                  <a:srgbClr val="000000"/>
                </a:solidFill>
              </a:rPr>
              <a:t> </a:t>
            </a:r>
            <a:r>
              <a:rPr lang="en-US" sz="2400" dirty="0">
                <a:solidFill>
                  <a:srgbClr val="000000"/>
                </a:solidFill>
              </a:rPr>
              <a:t>for pre-service educators </a:t>
            </a:r>
            <a:r>
              <a:rPr lang="en-US" sz="2400" b="1" dirty="0">
                <a:solidFill>
                  <a:srgbClr val="0070C0"/>
                </a:solidFill>
              </a:rPr>
              <a:t>how to incorporate </a:t>
            </a:r>
            <a:r>
              <a:rPr lang="en-US" sz="2400" dirty="0">
                <a:solidFill>
                  <a:srgbClr val="000000"/>
                </a:solidFill>
              </a:rPr>
              <a:t>the online tools, </a:t>
            </a:r>
            <a:r>
              <a:rPr lang="en-US" sz="2400" b="1" dirty="0">
                <a:solidFill>
                  <a:srgbClr val="0070C0"/>
                </a:solidFill>
              </a:rPr>
              <a:t>organize</a:t>
            </a:r>
            <a:r>
              <a:rPr lang="en-US" sz="2400" dirty="0">
                <a:solidFill>
                  <a:srgbClr val="000000"/>
                </a:solidFill>
              </a:rPr>
              <a:t> course content and use a </a:t>
            </a:r>
            <a:r>
              <a:rPr lang="en-US" sz="2400" b="1" dirty="0">
                <a:solidFill>
                  <a:srgbClr val="0070C0"/>
                </a:solidFill>
              </a:rPr>
              <a:t>learning management system</a:t>
            </a:r>
            <a:r>
              <a:rPr lang="en-US" sz="2400" dirty="0">
                <a:solidFill>
                  <a:srgbClr val="000000"/>
                </a:solidFill>
              </a:rPr>
              <a:t>, as well as put into practice effective teaching practices cannot be underestimated. </a:t>
            </a:r>
            <a:endParaRPr lang="en-US" sz="2400" dirty="0"/>
          </a:p>
          <a:p>
            <a:br>
              <a:rPr lang="en-US" dirty="0"/>
            </a:br>
            <a:endParaRPr lang="en-US" dirty="0"/>
          </a:p>
        </p:txBody>
      </p:sp>
      <p:pic>
        <p:nvPicPr>
          <p:cNvPr id="9" name="Picture 4" descr="Remote Learning Information - Blacksburg High School"/>
          <p:cNvPicPr>
            <a:picLocks noChangeAspect="1" noChangeArrowheads="1"/>
          </p:cNvPicPr>
          <p:nvPr/>
        </p:nvPicPr>
        <p:blipFill rotWithShape="1">
          <a:blip r:embed="rId2">
            <a:extLst>
              <a:ext uri="{28A0092B-C50C-407E-A947-70E740481C1C}">
                <a14:useLocalDpi xmlns:a14="http://schemas.microsoft.com/office/drawing/2010/main" val="0"/>
              </a:ext>
            </a:extLst>
          </a:blip>
          <a:srcRect l="35125" t="8007" b="22330"/>
          <a:stretch/>
        </p:blipFill>
        <p:spPr bwMode="auto">
          <a:xfrm>
            <a:off x="7766613" y="1147072"/>
            <a:ext cx="1377387"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0" name="Picture 12" descr="Teaching is not my job, it's my passion. Getting better at it is my job. |  Teaching social skills, Teaching, Teaching jobs"/>
          <p:cNvPicPr>
            <a:picLocks noChangeAspect="1" noChangeArrowheads="1"/>
          </p:cNvPicPr>
          <p:nvPr/>
        </p:nvPicPr>
        <p:blipFill rotWithShape="1">
          <a:blip r:embed="rId3">
            <a:extLst>
              <a:ext uri="{28A0092B-C50C-407E-A947-70E740481C1C}">
                <a14:useLocalDpi xmlns:a14="http://schemas.microsoft.com/office/drawing/2010/main" val="0"/>
              </a:ext>
            </a:extLst>
          </a:blip>
          <a:srcRect t="18581" r="10437" b="39476"/>
          <a:stretch/>
        </p:blipFill>
        <p:spPr bwMode="auto">
          <a:xfrm>
            <a:off x="3499689" y="3113693"/>
            <a:ext cx="2641673" cy="16703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25400" h="19050"/>
            <a:extrusionClr>
              <a:schemeClr val="tx1"/>
            </a:extrusionClr>
            <a:contourClr>
              <a:srgbClr val="FFFFFF"/>
            </a:contourClr>
          </a:sp3d>
        </p:spPr>
      </p:pic>
      <p:sp>
        <p:nvSpPr>
          <p:cNvPr id="5" name="Title 4"/>
          <p:cNvSpPr>
            <a:spLocks noGrp="1"/>
          </p:cNvSpPr>
          <p:nvPr>
            <p:ph type="title"/>
          </p:nvPr>
        </p:nvSpPr>
        <p:spPr>
          <a:xfrm>
            <a:off x="50369" y="1036097"/>
            <a:ext cx="8305800" cy="727061"/>
          </a:xfrm>
        </p:spPr>
        <p:txBody>
          <a:bodyPr/>
          <a:lstStyle/>
          <a:p>
            <a:r>
              <a:rPr lang="en-US" dirty="0"/>
              <a:t>Thank you for attending!  :)  </a:t>
            </a:r>
          </a:p>
        </p:txBody>
      </p:sp>
      <p:pic>
        <p:nvPicPr>
          <p:cNvPr id="2050" name="Picture 2" descr="https://scontent.fagc1-1.fna.fbcdn.net/v/t1.0-9/120126181_10157611275726586_8720022188343560914_o.jpg?_nc_cat=110&amp;_nc_sid=09cbfe&amp;_nc_ohc=0paAzZG5KpgAX97a_3p&amp;_nc_ht=scontent.fagc1-1.fna&amp;oh=1fb5bc6532dc84aec237cfa8ae7e7192&amp;oe=5F93C67D"/>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87079" y="2700265"/>
            <a:ext cx="2714772" cy="27147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Content Placeholder 7"/>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b="14018"/>
          <a:stretch/>
        </p:blipFill>
        <p:spPr>
          <a:xfrm>
            <a:off x="6527756" y="1399627"/>
            <a:ext cx="2300744" cy="29673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125739" y="5936645"/>
            <a:ext cx="8856921" cy="830997"/>
          </a:xfrm>
          <a:prstGeom prst="rect">
            <a:avLst/>
          </a:prstGeom>
          <a:noFill/>
        </p:spPr>
        <p:txBody>
          <a:bodyPr wrap="square" rtlCol="0">
            <a:spAutoFit/>
          </a:bodyPr>
          <a:lstStyle/>
          <a:p>
            <a:r>
              <a:rPr lang="en-US" sz="2400" b="1" dirty="0"/>
              <a:t>Dr. Rebecca Rook:  </a:t>
            </a:r>
            <a:r>
              <a:rPr lang="en-US" sz="2400" b="1" dirty="0">
                <a:solidFill>
                  <a:srgbClr val="0070C0"/>
                </a:solidFill>
                <a:hlinkClick r:id="rId6"/>
              </a:rPr>
              <a:t>rrook@franciscan.edu</a:t>
            </a:r>
            <a:r>
              <a:rPr lang="en-US" sz="2400" b="1" dirty="0"/>
              <a:t>          </a:t>
            </a:r>
          </a:p>
          <a:p>
            <a:r>
              <a:rPr lang="en-US" sz="2400" b="1" dirty="0"/>
              <a:t>                                            Dr. Megan Reister:  </a:t>
            </a:r>
            <a:r>
              <a:rPr lang="en-US" sz="2400" b="1" dirty="0">
                <a:hlinkClick r:id="rId7"/>
              </a:rPr>
              <a:t>mreister@franciscan.edu</a:t>
            </a:r>
            <a:r>
              <a:rPr lang="en-US" sz="2400" b="1" dirty="0"/>
              <a:t> </a:t>
            </a:r>
          </a:p>
        </p:txBody>
      </p:sp>
      <p:sp>
        <p:nvSpPr>
          <p:cNvPr id="10" name="TextBox 9"/>
          <p:cNvSpPr txBox="1"/>
          <p:nvPr/>
        </p:nvSpPr>
        <p:spPr>
          <a:xfrm>
            <a:off x="4635795" y="55076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378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505C-D952-0946-A772-A83ACAB65613}"/>
              </a:ext>
            </a:extLst>
          </p:cNvPr>
          <p:cNvSpPr>
            <a:spLocks noGrp="1"/>
          </p:cNvSpPr>
          <p:nvPr>
            <p:ph type="ctrTitle"/>
          </p:nvPr>
        </p:nvSpPr>
        <p:spPr>
          <a:xfrm>
            <a:off x="1157286" y="-296862"/>
            <a:ext cx="6858000" cy="1843474"/>
          </a:xfrm>
        </p:spPr>
        <p:txBody>
          <a:bodyPr/>
          <a:lstStyle/>
          <a:p>
            <a:r>
              <a:rPr lang="en-US" sz="3200" i="1" dirty="0"/>
              <a:t>"Rekindling the Passion for Teaching in Challenging Times"</a:t>
            </a:r>
            <a:endParaRPr lang="en-US" sz="3200" dirty="0"/>
          </a:p>
        </p:txBody>
      </p:sp>
      <p:sp>
        <p:nvSpPr>
          <p:cNvPr id="3" name="Subtitle 2">
            <a:extLst>
              <a:ext uri="{FF2B5EF4-FFF2-40B4-BE49-F238E27FC236}">
                <a16:creationId xmlns:a16="http://schemas.microsoft.com/office/drawing/2014/main" id="{07B52D02-99E0-7E4E-A3DF-DFEC958BAB9E}"/>
              </a:ext>
            </a:extLst>
          </p:cNvPr>
          <p:cNvSpPr>
            <a:spLocks noGrp="1"/>
          </p:cNvSpPr>
          <p:nvPr>
            <p:ph type="subTitle" idx="1"/>
          </p:nvPr>
        </p:nvSpPr>
        <p:spPr>
          <a:xfrm>
            <a:off x="200024" y="1943100"/>
            <a:ext cx="8258175" cy="2750323"/>
          </a:xfrm>
        </p:spPr>
        <p:txBody>
          <a:bodyPr/>
          <a:lstStyle/>
          <a:p>
            <a:pPr algn="l"/>
            <a:r>
              <a:rPr lang="en-US" sz="3200" b="1" dirty="0"/>
              <a:t>Introduction</a:t>
            </a:r>
          </a:p>
          <a:p>
            <a:pPr algn="l"/>
            <a:r>
              <a:rPr lang="en-US" sz="3200" dirty="0"/>
              <a:t>	Purpose</a:t>
            </a:r>
          </a:p>
          <a:p>
            <a:pPr algn="l"/>
            <a:r>
              <a:rPr lang="en-US" sz="3200" dirty="0"/>
              <a:t>	Research Questions &amp; Results</a:t>
            </a:r>
          </a:p>
          <a:p>
            <a:pPr algn="l"/>
            <a:endParaRPr lang="en-US" sz="3200" b="1" dirty="0"/>
          </a:p>
          <a:p>
            <a:pPr algn="l"/>
            <a:r>
              <a:rPr lang="en-US" sz="3200" b="1" dirty="0"/>
              <a:t>Findings</a:t>
            </a:r>
          </a:p>
          <a:p>
            <a:pPr algn="l"/>
            <a:r>
              <a:rPr lang="en-US" sz="3200" dirty="0"/>
              <a:t>	Themes for Discussion</a:t>
            </a:r>
          </a:p>
          <a:p>
            <a:pPr algn="l"/>
            <a:r>
              <a:rPr lang="en-US" sz="3200" dirty="0"/>
              <a:t>	Limitations</a:t>
            </a:r>
          </a:p>
          <a:p>
            <a:pPr algn="l"/>
            <a:r>
              <a:rPr lang="en-US" sz="3200" dirty="0"/>
              <a:t>	Implications for Practice</a:t>
            </a:r>
          </a:p>
          <a:p>
            <a:pPr algn="l"/>
            <a:r>
              <a:rPr lang="en-US" sz="3200" dirty="0"/>
              <a:t>	Further Research</a:t>
            </a:r>
          </a:p>
          <a:p>
            <a:pPr algn="l"/>
            <a:r>
              <a:rPr lang="en-US" sz="3200" dirty="0"/>
              <a:t>  </a:t>
            </a:r>
            <a:endParaRPr lang="en-US" sz="3200" b="1" dirty="0"/>
          </a:p>
          <a:p>
            <a:endParaRPr lang="en-US" dirty="0"/>
          </a:p>
        </p:txBody>
      </p:sp>
      <p:pic>
        <p:nvPicPr>
          <p:cNvPr id="1028"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31854" t="8007" b="22330"/>
          <a:stretch/>
        </p:blipFill>
        <p:spPr bwMode="auto">
          <a:xfrm>
            <a:off x="7686675" y="5773714"/>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9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2</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2218414"/>
            <a:ext cx="8172450" cy="4106186"/>
          </a:xfrm>
        </p:spPr>
        <p:txBody>
          <a:bodyPr>
            <a:noAutofit/>
          </a:bodyPr>
          <a:lstStyle/>
          <a:p>
            <a:pPr marL="350838" indent="-342900">
              <a:buFont typeface="Arial" panose="020B0604020202020204" pitchFamily="34" charset="0"/>
              <a:buChar char="•"/>
            </a:pPr>
            <a:r>
              <a:rPr lang="en-US" sz="3200" dirty="0"/>
              <a:t>Two faculty researchers </a:t>
            </a:r>
          </a:p>
          <a:p>
            <a:pPr marL="350838" indent="-342900">
              <a:buFont typeface="Arial" panose="020B0604020202020204" pitchFamily="34" charset="0"/>
              <a:buChar char="•"/>
            </a:pPr>
            <a:r>
              <a:rPr lang="en-US" sz="3200" dirty="0"/>
              <a:t>Teacher preparation program at a private, liberal arts university </a:t>
            </a:r>
          </a:p>
          <a:p>
            <a:pPr marL="350838" indent="-342900">
              <a:buFont typeface="Arial" panose="020B0604020202020204" pitchFamily="34" charset="0"/>
              <a:buChar char="•"/>
            </a:pPr>
            <a:r>
              <a:rPr lang="en-US" sz="3200" dirty="0"/>
              <a:t>Survey results</a:t>
            </a:r>
          </a:p>
          <a:p>
            <a:pPr marL="628650" lvl="1" indent="-342900">
              <a:buFont typeface="Arial" panose="020B0604020202020204" pitchFamily="34" charset="0"/>
              <a:buChar char="•"/>
            </a:pPr>
            <a:r>
              <a:rPr lang="en-US" sz="3200" dirty="0"/>
              <a:t>Graduates from 2011-2020</a:t>
            </a:r>
          </a:p>
          <a:p>
            <a:pPr marL="628650" lvl="1" indent="-342900">
              <a:buFont typeface="Arial" panose="020B0604020202020204" pitchFamily="34" charset="0"/>
              <a:buChar char="•"/>
            </a:pPr>
            <a:r>
              <a:rPr lang="en-US" sz="3200" dirty="0"/>
              <a:t>Responses were reviewed and categorized (Song et al., 2020)</a:t>
            </a:r>
          </a:p>
          <a:p>
            <a:pPr marL="628650" lvl="1" indent="-342900">
              <a:buFont typeface="Arial" panose="020B0604020202020204" pitchFamily="34" charset="0"/>
              <a:buChar char="•"/>
            </a:pPr>
            <a:endParaRPr lang="en-US" sz="3200" dirty="0"/>
          </a:p>
          <a:p>
            <a:pPr lvl="1"/>
            <a:r>
              <a:rPr lang="en-US" sz="3200" dirty="0"/>
              <a:t> </a:t>
            </a:r>
          </a:p>
        </p:txBody>
      </p:sp>
      <p:pic>
        <p:nvPicPr>
          <p:cNvPr id="6" name="Picture 4" descr="Remote Learning Information - Blacksburg High School"/>
          <p:cNvPicPr>
            <a:picLocks noChangeAspect="1" noChangeArrowheads="1"/>
          </p:cNvPicPr>
          <p:nvPr/>
        </p:nvPicPr>
        <p:blipFill rotWithShape="1">
          <a:blip r:embed="rId2">
            <a:extLst>
              <a:ext uri="{28A0092B-C50C-407E-A947-70E740481C1C}">
                <a14:useLocalDpi xmlns:a14="http://schemas.microsoft.com/office/drawing/2010/main" val="0"/>
              </a:ext>
            </a:extLst>
          </a:blip>
          <a:srcRect l="31854" t="8007" b="22330"/>
          <a:stretch/>
        </p:blipFill>
        <p:spPr bwMode="auto">
          <a:xfrm>
            <a:off x="7686675" y="5773714"/>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4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3</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2218414"/>
            <a:ext cx="8172450" cy="4106186"/>
          </a:xfrm>
        </p:spPr>
        <p:txBody>
          <a:bodyPr>
            <a:noAutofit/>
          </a:bodyPr>
          <a:lstStyle/>
          <a:p>
            <a:pPr marL="628650" lvl="1" indent="-342900">
              <a:buFont typeface="Arial" panose="020B0604020202020204" pitchFamily="34" charset="0"/>
              <a:buChar char="•"/>
            </a:pPr>
            <a:r>
              <a:rPr lang="en-US" sz="3200" i="1" dirty="0"/>
              <a:t>Purpose:</a:t>
            </a:r>
            <a:r>
              <a:rPr lang="en-US" sz="3200" dirty="0"/>
              <a:t>  examine how prepared the alumni felt to make the shift to emergency online instruction during the COVID-19 pandemic in Spring 2020. </a:t>
            </a:r>
          </a:p>
          <a:p>
            <a:pPr lvl="1"/>
            <a:endParaRPr lang="en-US" sz="3200" dirty="0"/>
          </a:p>
          <a:p>
            <a:pPr marL="628650" lvl="1" indent="-342900">
              <a:buFont typeface="Arial" panose="020B0604020202020204" pitchFamily="34" charset="0"/>
              <a:buChar char="•"/>
            </a:pPr>
            <a:r>
              <a:rPr lang="en-US" sz="3200" dirty="0"/>
              <a:t>Teacher preparation program focuses on several forms of teaching  </a:t>
            </a:r>
          </a:p>
          <a:p>
            <a:endParaRPr lang="en-US" dirty="0"/>
          </a:p>
        </p:txBody>
      </p:sp>
      <p:pic>
        <p:nvPicPr>
          <p:cNvPr id="6"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31854" t="8007" b="22330"/>
          <a:stretch/>
        </p:blipFill>
        <p:spPr bwMode="auto">
          <a:xfrm>
            <a:off x="7686675" y="5887232"/>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1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4</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2218414"/>
            <a:ext cx="8172450" cy="4106186"/>
          </a:xfrm>
        </p:spPr>
        <p:txBody>
          <a:bodyPr>
            <a:noAutofit/>
          </a:bodyPr>
          <a:lstStyle/>
          <a:p>
            <a:pPr marL="628650" lvl="1" indent="-342900">
              <a:buFont typeface="Arial" panose="020B0604020202020204" pitchFamily="34" charset="0"/>
              <a:buChar char="•"/>
            </a:pPr>
            <a:r>
              <a:rPr lang="en-US" sz="3000" dirty="0"/>
              <a:t>Shared advice as to what would strengthen the teacher preparation program</a:t>
            </a:r>
          </a:p>
          <a:p>
            <a:pPr lvl="1"/>
            <a:endParaRPr lang="en-US" sz="3000" dirty="0"/>
          </a:p>
          <a:p>
            <a:pPr marL="628650" lvl="1" indent="-342900">
              <a:buFont typeface="Arial" panose="020B0604020202020204" pitchFamily="34" charset="0"/>
              <a:buChar char="•"/>
            </a:pPr>
            <a:r>
              <a:rPr lang="en-US" sz="3000" dirty="0"/>
              <a:t>Data was collected on </a:t>
            </a:r>
            <a:r>
              <a:rPr lang="en-US" sz="3000" i="1" dirty="0"/>
              <a:t>both</a:t>
            </a:r>
            <a:r>
              <a:rPr lang="en-US" sz="3000" dirty="0"/>
              <a:t> perceptions of preparation in online teaching as alumni AND on their experience of online teaching during pandemic</a:t>
            </a:r>
            <a:endParaRPr lang="en-US" sz="3200" dirty="0"/>
          </a:p>
          <a:p>
            <a:pPr lvl="1"/>
            <a:r>
              <a:rPr lang="en-US" sz="3200" dirty="0"/>
              <a:t> </a:t>
            </a:r>
          </a:p>
        </p:txBody>
      </p:sp>
      <p:pic>
        <p:nvPicPr>
          <p:cNvPr id="5"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t="8007" r="31537" b="22330"/>
          <a:stretch/>
        </p:blipFill>
        <p:spPr bwMode="auto">
          <a:xfrm>
            <a:off x="7600949" y="5846740"/>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6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2389189"/>
            <a:ext cx="3886200" cy="3967162"/>
          </a:xfrm>
        </p:spPr>
        <p:txBody>
          <a:bodyPr/>
          <a:lstStyle/>
          <a:p>
            <a:r>
              <a:rPr lang="en-US" b="1" dirty="0"/>
              <a:t>RQ1.</a:t>
            </a:r>
            <a:r>
              <a:rPr lang="en-US" dirty="0"/>
              <a:t> </a:t>
            </a:r>
            <a:r>
              <a:rPr lang="en-US" b="1" dirty="0"/>
              <a:t>Preparation for Online Instruction</a:t>
            </a:r>
            <a:r>
              <a:rPr lang="en-US" dirty="0"/>
              <a:t>: Do recent completers, from the last ten years, feel that their undergraduate education prepared them for making the shift to online teaching during the COVID-19 pandemic and what skills did they acquire that helped them to make this shift?</a:t>
            </a:r>
          </a:p>
        </p:txBody>
      </p:sp>
      <p:sp>
        <p:nvSpPr>
          <p:cNvPr id="3" name="Content Placeholder 2"/>
          <p:cNvSpPr>
            <a:spLocks noGrp="1"/>
          </p:cNvSpPr>
          <p:nvPr>
            <p:ph sz="half" idx="2"/>
          </p:nvPr>
        </p:nvSpPr>
        <p:spPr>
          <a:xfrm>
            <a:off x="5113750" y="2376979"/>
            <a:ext cx="3886200" cy="3967163"/>
          </a:xfrm>
        </p:spPr>
        <p:txBody>
          <a:bodyPr/>
          <a:lstStyle/>
          <a:p>
            <a:r>
              <a:rPr lang="en-US" dirty="0"/>
              <a:t>Over 80% (n=55) of the respondents either agreed or strongly agreed that the education program prepared them to make the transition to online teaching during the COVID-19 pandemic either through coursework, extracurricular activities, or a combination of both. </a:t>
            </a:r>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12"/>
          </p:nvPr>
        </p:nvSpPr>
        <p:spPr/>
        <p:txBody>
          <a:bodyPr/>
          <a:lstStyle/>
          <a:p>
            <a:fld id="{B4881163-8035-F846-B532-D0B1578FB933}" type="slidenum">
              <a:rPr lang="en-US" smtClean="0"/>
              <a:t>5</a:t>
            </a:fld>
            <a:endParaRPr lang="en-US"/>
          </a:p>
        </p:txBody>
      </p:sp>
      <p:sp>
        <p:nvSpPr>
          <p:cNvPr id="5" name="Title 4"/>
          <p:cNvSpPr>
            <a:spLocks noGrp="1"/>
          </p:cNvSpPr>
          <p:nvPr>
            <p:ph type="title"/>
          </p:nvPr>
        </p:nvSpPr>
        <p:spPr/>
        <p:txBody>
          <a:bodyPr/>
          <a:lstStyle/>
          <a:p>
            <a:r>
              <a:rPr lang="en-US" dirty="0"/>
              <a:t>Research Questions &amp; Results</a:t>
            </a:r>
          </a:p>
        </p:txBody>
      </p:sp>
      <p:pic>
        <p:nvPicPr>
          <p:cNvPr id="7" name="Picture 6"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t="8007" r="31537" b="22330"/>
          <a:stretch/>
        </p:blipFill>
        <p:spPr bwMode="auto">
          <a:xfrm>
            <a:off x="7600949" y="5846740"/>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2925" y="1745636"/>
            <a:ext cx="3886200" cy="3967162"/>
          </a:xfrm>
        </p:spPr>
        <p:txBody>
          <a:bodyPr/>
          <a:lstStyle/>
          <a:p>
            <a:br>
              <a:rPr lang="en-US" dirty="0"/>
            </a:br>
            <a:r>
              <a:rPr lang="en-US" b="1" dirty="0"/>
              <a:t>RQ2.</a:t>
            </a:r>
            <a:r>
              <a:rPr lang="en-US" dirty="0"/>
              <a:t> </a:t>
            </a:r>
            <a:r>
              <a:rPr lang="en-US" b="1" dirty="0"/>
              <a:t>Learning Management System Access and Training</a:t>
            </a:r>
            <a:r>
              <a:rPr lang="en-US" dirty="0"/>
              <a:t>: Do recent completers feel they had adequate access to, training, and support to effectively employ their school’s learning management system when they transferred their instruction online during the COVID-19 pandemic?</a:t>
            </a:r>
          </a:p>
          <a:p>
            <a:endParaRPr lang="en-US" dirty="0"/>
          </a:p>
        </p:txBody>
      </p:sp>
      <p:sp>
        <p:nvSpPr>
          <p:cNvPr id="3" name="Content Placeholder 2"/>
          <p:cNvSpPr>
            <a:spLocks noGrp="1"/>
          </p:cNvSpPr>
          <p:nvPr>
            <p:ph sz="half" idx="2"/>
          </p:nvPr>
        </p:nvSpPr>
        <p:spPr>
          <a:xfrm>
            <a:off x="4724400" y="1743565"/>
            <a:ext cx="3886200" cy="3967163"/>
          </a:xfrm>
        </p:spPr>
        <p:txBody>
          <a:bodyPr/>
          <a:lstStyle/>
          <a:p>
            <a:endParaRPr lang="en-US" dirty="0"/>
          </a:p>
          <a:p>
            <a:endParaRPr lang="en-US" b="1" dirty="0"/>
          </a:p>
          <a:p>
            <a:r>
              <a:rPr lang="en-US" dirty="0"/>
              <a:t>70% of the alumni (n=46) replied yes and 30% replied no (n=20) when asked if they had received sufficient training on their schools’ learning management systems (LMS).</a:t>
            </a:r>
          </a:p>
          <a:p>
            <a:endParaRPr lang="en-US" dirty="0"/>
          </a:p>
        </p:txBody>
      </p:sp>
      <p:sp>
        <p:nvSpPr>
          <p:cNvPr id="4" name="Slide Number Placeholder 3"/>
          <p:cNvSpPr>
            <a:spLocks noGrp="1"/>
          </p:cNvSpPr>
          <p:nvPr>
            <p:ph type="sldNum" sz="quarter" idx="12"/>
          </p:nvPr>
        </p:nvSpPr>
        <p:spPr/>
        <p:txBody>
          <a:bodyPr/>
          <a:lstStyle/>
          <a:p>
            <a:fld id="{B4881163-8035-F846-B532-D0B1578FB933}" type="slidenum">
              <a:rPr lang="en-US" smtClean="0"/>
              <a:t>6</a:t>
            </a:fld>
            <a:endParaRPr lang="en-US"/>
          </a:p>
        </p:txBody>
      </p:sp>
      <p:pic>
        <p:nvPicPr>
          <p:cNvPr id="8" name="Picture 7" descr="Remote Learning Information - Blacksburg High School"/>
          <p:cNvPicPr>
            <a:picLocks noChangeAspect="1" noChangeArrowheads="1"/>
          </p:cNvPicPr>
          <p:nvPr/>
        </p:nvPicPr>
        <p:blipFill rotWithShape="1">
          <a:blip r:embed="rId2">
            <a:extLst>
              <a:ext uri="{28A0092B-C50C-407E-A947-70E740481C1C}">
                <a14:useLocalDpi xmlns:a14="http://schemas.microsoft.com/office/drawing/2010/main" val="0"/>
              </a:ext>
            </a:extLst>
          </a:blip>
          <a:srcRect t="8007" r="31537" b="22330"/>
          <a:stretch/>
        </p:blipFill>
        <p:spPr bwMode="auto">
          <a:xfrm>
            <a:off x="7600949" y="5846740"/>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440346"/>
            <a:ext cx="3886200" cy="3967162"/>
          </a:xfrm>
        </p:spPr>
        <p:txBody>
          <a:bodyPr/>
          <a:lstStyle/>
          <a:p>
            <a:endParaRPr lang="en-US" b="1" dirty="0"/>
          </a:p>
          <a:p>
            <a:endParaRPr lang="en-US" b="1" dirty="0"/>
          </a:p>
          <a:p>
            <a:endParaRPr lang="en-US" b="1" dirty="0"/>
          </a:p>
          <a:p>
            <a:endParaRPr lang="en-US" b="1" dirty="0"/>
          </a:p>
          <a:p>
            <a:r>
              <a:rPr lang="en-US" b="1" dirty="0"/>
              <a:t>RQ3. Current Needs and Future Improvements</a:t>
            </a:r>
            <a:r>
              <a:rPr lang="en-US" dirty="0"/>
              <a:t>: What skills and/or resources do recent completers feel they are lacking that would enable them to teach more effectively online?</a:t>
            </a:r>
          </a:p>
          <a:p>
            <a:br>
              <a:rPr lang="en-US" dirty="0"/>
            </a:br>
            <a:endParaRPr lang="en-US" dirty="0"/>
          </a:p>
        </p:txBody>
      </p:sp>
      <p:sp>
        <p:nvSpPr>
          <p:cNvPr id="3" name="Content Placeholder 2"/>
          <p:cNvSpPr>
            <a:spLocks noGrp="1"/>
          </p:cNvSpPr>
          <p:nvPr>
            <p:ph sz="half" idx="2"/>
          </p:nvPr>
        </p:nvSpPr>
        <p:spPr>
          <a:xfrm>
            <a:off x="4724400" y="1619740"/>
            <a:ext cx="3886200" cy="3967163"/>
          </a:xfrm>
        </p:spPr>
        <p:txBody>
          <a:bodyPr/>
          <a:lstStyle/>
          <a:p>
            <a:pPr marL="465138" indent="-457200">
              <a:buAutoNum type="arabicParenR"/>
            </a:pPr>
            <a:r>
              <a:rPr lang="en-US" dirty="0"/>
              <a:t>Reliable student access to technological devices and internet connections</a:t>
            </a:r>
          </a:p>
          <a:p>
            <a:pPr marL="465138" indent="-457200">
              <a:buAutoNum type="arabicParenR"/>
            </a:pPr>
            <a:r>
              <a:rPr lang="en-US" dirty="0"/>
              <a:t>More professional development in leveraging the capabilities of the schools’ LMS (notably Google Classroom), as well as more training on integrating high quality resources into the online classroom </a:t>
            </a:r>
          </a:p>
          <a:p>
            <a:pPr marL="465138" indent="-457200">
              <a:buAutoNum type="arabicParenR"/>
            </a:pPr>
            <a:r>
              <a:rPr lang="en-US" dirty="0"/>
              <a:t>Monetary funds for purchasing more sophisticated online tools/resources</a:t>
            </a:r>
          </a:p>
          <a:p>
            <a:pPr marL="465138" indent="-457200">
              <a:buAutoNum type="arabicParenR"/>
            </a:pPr>
            <a:r>
              <a:rPr lang="en-US" dirty="0"/>
              <a:t>Access to tools that enable teachers to provide high-quality feedback to learners </a:t>
            </a:r>
          </a:p>
          <a:p>
            <a:endParaRPr lang="en-US" dirty="0"/>
          </a:p>
        </p:txBody>
      </p:sp>
      <p:pic>
        <p:nvPicPr>
          <p:cNvPr id="8" name="Picture 7"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t="8007" r="31537" b="22330"/>
          <a:stretch/>
        </p:blipFill>
        <p:spPr bwMode="auto">
          <a:xfrm>
            <a:off x="133349" y="5846740"/>
            <a:ext cx="1371601"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1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F64BD-5278-724F-955F-B1468A92E239}"/>
              </a:ext>
            </a:extLst>
          </p:cNvPr>
          <p:cNvSpPr>
            <a:spLocks noGrp="1"/>
          </p:cNvSpPr>
          <p:nvPr>
            <p:ph type="sldNum" sz="quarter" idx="12"/>
          </p:nvPr>
        </p:nvSpPr>
        <p:spPr/>
        <p:txBody>
          <a:bodyPr/>
          <a:lstStyle/>
          <a:p>
            <a:fld id="{B4881163-8035-F846-B532-D0B1578FB933}" type="slidenum">
              <a:rPr lang="en-US" smtClean="0"/>
              <a:t>8</a:t>
            </a:fld>
            <a:endParaRPr lang="en-US"/>
          </a:p>
        </p:txBody>
      </p:sp>
      <p:sp>
        <p:nvSpPr>
          <p:cNvPr id="3" name="Title 2">
            <a:extLst>
              <a:ext uri="{FF2B5EF4-FFF2-40B4-BE49-F238E27FC236}">
                <a16:creationId xmlns:a16="http://schemas.microsoft.com/office/drawing/2014/main" id="{2CBDF9A8-AC59-AF47-8780-DF7E1FB092D3}"/>
              </a:ext>
            </a:extLst>
          </p:cNvPr>
          <p:cNvSpPr>
            <a:spLocks noGrp="1"/>
          </p:cNvSpPr>
          <p:nvPr>
            <p:ph type="title"/>
          </p:nvPr>
        </p:nvSpPr>
        <p:spPr/>
        <p:txBody>
          <a:bodyPr/>
          <a:lstStyle/>
          <a:p>
            <a:r>
              <a:rPr lang="en-US" dirty="0"/>
              <a:t>Themes for Discussion</a:t>
            </a:r>
          </a:p>
        </p:txBody>
      </p:sp>
      <p:sp>
        <p:nvSpPr>
          <p:cNvPr id="4" name="Content Placeholder 3">
            <a:extLst>
              <a:ext uri="{FF2B5EF4-FFF2-40B4-BE49-F238E27FC236}">
                <a16:creationId xmlns:a16="http://schemas.microsoft.com/office/drawing/2014/main" id="{17600DDA-3851-FC4D-ACE8-B7FC29D05606}"/>
              </a:ext>
            </a:extLst>
          </p:cNvPr>
          <p:cNvSpPr>
            <a:spLocks noGrp="1"/>
          </p:cNvSpPr>
          <p:nvPr>
            <p:ph idx="1"/>
          </p:nvPr>
        </p:nvSpPr>
        <p:spPr>
          <a:xfrm>
            <a:off x="552450" y="1997136"/>
            <a:ext cx="8172450" cy="4106186"/>
          </a:xfrm>
        </p:spPr>
        <p:txBody>
          <a:bodyPr>
            <a:noAutofit/>
          </a:bodyPr>
          <a:lstStyle/>
          <a:p>
            <a:endParaRPr lang="en-US" dirty="0"/>
          </a:p>
          <a:p>
            <a:pPr marL="350838" indent="-342900">
              <a:buFont typeface="Arial" panose="020B0604020202020204" pitchFamily="34" charset="0"/>
              <a:buChar char="•"/>
            </a:pPr>
            <a:r>
              <a:rPr lang="en-US" dirty="0"/>
              <a:t>Importance of faculty modeling the use of online tools for pre-service educators emerged.</a:t>
            </a:r>
          </a:p>
          <a:p>
            <a:pPr marL="350838" indent="-342900">
              <a:buFont typeface="Arial" panose="020B0604020202020204" pitchFamily="34" charset="0"/>
              <a:buChar char="•"/>
            </a:pPr>
            <a:r>
              <a:rPr lang="en-US" dirty="0"/>
              <a:t>Faculty can demonstrate effective teaching and course organization/management through their own LMS use.</a:t>
            </a:r>
          </a:p>
          <a:p>
            <a:pPr marL="350838" indent="-342900">
              <a:buFont typeface="Arial" panose="020B0604020202020204" pitchFamily="34" charset="0"/>
              <a:buChar char="•"/>
            </a:pPr>
            <a:r>
              <a:rPr lang="en-US" dirty="0"/>
              <a:t>Alumni served as leaders within their schools based on their abilities to engage in their own professional development or previous background in certain online tools.  </a:t>
            </a:r>
          </a:p>
          <a:p>
            <a:pPr marL="350838" indent="-342900">
              <a:buFont typeface="Arial" panose="020B0604020202020204" pitchFamily="34" charset="0"/>
              <a:buChar char="•"/>
            </a:pPr>
            <a:r>
              <a:rPr lang="en-US" dirty="0"/>
              <a:t>Alumni were willing to collaborate and share their knowledge with colleagues who were not as familiar with online resources or tools. </a:t>
            </a:r>
          </a:p>
          <a:p>
            <a:pPr marL="350838" indent="-342900">
              <a:buFont typeface="Arial" panose="020B0604020202020204" pitchFamily="34" charset="0"/>
              <a:buChar char="•"/>
            </a:pPr>
            <a:r>
              <a:rPr lang="en-US" dirty="0"/>
              <a:t>The serve-first mindset is a major tenet of the conceptual framework of the education program on which this study is focused.  </a:t>
            </a:r>
          </a:p>
          <a:p>
            <a:pPr marL="350838" indent="-342900">
              <a:buFont typeface="Arial" panose="020B0604020202020204" pitchFamily="34" charset="0"/>
              <a:buChar char="•"/>
            </a:pPr>
            <a:endParaRPr lang="en-US" dirty="0"/>
          </a:p>
          <a:p>
            <a:endParaRPr lang="en-US" dirty="0"/>
          </a:p>
          <a:p>
            <a:pPr lvl="1"/>
            <a:r>
              <a:rPr lang="en-US" sz="3200" dirty="0"/>
              <a:t> </a:t>
            </a:r>
          </a:p>
          <a:p>
            <a:pPr marL="628650" lvl="1" indent="-342900">
              <a:buFont typeface="Arial" panose="020B0604020202020204" pitchFamily="34" charset="0"/>
              <a:buChar char="•"/>
            </a:pPr>
            <a:endParaRPr lang="en-US" sz="3200" dirty="0"/>
          </a:p>
          <a:p>
            <a:pPr lvl="1"/>
            <a:r>
              <a:rPr lang="en-US" sz="3200" dirty="0"/>
              <a:t> </a:t>
            </a:r>
          </a:p>
        </p:txBody>
      </p:sp>
      <p:pic>
        <p:nvPicPr>
          <p:cNvPr id="7" name="Picture 4" descr="Remote Learning Information - Blacksburg High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31854" t="8007" b="22330"/>
          <a:stretch/>
        </p:blipFill>
        <p:spPr bwMode="auto">
          <a:xfrm>
            <a:off x="7686675" y="5918983"/>
            <a:ext cx="1365249" cy="8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Franciscan 1">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88" id="{432558B0-9990-4843-8271-21DD26DF473E}" vid="{54B908EE-90B3-874C-9E19-D803D39EBC0A}"/>
    </a:ext>
  </a:extLst>
</a:theme>
</file>

<file path=ppt/theme/theme2.xml><?xml version="1.0" encoding="utf-8"?>
<a:theme xmlns:a="http://schemas.openxmlformats.org/drawingml/2006/main" name="Custom Design">
  <a:themeElements>
    <a:clrScheme name="Franciscan 1">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88" id="{432558B0-9990-4843-8271-21DD26DF473E}" vid="{45162AE3-E8D9-3042-88E1-80888D38B7B0}"/>
    </a:ext>
  </a:extLst>
</a:theme>
</file>

<file path=ppt/theme/theme3.xml><?xml version="1.0" encoding="utf-8"?>
<a:theme xmlns:a="http://schemas.openxmlformats.org/drawingml/2006/main" name="Office Theme">
  <a:themeElements>
    <a:clrScheme name="Franciscan 1">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88" id="{432558B0-9990-4843-8271-21DD26DF473E}" vid="{F0A8CAF9-450B-7041-85F2-8DF4C8F5D5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PPointNoAni</Template>
  <TotalTime>686</TotalTime>
  <Words>1644</Words>
  <Application>Microsoft Office PowerPoint</Application>
  <PresentationFormat>On-screen Show (4:3)</PresentationFormat>
  <Paragraphs>151</Paragraphs>
  <Slides>16</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Gill Sans</vt:lpstr>
      <vt:lpstr>Gill Sans SemiBold</vt:lpstr>
      <vt:lpstr>1_Office Theme</vt:lpstr>
      <vt:lpstr>Custom Design</vt:lpstr>
      <vt:lpstr>Office Theme</vt:lpstr>
      <vt:lpstr>PowerPoint Presentation</vt:lpstr>
      <vt:lpstr>"Rekindling the Passion for Teaching in Challenging Times"</vt:lpstr>
      <vt:lpstr>Introduction</vt:lpstr>
      <vt:lpstr>Introduction</vt:lpstr>
      <vt:lpstr>Introduction</vt:lpstr>
      <vt:lpstr>Research Questions &amp; Results</vt:lpstr>
      <vt:lpstr>PowerPoint Presentation</vt:lpstr>
      <vt:lpstr>PowerPoint Presentation</vt:lpstr>
      <vt:lpstr>Themes for Discussion</vt:lpstr>
      <vt:lpstr>Themes for Discussion</vt:lpstr>
      <vt:lpstr>Limitations</vt:lpstr>
      <vt:lpstr>Implications for Practice:  Why this matters…</vt:lpstr>
      <vt:lpstr>Implications for Practice:  What can you do?</vt:lpstr>
      <vt:lpstr>Implications for Practice:  What has worked for us?</vt:lpstr>
      <vt:lpstr>Further Research</vt:lpstr>
      <vt:lpstr>Thank you for attending!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Reister</dc:creator>
  <cp:lastModifiedBy>Dr. Rebecca Rook</cp:lastModifiedBy>
  <cp:revision>23</cp:revision>
  <dcterms:created xsi:type="dcterms:W3CDTF">2020-09-27T02:57:46Z</dcterms:created>
  <dcterms:modified xsi:type="dcterms:W3CDTF">2020-10-15T00:17:06Z</dcterms:modified>
</cp:coreProperties>
</file>