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611" r:id="rId2"/>
    <p:sldId id="612" r:id="rId3"/>
    <p:sldId id="613" r:id="rId4"/>
    <p:sldId id="686" r:id="rId5"/>
    <p:sldId id="677" r:id="rId6"/>
    <p:sldId id="685" r:id="rId7"/>
    <p:sldId id="684" r:id="rId8"/>
    <p:sldId id="687" r:id="rId9"/>
    <p:sldId id="678" r:id="rId10"/>
    <p:sldId id="688" r:id="rId11"/>
    <p:sldId id="662" r:id="rId12"/>
    <p:sldId id="680" r:id="rId13"/>
    <p:sldId id="694" r:id="rId14"/>
    <p:sldId id="681" r:id="rId15"/>
    <p:sldId id="689" r:id="rId16"/>
    <p:sldId id="690" r:id="rId17"/>
    <p:sldId id="691" r:id="rId18"/>
    <p:sldId id="683" r:id="rId19"/>
    <p:sldId id="692" r:id="rId20"/>
    <p:sldId id="663" r:id="rId21"/>
    <p:sldId id="671" r:id="rId22"/>
    <p:sldId id="715" r:id="rId23"/>
    <p:sldId id="693" r:id="rId24"/>
    <p:sldId id="673" r:id="rId25"/>
    <p:sldId id="695" r:id="rId26"/>
    <p:sldId id="696" r:id="rId27"/>
    <p:sldId id="713" r:id="rId28"/>
    <p:sldId id="714" r:id="rId29"/>
    <p:sldId id="698" r:id="rId30"/>
    <p:sldId id="699" r:id="rId31"/>
    <p:sldId id="701" r:id="rId32"/>
    <p:sldId id="710" r:id="rId33"/>
    <p:sldId id="639" r:id="rId3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9437FF"/>
    <a:srgbClr val="FF9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42" autoAdjust="0"/>
    <p:restoredTop sz="62583"/>
  </p:normalViewPr>
  <p:slideViewPr>
    <p:cSldViewPr snapToGrid="0" snapToObjects="1" showGuides="1">
      <p:cViewPr varScale="1">
        <p:scale>
          <a:sx n="101" d="100"/>
          <a:sy n="101" d="100"/>
        </p:scale>
        <p:origin x="2600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08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35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Students served by IDEA or Sec. 504 plans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Sheet1!$A$2:$A$3</c:f>
              <c:strCache>
                <c:ptCount val="2"/>
                <c:pt idx="0">
                  <c:v>Percent of total student population</c:v>
                </c:pt>
                <c:pt idx="1">
                  <c:v>Percent of students experiencing restraint and seclusion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14.0</c:v>
                </c:pt>
                <c:pt idx="1">
                  <c:v>75.0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-981902176"/>
        <c:axId val="-1308309264"/>
        <c:axId val="-1291739824"/>
      </c:bar3DChart>
      <c:catAx>
        <c:axId val="-98190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08309264"/>
        <c:crosses val="autoZero"/>
        <c:auto val="1"/>
        <c:lblAlgn val="ctr"/>
        <c:lblOffset val="100"/>
        <c:noMultiLvlLbl val="0"/>
      </c:catAx>
      <c:valAx>
        <c:axId val="-130830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81902176"/>
        <c:crosses val="autoZero"/>
        <c:crossBetween val="between"/>
      </c:valAx>
      <c:serAx>
        <c:axId val="-1291739824"/>
        <c:scaling>
          <c:orientation val="minMax"/>
        </c:scaling>
        <c:delete val="1"/>
        <c:axPos val="b"/>
        <c:majorTickMark val="none"/>
        <c:minorTickMark val="none"/>
        <c:tickLblPos val="nextTo"/>
        <c:crossAx val="-1308309264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Suspensions/Expulsions*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African-American 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Student Population</c:v>
                </c:pt>
                <c:pt idx="1">
                  <c:v>Susp (out of school)</c:v>
                </c:pt>
                <c:pt idx="2">
                  <c:v>Expulsions</c:v>
                </c:pt>
                <c:pt idx="3">
                  <c:v>Referrals/Arrests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44.0</c:v>
                </c:pt>
                <c:pt idx="2">
                  <c:v>36.0</c:v>
                </c:pt>
                <c:pt idx="3">
                  <c:v>50.0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Student Population</c:v>
                </c:pt>
                <c:pt idx="1">
                  <c:v>Susp (out of school)</c:v>
                </c:pt>
                <c:pt idx="2">
                  <c:v>Expulsions</c:v>
                </c:pt>
                <c:pt idx="3">
                  <c:v>Referrals/Arrests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Student Population</c:v>
                </c:pt>
                <c:pt idx="1">
                  <c:v>Susp (out of school)</c:v>
                </c:pt>
                <c:pt idx="2">
                  <c:v>Expulsions</c:v>
                </c:pt>
                <c:pt idx="3">
                  <c:v>Referrals/Arrests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290611664"/>
        <c:axId val="-1343138512"/>
      </c:areaChart>
      <c:catAx>
        <c:axId val="-1290611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43138512"/>
        <c:crosses val="autoZero"/>
        <c:auto val="1"/>
        <c:lblAlgn val="ctr"/>
        <c:lblOffset val="100"/>
        <c:noMultiLvlLbl val="0"/>
      </c:catAx>
      <c:valAx>
        <c:axId val="-134313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90611664"/>
        <c:crosses val="autoZero"/>
        <c:crossBetween val="midCat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 smtClean="0"/>
              <a:t>Students</a:t>
            </a:r>
            <a:r>
              <a:rPr lang="en-US" baseline="0" dirty="0" smtClean="0"/>
              <a:t> with disabilities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4"/>
                <c:pt idx="0">
                  <c:v>Student Pop.</c:v>
                </c:pt>
                <c:pt idx="1">
                  <c:v>Susp (out of school)</c:v>
                </c:pt>
                <c:pt idx="2">
                  <c:v>Expulsions</c:v>
                </c:pt>
                <c:pt idx="3">
                  <c:v>Referrals/Arrests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12.0</c:v>
                </c:pt>
                <c:pt idx="1">
                  <c:v>25.0</c:v>
                </c:pt>
                <c:pt idx="2">
                  <c:v>19.0</c:v>
                </c:pt>
                <c:pt idx="3">
                  <c:v>23.0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986380112"/>
        <c:axId val="-1111244400"/>
      </c:areaChart>
      <c:catAx>
        <c:axId val="-986380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11244400"/>
        <c:crosses val="autoZero"/>
        <c:auto val="1"/>
        <c:lblAlgn val="ctr"/>
        <c:lblOffset val="100"/>
        <c:noMultiLvlLbl val="0"/>
      </c:catAx>
      <c:valAx>
        <c:axId val="-111124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86380112"/>
        <c:crosses val="autoZero"/>
        <c:crossBetween val="midCat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4F653-19DC-3D41-89B3-714B90294253}" type="datetime1">
              <a:rPr lang="en-US" smtClean="0"/>
              <a:t>10/16/17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0955E-F1AC-D642-9BB1-DAEDBFF54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91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837FF-B81C-7546-A0EC-E4CF7F5C4D6D}" type="datetime1">
              <a:rPr lang="en-US" smtClean="0"/>
              <a:t>10/16/17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DF876-D87E-844E-BB59-DE29DAFC1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30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9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51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41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75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8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460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542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909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052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49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17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837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635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642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867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162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563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940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138F-5833-AE4C-A462-7826EF84A2C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09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138F-5833-AE4C-A462-7826EF84A2C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95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E9282-321C-4640-944B-28B09D08F312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7322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27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07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01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34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75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18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42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F876-D87E-844E-BB59-DE29DAFC1E0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56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2347" y="1005539"/>
            <a:ext cx="7427893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Legal Hot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49765" y="2318482"/>
            <a:ext cx="6400800" cy="1314450"/>
          </a:xfr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Shadya Y. Yazback</a:t>
            </a:r>
          </a:p>
          <a:p>
            <a:r>
              <a:rPr lang="en-US" dirty="0" smtClean="0"/>
              <a:t>Deputy Director of Legal Services</a:t>
            </a:r>
          </a:p>
          <a:p>
            <a:endParaRPr lang="en-US" dirty="0" smtClean="0"/>
          </a:p>
          <a:p>
            <a:r>
              <a:rPr lang="en-US" dirty="0" smtClean="0"/>
              <a:t>School Law for Treasurers Workshop</a:t>
            </a:r>
          </a:p>
          <a:p>
            <a:r>
              <a:rPr lang="en-US" dirty="0" smtClean="0"/>
              <a:t>October 16, 2015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123410" y="4729355"/>
            <a:ext cx="6414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OSBA leads the way to educational excellence by serving Ohio’s public school board members </a:t>
            </a:r>
          </a:p>
          <a:p>
            <a:pPr algn="ctr"/>
            <a:r>
              <a:rPr lang="en-US" sz="1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 the diverse districts they represent through superior service, unwavering advocacy and creative solutions.</a:t>
            </a:r>
            <a:endParaRPr lang="en-US" sz="1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60751" y="4869657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7B96-AF8D-EC4B-8DD5-E7051CBC1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6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8174" y="205979"/>
            <a:ext cx="5518426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60751" y="4869657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7B96-AF8D-EC4B-8DD5-E7051CBC1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White Background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7739" y="-1"/>
            <a:ext cx="7686262" cy="1200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457738" y="1200151"/>
            <a:ext cx="7589329" cy="3660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760751" y="4869657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7B96-AF8D-EC4B-8DD5-E7051CBC1E9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like_us_on_faceboo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885" y="1673739"/>
            <a:ext cx="3341182" cy="1273152"/>
          </a:xfrm>
          <a:prstGeom prst="rect">
            <a:avLst/>
          </a:prstGeom>
        </p:spPr>
      </p:pic>
      <p:pic>
        <p:nvPicPr>
          <p:cNvPr id="6" name="Picture 5" descr="twitter-logo_5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623" y="1245617"/>
            <a:ext cx="2923151" cy="170127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1634085" y="2815224"/>
            <a:ext cx="2923151" cy="985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546087" y="2946891"/>
            <a:ext cx="3915684" cy="310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Ohio School</a:t>
            </a:r>
            <a:r>
              <a:rPr lang="en-US" baseline="0" smtClean="0"/>
              <a:t> Boards Association</a:t>
            </a:r>
            <a:endParaRPr lang="en-US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5621746" y="2946891"/>
            <a:ext cx="3256906" cy="291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@OHschoolboards</a:t>
            </a:r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1415143" y="3800929"/>
            <a:ext cx="7728856" cy="93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Visit our website at:</a:t>
            </a:r>
          </a:p>
          <a:p>
            <a:r>
              <a:rPr lang="en-US" smtClean="0"/>
              <a:t>www.ohioschoolboards.org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9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7B96-AF8D-EC4B-8DD5-E7051CBC1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129" y="3305175"/>
            <a:ext cx="7477036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129" y="2180035"/>
            <a:ext cx="7477035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7B96-AF8D-EC4B-8DD5-E7051CBC1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6087" y="1200151"/>
            <a:ext cx="3657379" cy="33944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2957" y="1200150"/>
            <a:ext cx="382104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7B96-AF8D-EC4B-8DD5-E7051CBC1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7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6086" y="1151335"/>
            <a:ext cx="364614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6086" y="1631156"/>
            <a:ext cx="3646143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5043" y="1151335"/>
            <a:ext cx="3798956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5043" y="1631156"/>
            <a:ext cx="3798956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7B96-AF8D-EC4B-8DD5-E7051CBC1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3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7B96-AF8D-EC4B-8DD5-E7051CBC1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2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760751" y="4869657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7B96-AF8D-EC4B-8DD5-E7051CBC1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7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087" y="204787"/>
            <a:ext cx="2805043" cy="8831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1130" y="204787"/>
            <a:ext cx="4792870" cy="4389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6087" y="1087907"/>
            <a:ext cx="280504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60751" y="4869657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7B96-AF8D-EC4B-8DD5-E7051CBC1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172" y="3621688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9172" y="480819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9172" y="404674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60751" y="4869657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7B96-AF8D-EC4B-8DD5-E7051CBC1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46087" y="-1"/>
            <a:ext cx="7597913" cy="896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6086" y="1200151"/>
            <a:ext cx="7500981" cy="3669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2348" y="4869657"/>
            <a:ext cx="276923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23043" y="4869657"/>
            <a:ext cx="20209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E287B96-AF8D-EC4B-8DD5-E7051CBC1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4497169"/>
            <a:ext cx="154608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smtClean="0">
                <a:solidFill>
                  <a:schemeClr val="tx2">
                    <a:lumMod val="50000"/>
                  </a:schemeClr>
                </a:solidFill>
              </a:rPr>
              <a:t>© 2016, Ohio School Boards Association</a:t>
            </a:r>
          </a:p>
          <a:p>
            <a:pPr algn="ctr"/>
            <a:r>
              <a:rPr lang="en-US" sz="1050" smtClean="0">
                <a:solidFill>
                  <a:schemeClr val="tx2">
                    <a:lumMod val="50000"/>
                  </a:schemeClr>
                </a:solidFill>
              </a:rPr>
              <a:t>All rights reserved</a:t>
            </a:r>
            <a:endParaRPr lang="en-US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1656" y="259633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9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Teacher and educator </a:t>
            </a:r>
            <a:br>
              <a:rPr lang="en-US" b="1" dirty="0" smtClean="0"/>
            </a:br>
            <a:r>
              <a:rPr lang="en-US" b="1" dirty="0" smtClean="0"/>
              <a:t>legal issues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943246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r">
              <a:spcBef>
                <a:spcPts val="300"/>
              </a:spcBef>
            </a:pPr>
            <a:r>
              <a:rPr lang="en-US" sz="2100" dirty="0"/>
              <a:t>Jennifer Hardin, Deputy Director of Legal Services</a:t>
            </a:r>
          </a:p>
          <a:p>
            <a:pPr algn="r">
              <a:spcBef>
                <a:spcPts val="450"/>
              </a:spcBef>
            </a:pPr>
            <a:r>
              <a:rPr lang="en-US" sz="2100" dirty="0"/>
              <a:t>Ohio School Boards Association</a:t>
            </a:r>
          </a:p>
          <a:p>
            <a:endParaRPr lang="en-US" sz="21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12347" y="2300829"/>
            <a:ext cx="7427893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OCTEO Fall Conference</a:t>
            </a:r>
          </a:p>
          <a:p>
            <a:r>
              <a:rPr lang="en-US" sz="2400" dirty="0" smtClean="0"/>
              <a:t>Thursday, October 26,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32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Transgender students/employees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February:  DOE and DOJ rescind 2016 Dear Colleague letter re: Title IX application. </a:t>
            </a:r>
          </a:p>
          <a:p>
            <a:r>
              <a:rPr lang="en-US" dirty="0" smtClean="0"/>
              <a:t>March: SCOTUS vacates, remands 4</a:t>
            </a:r>
            <a:r>
              <a:rPr lang="en-US" baseline="30000" dirty="0" smtClean="0"/>
              <a:t>th</a:t>
            </a:r>
            <a:r>
              <a:rPr lang="en-US" dirty="0" smtClean="0"/>
              <a:t> Circuit’s decision in </a:t>
            </a:r>
            <a:r>
              <a:rPr lang="en-US" i="1" dirty="0" smtClean="0"/>
              <a:t>G.G. v. Gloucester County SD</a:t>
            </a:r>
            <a:r>
              <a:rPr lang="en-US" dirty="0" smtClean="0"/>
              <a:t>.</a:t>
            </a:r>
          </a:p>
          <a:p>
            <a:r>
              <a:rPr lang="en-US" dirty="0" smtClean="0"/>
              <a:t>June: DOE issues new guidelines on investigations of complaints.</a:t>
            </a:r>
          </a:p>
          <a:p>
            <a:r>
              <a:rPr lang="en-US" dirty="0" smtClean="0"/>
              <a:t>October: DOJ withdraws former DOJ interpretation that Title VII protects transgender individuals in the workplace. 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465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33065" y="934891"/>
            <a:ext cx="7477036" cy="1143063"/>
          </a:xfrm>
        </p:spPr>
        <p:txBody>
          <a:bodyPr>
            <a:noAutofit/>
          </a:bodyPr>
          <a:lstStyle/>
          <a:p>
            <a:r>
              <a:rPr lang="en-US" sz="3600" dirty="0" smtClean="0"/>
              <a:t>US DOE Guidance on discipline and sexual harassment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3066" y="3048983"/>
            <a:ext cx="7477035" cy="1125140"/>
          </a:xfrm>
        </p:spPr>
        <p:txBody>
          <a:bodyPr>
            <a:normAutofit lnSpcReduction="10000"/>
          </a:bodyPr>
          <a:lstStyle/>
          <a:p>
            <a:pPr marL="342900" indent="-342900" algn="r">
              <a:buFont typeface="Arial" charset="0"/>
              <a:buChar char="•"/>
            </a:pPr>
            <a:r>
              <a:rPr lang="en-US" dirty="0" smtClean="0"/>
              <a:t>Restraint and seclusion</a:t>
            </a:r>
          </a:p>
          <a:p>
            <a:pPr marL="342900" indent="-342900" algn="r">
              <a:buFont typeface="Arial" charset="0"/>
              <a:buChar char="•"/>
            </a:pPr>
            <a:r>
              <a:rPr lang="en-US" dirty="0" smtClean="0"/>
              <a:t>Differential treatment</a:t>
            </a:r>
          </a:p>
          <a:p>
            <a:pPr marL="342900" indent="-342900" algn="r">
              <a:buFont typeface="Arial" charset="0"/>
              <a:buChar char="•"/>
            </a:pPr>
            <a:r>
              <a:rPr lang="en-US" dirty="0" smtClean="0"/>
              <a:t>Sexual harassment</a:t>
            </a:r>
          </a:p>
          <a:p>
            <a:pPr marL="342900" indent="-342900" algn="r">
              <a:buFont typeface="Arial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46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Restraint and seclusion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46087" y="1200151"/>
            <a:ext cx="7257671" cy="33944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Use of restraint </a:t>
            </a:r>
            <a:r>
              <a:rPr lang="en-US" dirty="0"/>
              <a:t>and seclusion can be violations of </a:t>
            </a:r>
            <a:r>
              <a:rPr lang="en-US" dirty="0" smtClean="0"/>
              <a:t>Section </a:t>
            </a:r>
            <a:r>
              <a:rPr lang="en-US" dirty="0"/>
              <a:t>504 of the Rehabilitation Act of 1973 (Section 504) and Title II of the Americans with Disabilities Act of </a:t>
            </a:r>
            <a:r>
              <a:rPr lang="en-US" dirty="0" smtClean="0"/>
              <a:t>1990 </a:t>
            </a:r>
            <a:r>
              <a:rPr lang="en-US" dirty="0"/>
              <a:t>(Title II</a:t>
            </a:r>
            <a:r>
              <a:rPr lang="en-US" dirty="0" smtClean="0"/>
              <a:t>) and can result in a denial of FAPE.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sz="2400" i="1" dirty="0" smtClean="0"/>
              <a:t>Dear Colleague letter </a:t>
            </a:r>
            <a:r>
              <a:rPr lang="en-US" sz="2400" dirty="0" smtClean="0"/>
              <a:t>(December 28, 2016)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761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Restraint/Seclusion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658050"/>
              </p:ext>
            </p:extLst>
          </p:nvPr>
        </p:nvGraphicFramePr>
        <p:xfrm>
          <a:off x="1546225" y="1200150"/>
          <a:ext cx="7500938" cy="367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274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Dear Colleague letter (January 2014)</a:t>
            </a:r>
          </a:p>
          <a:p>
            <a:r>
              <a:rPr lang="en-US" dirty="0" smtClean="0"/>
              <a:t>Students of </a:t>
            </a:r>
            <a:r>
              <a:rPr lang="en-US" dirty="0"/>
              <a:t>certain racial or ethnic </a:t>
            </a:r>
            <a:r>
              <a:rPr lang="en-US" dirty="0" smtClean="0"/>
              <a:t>groups tend </a:t>
            </a:r>
            <a:r>
              <a:rPr lang="en-US" dirty="0"/>
              <a:t>to be disciplined more than their </a:t>
            </a:r>
            <a:r>
              <a:rPr lang="en-US" dirty="0" smtClean="0"/>
              <a:t>peers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Objectives of Dear Colleague letter: “</a:t>
            </a:r>
            <a:r>
              <a:rPr lang="en-US" dirty="0"/>
              <a:t>A</a:t>
            </a:r>
            <a:r>
              <a:rPr lang="en-US" dirty="0" smtClean="0"/>
              <a:t>dminister </a:t>
            </a:r>
            <a:r>
              <a:rPr lang="en-US" dirty="0"/>
              <a:t>student discipline in ways that are fair, equitable, and help students learn and improve their </a:t>
            </a:r>
            <a:r>
              <a:rPr lang="en-US" dirty="0" smtClean="0"/>
              <a:t>behavior.”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1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42341982"/>
              </p:ext>
            </p:extLst>
          </p:nvPr>
        </p:nvGraphicFramePr>
        <p:xfrm>
          <a:off x="1943100" y="309563"/>
          <a:ext cx="6870700" cy="4046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10200" y="4356100"/>
            <a:ext cx="316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*students </a:t>
            </a:r>
            <a:r>
              <a:rPr lang="en-US" smtClean="0"/>
              <a:t>without disabilities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9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0249271"/>
              </p:ext>
            </p:extLst>
          </p:nvPr>
        </p:nvGraphicFramePr>
        <p:xfrm>
          <a:off x="1846263" y="546100"/>
          <a:ext cx="6827837" cy="37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889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Take deliberate steps to create positive school climates that can help prevent and change inappropriate behavior.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Ensure that clear, appropriate and consistent expectations and consequences are in place to prevent and address misbehavior.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Understand </a:t>
            </a:r>
            <a:r>
              <a:rPr lang="en-US" dirty="0" smtClean="0"/>
              <a:t>civil </a:t>
            </a:r>
            <a:r>
              <a:rPr lang="en-US" dirty="0"/>
              <a:t>rights obligations and strive to ensure fairness and equity for all students, by evaluating, measuring and analyzing data.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2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DOE guidelines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46087" y="1212851"/>
            <a:ext cx="7500981" cy="366950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September 2017:  Withdrawal of Dear Colleague letter on sexual violence (2011) and Q&amp;A on sexual violence and Title IX (2014).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Issuance of Q&amp;A on campus sexual misconduct.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05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087" y="0"/>
            <a:ext cx="7597913" cy="896442"/>
          </a:xfrm>
        </p:spPr>
        <p:txBody>
          <a:bodyPr/>
          <a:lstStyle/>
          <a:p>
            <a:r>
              <a:rPr lang="en-US" dirty="0" smtClean="0"/>
              <a:t>School obligations under Title 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Schools must address sexual misconduct that is severe, persistent or pervasive.</a:t>
            </a:r>
          </a:p>
          <a:p>
            <a:r>
              <a:rPr lang="en-US" b="0" dirty="0"/>
              <a:t>Schools must conduct a fair and impartial investigation in a timely manner.</a:t>
            </a:r>
          </a:p>
          <a:p>
            <a:r>
              <a:rPr lang="en-US" b="0" dirty="0"/>
              <a:t>Title IX investigations must be led by a person free of actual or reasonably perceived conflicts of interest and biases.</a:t>
            </a:r>
          </a:p>
          <a:p>
            <a:r>
              <a:rPr lang="en-US" b="0" dirty="0"/>
              <a:t>Schools must designate a Title IX Coordinator.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7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08" b="6857"/>
          <a:stretch/>
        </p:blipFill>
        <p:spPr>
          <a:xfrm>
            <a:off x="15" y="7"/>
            <a:ext cx="9143985" cy="51434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551124"/>
            <a:ext cx="6683765" cy="711494"/>
          </a:xfrm>
        </p:spPr>
        <p:txBody>
          <a:bodyPr>
            <a:noAutofit/>
          </a:bodyPr>
          <a:lstStyle/>
          <a:p>
            <a:r>
              <a:rPr lang="en-US" sz="4800" dirty="0"/>
              <a:t>Roadmap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41910" y="1262617"/>
            <a:ext cx="6686550" cy="3501887"/>
          </a:xfrm>
        </p:spPr>
        <p:txBody>
          <a:bodyPr>
            <a:noAutofit/>
          </a:bodyPr>
          <a:lstStyle/>
          <a:p>
            <a:r>
              <a:rPr lang="en-US" sz="3600" dirty="0"/>
              <a:t>Introduction </a:t>
            </a:r>
          </a:p>
          <a:p>
            <a:r>
              <a:rPr lang="en-US" sz="3600" dirty="0" smtClean="0"/>
              <a:t>Diversity and inclusion</a:t>
            </a:r>
            <a:endParaRPr lang="en-US" sz="3600" dirty="0"/>
          </a:p>
          <a:p>
            <a:r>
              <a:rPr lang="en-US" sz="3600" dirty="0" smtClean="0"/>
              <a:t>Student discipline</a:t>
            </a:r>
          </a:p>
          <a:p>
            <a:r>
              <a:rPr lang="en-US" sz="3600" dirty="0" smtClean="0"/>
              <a:t>Student constitutional issues</a:t>
            </a:r>
          </a:p>
        </p:txBody>
      </p:sp>
    </p:spTree>
    <p:extLst>
      <p:ext uri="{BB962C8B-B14F-4D97-AF65-F5344CB8AC3E}">
        <p14:creationId xmlns:p14="http://schemas.microsoft.com/office/powerpoint/2010/main" val="68367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33065" y="934891"/>
            <a:ext cx="7477036" cy="1143063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students’ constitutional rights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7609" y="2697393"/>
            <a:ext cx="7477035" cy="1125140"/>
          </a:xfrm>
        </p:spPr>
        <p:txBody>
          <a:bodyPr>
            <a:normAutofit/>
          </a:bodyPr>
          <a:lstStyle/>
          <a:p>
            <a:pPr marL="342900" indent="-342900" algn="r">
              <a:buFont typeface="Arial" charset="0"/>
              <a:buChar char="•"/>
            </a:pPr>
            <a:r>
              <a:rPr lang="en-US" dirty="0" smtClean="0"/>
              <a:t>Fourth amendment—searches and seizures</a:t>
            </a:r>
          </a:p>
          <a:p>
            <a:pPr marL="342900" indent="-342900" algn="r">
              <a:buFont typeface="Arial" charset="0"/>
              <a:buChar char="•"/>
            </a:pPr>
            <a:r>
              <a:rPr lang="en-US" dirty="0" smtClean="0"/>
              <a:t>First amendment—free speech and religion</a:t>
            </a:r>
          </a:p>
        </p:txBody>
      </p:sp>
    </p:spTree>
    <p:extLst>
      <p:ext uri="{BB962C8B-B14F-4D97-AF65-F5344CB8AC3E}">
        <p14:creationId xmlns:p14="http://schemas.microsoft.com/office/powerpoint/2010/main" val="154987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Amendment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right of the people to be secure in their persons, houses, papers, and effects, against unreasonable searches and seizures, shall not be </a:t>
            </a:r>
            <a:r>
              <a:rPr lang="en-US" sz="3600" dirty="0" smtClean="0"/>
              <a:t>violated.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062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and seizure in schools </a:t>
            </a:r>
          </a:p>
          <a:p>
            <a:r>
              <a:rPr lang="en-US" dirty="0" smtClean="0"/>
              <a:t>Reasonableness </a:t>
            </a:r>
            <a:r>
              <a:rPr lang="en-US" dirty="0"/>
              <a:t>standard</a:t>
            </a:r>
          </a:p>
          <a:p>
            <a:pPr lvl="1"/>
            <a:r>
              <a:rPr lang="en-US" dirty="0"/>
              <a:t>Is the search justified?</a:t>
            </a:r>
          </a:p>
          <a:p>
            <a:pPr lvl="1"/>
            <a:r>
              <a:rPr lang="en-US" dirty="0"/>
              <a:t>Is the search, as conducted, reasonably related in scope to the circumstances that gave rise to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9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New Jersey v. TLO </a:t>
            </a:r>
            <a:r>
              <a:rPr lang="en-US" dirty="0" smtClean="0"/>
              <a:t>(1985):  Student do not relinquish their constitutional rights when they enter school. However, those rights must be balanced against the school’s responsibility to maintain a safe learning environment.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i="1" dirty="0" err="1" smtClean="0"/>
              <a:t>Vernonia</a:t>
            </a:r>
            <a:r>
              <a:rPr lang="en-US" i="1" dirty="0" smtClean="0"/>
              <a:t> v. Acton </a:t>
            </a:r>
            <a:r>
              <a:rPr lang="en-US" dirty="0" smtClean="0"/>
              <a:t>(1995): Random drug testing of student athletes is permissible if there is a compelling interest in deterring student drug 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v. Polk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Warrantless search of an unattended bag</a:t>
            </a:r>
          </a:p>
          <a:p>
            <a:r>
              <a:rPr lang="en-US" dirty="0" smtClean="0"/>
              <a:t>Students have a diminished expectation of privacy in the school setting</a:t>
            </a:r>
          </a:p>
          <a:p>
            <a:r>
              <a:rPr lang="en-US" dirty="0" smtClean="0"/>
              <a:t>That expectation is further diminished regarding possessions that are left behind or unattended </a:t>
            </a:r>
          </a:p>
          <a:p>
            <a:r>
              <a:rPr lang="en-US" dirty="0" smtClean="0"/>
              <a:t>Search is permissible provided schools have a compelling compelling governmental interest (such as ensuring safety in school)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26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okay 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Conduct a strip search looking for ibuprofen?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Ask students to open/empty purses and backpacks they are carrying?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Search an unattended book bag found in the hallway?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drug-sniffing dogs to search students’ lockers?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3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amendment (excerpt)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Congress shall make no law respecting an establishment of religion, or prohibiting the free exercise thereof; or abridging the freedom of speech, or of the </a:t>
            </a:r>
            <a:r>
              <a:rPr lang="en-US" sz="3600" dirty="0" smtClean="0"/>
              <a:t>press.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752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Basics—religion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No official state religion (Establishment Clause) and no limit on any citizen’s religious freedom (Free Exercise Clause).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schools cannot promote religious or antireligious </a:t>
            </a:r>
            <a:r>
              <a:rPr lang="en-US" dirty="0" smtClean="0"/>
              <a:t>beliefs.  However, teachers can teach </a:t>
            </a:r>
            <a:r>
              <a:rPr lang="en-US" i="1" dirty="0" smtClean="0"/>
              <a:t>about </a:t>
            </a:r>
            <a:r>
              <a:rPr lang="en-US" dirty="0" smtClean="0"/>
              <a:t>religion</a:t>
            </a:r>
            <a:r>
              <a:rPr lang="en-US" dirty="0"/>
              <a:t> as long as (a) the content is tied to academic objectives and (b) teachers do not attempt to indoctrinate students to a certain religious belief or nonbelief.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51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4552" y="896441"/>
            <a:ext cx="7500981" cy="39676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i="1" dirty="0"/>
              <a:t>Lemon v. </a:t>
            </a:r>
            <a:r>
              <a:rPr lang="en-US" sz="2000" i="1" dirty="0" smtClean="0"/>
              <a:t>Kurtzman</a:t>
            </a:r>
            <a:r>
              <a:rPr lang="en-US" sz="2000" dirty="0"/>
              <a:t> </a:t>
            </a:r>
            <a:r>
              <a:rPr lang="en-US" sz="2000" dirty="0" smtClean="0"/>
              <a:t>(1971): To </a:t>
            </a:r>
            <a:r>
              <a:rPr lang="en-US" sz="2000" dirty="0"/>
              <a:t>maintain the separation of government and </a:t>
            </a:r>
            <a:r>
              <a:rPr lang="en-US" sz="2000" dirty="0" smtClean="0"/>
              <a:t>religion, ask three questions about the government’s action: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Does it have a </a:t>
            </a:r>
            <a:r>
              <a:rPr lang="en-US" sz="2000" dirty="0"/>
              <a:t>secular or a religious </a:t>
            </a:r>
            <a:r>
              <a:rPr lang="en-US" sz="2000" dirty="0" smtClean="0"/>
              <a:t>purpose?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Is the </a:t>
            </a:r>
            <a:r>
              <a:rPr lang="en-US" sz="2000" dirty="0"/>
              <a:t>primary effect </a:t>
            </a:r>
            <a:r>
              <a:rPr lang="en-US" sz="2000" dirty="0" smtClean="0"/>
              <a:t>to </a:t>
            </a:r>
            <a:r>
              <a:rPr lang="en-US" sz="2000" dirty="0"/>
              <a:t>advance or endorse </a:t>
            </a:r>
            <a:r>
              <a:rPr lang="en-US" sz="2000" dirty="0" smtClean="0"/>
              <a:t>religion?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Does it foster </a:t>
            </a:r>
            <a:r>
              <a:rPr lang="en-US" sz="2000" dirty="0"/>
              <a:t>an excessive entanglement between government and </a:t>
            </a:r>
            <a:r>
              <a:rPr lang="en-US" sz="2000" dirty="0" smtClean="0"/>
              <a:t>religion?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/>
              <a:t>School District of the City of Grand Rapids v. </a:t>
            </a:r>
            <a:r>
              <a:rPr lang="en-US" sz="2000" i="1" dirty="0" smtClean="0"/>
              <a:t>Ball </a:t>
            </a:r>
            <a:r>
              <a:rPr lang="en-US" sz="2000" dirty="0" smtClean="0"/>
              <a:t>(1985): “Effects” test.  Will the government action be perceived by adherents as an endorsement, and by non-adherents as disapproval, of their individual religious choices.  </a:t>
            </a:r>
          </a:p>
        </p:txBody>
      </p:sp>
    </p:spTree>
    <p:extLst>
      <p:ext uri="{BB962C8B-B14F-4D97-AF65-F5344CB8AC3E}">
        <p14:creationId xmlns:p14="http://schemas.microsoft.com/office/powerpoint/2010/main" val="130775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Basics—speech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do not shed their constitutional rights at the school-house gate (door)</a:t>
            </a:r>
          </a:p>
          <a:p>
            <a:r>
              <a:rPr lang="en-US" dirty="0" smtClean="0"/>
              <a:t>Reasonable regulations as to time, place and manner of speech</a:t>
            </a:r>
          </a:p>
          <a:p>
            <a:pPr lvl="1"/>
            <a:r>
              <a:rPr lang="en-US" dirty="0" smtClean="0"/>
              <a:t>Student age and maturity factor  </a:t>
            </a:r>
          </a:p>
          <a:p>
            <a:r>
              <a:rPr lang="en-US" dirty="0" smtClean="0"/>
              <a:t>Public school’s main goal is instruction</a:t>
            </a:r>
          </a:p>
          <a:p>
            <a:pPr lvl="1"/>
            <a:r>
              <a:rPr lang="en-US" dirty="0" smtClean="0"/>
              <a:t>Students’ freedom of expression must yield to legitimate pedagogical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38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33065" y="934891"/>
            <a:ext cx="7477036" cy="1143063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Diversity and inclusion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3066" y="2312383"/>
            <a:ext cx="7477035" cy="1609912"/>
          </a:xfrm>
        </p:spPr>
        <p:txBody>
          <a:bodyPr>
            <a:normAutofit/>
          </a:bodyPr>
          <a:lstStyle/>
          <a:p>
            <a:pPr marL="342900" indent="-342900" algn="r">
              <a:buFont typeface="Arial" charset="0"/>
              <a:buChar char="•"/>
            </a:pPr>
            <a:r>
              <a:rPr lang="en-US" dirty="0" smtClean="0"/>
              <a:t>Students with disabilities</a:t>
            </a:r>
          </a:p>
          <a:p>
            <a:pPr marL="342900" indent="-342900" algn="r">
              <a:buFont typeface="Arial" charset="0"/>
              <a:buChar char="•"/>
            </a:pPr>
            <a:r>
              <a:rPr lang="en-US" dirty="0" smtClean="0"/>
              <a:t>Undocumented students</a:t>
            </a:r>
          </a:p>
          <a:p>
            <a:pPr marL="342900" indent="-342900" algn="r">
              <a:buFont typeface="Arial" charset="0"/>
              <a:buChar char="•"/>
            </a:pPr>
            <a:r>
              <a:rPr lang="en-US" dirty="0" smtClean="0"/>
              <a:t>Transgender students (and employees)</a:t>
            </a:r>
          </a:p>
        </p:txBody>
      </p:sp>
    </p:spTree>
    <p:extLst>
      <p:ext uri="{BB962C8B-B14F-4D97-AF65-F5344CB8AC3E}">
        <p14:creationId xmlns:p14="http://schemas.microsoft.com/office/powerpoint/2010/main" val="156061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of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main considerations: </a:t>
            </a:r>
          </a:p>
          <a:p>
            <a:pPr lvl="1"/>
            <a:r>
              <a:rPr lang="en-US" dirty="0" smtClean="0"/>
              <a:t>Does the speech pose a threat of disruption? </a:t>
            </a:r>
          </a:p>
          <a:p>
            <a:pPr lvl="1"/>
            <a:r>
              <a:rPr lang="en-US" dirty="0" smtClean="0"/>
              <a:t>Is the speech offensive? </a:t>
            </a:r>
            <a:endParaRPr lang="en-US" dirty="0"/>
          </a:p>
          <a:p>
            <a:pPr lvl="1"/>
            <a:r>
              <a:rPr lang="en-US" dirty="0" smtClean="0"/>
              <a:t>Is the speech contrary to the school’s basic educational mission?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79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6087" y="1225551"/>
            <a:ext cx="7500981" cy="3669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/>
              <a:t>Tinker v. Des Moines (1969)</a:t>
            </a:r>
            <a:r>
              <a:rPr lang="en-US" sz="2000" dirty="0" smtClean="0"/>
              <a:t>:  Student speech in schools should not be limited unless the speech is unprotected or creates a “</a:t>
            </a:r>
            <a:r>
              <a:rPr lang="en-US" sz="2000" dirty="0"/>
              <a:t>material and substantial” disruption of normal school </a:t>
            </a:r>
            <a:r>
              <a:rPr lang="en-US" sz="2000" dirty="0" smtClean="0"/>
              <a:t>activities.</a:t>
            </a:r>
          </a:p>
          <a:p>
            <a:pPr marL="0" indent="0">
              <a:buNone/>
            </a:pPr>
            <a:r>
              <a:rPr lang="en-US" sz="2000" i="1" dirty="0" smtClean="0"/>
              <a:t>Bethel School District v. Fraser (1986)</a:t>
            </a:r>
            <a:r>
              <a:rPr lang="en-US" sz="2000" dirty="0" smtClean="0"/>
              <a:t>:  </a:t>
            </a:r>
            <a:r>
              <a:rPr lang="en-US" sz="2000" dirty="0"/>
              <a:t>Public school officials have a responsibility instill values. It is appropriate for schools to prohibit the use of vulgar and offensive terms. The use of vulgar and offensive terms differs from the political message in </a:t>
            </a:r>
            <a:r>
              <a:rPr lang="en-US" sz="2000" i="1" dirty="0" smtClean="0"/>
              <a:t>Tinker.  </a:t>
            </a:r>
            <a:endParaRPr lang="en-US" sz="2000" i="1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183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087" y="0"/>
            <a:ext cx="7597913" cy="896442"/>
          </a:xfrm>
        </p:spPr>
        <p:txBody>
          <a:bodyPr/>
          <a:lstStyle/>
          <a:p>
            <a:r>
              <a:rPr lang="en-US" dirty="0" smtClean="0"/>
              <a:t>Is it okay?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conjunction with a required lesson plan on evolution, an eight-grade science teacher assigns a classroom project on intelligent design.</a:t>
            </a:r>
          </a:p>
          <a:p>
            <a:r>
              <a:rPr lang="en-US" dirty="0" smtClean="0"/>
              <a:t>Parent sends his autistic child to school wearing an a recording device.</a:t>
            </a:r>
          </a:p>
          <a:p>
            <a:r>
              <a:rPr lang="en-US" dirty="0" smtClean="0"/>
              <a:t>Student wears a t-shirt to school with a picture of the president and the words “chicken hawk in chief” along with depictions of alcohol and drugs. </a:t>
            </a:r>
          </a:p>
          <a:p>
            <a:r>
              <a:rPr lang="en-US" dirty="0" smtClean="0"/>
              <a:t>Student athlete “takes a knee” during the National Anthem at homecoming game.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6031" y="53149"/>
            <a:ext cx="6913909" cy="895816"/>
          </a:xfrm>
        </p:spPr>
        <p:txBody>
          <a:bodyPr>
            <a:normAutofit/>
          </a:bodyPr>
          <a:lstStyle/>
          <a:p>
            <a:r>
              <a:rPr lang="en-US" sz="4000" smtClean="0"/>
              <a:t>Questions?</a:t>
            </a:r>
            <a:endParaRPr lang="en-US" sz="4000"/>
          </a:p>
        </p:txBody>
      </p:sp>
      <p:sp>
        <p:nvSpPr>
          <p:cNvPr id="7" name="TextBox 6"/>
          <p:cNvSpPr txBox="1"/>
          <p:nvPr/>
        </p:nvSpPr>
        <p:spPr>
          <a:xfrm>
            <a:off x="3819591" y="1095960"/>
            <a:ext cx="5207363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/>
              <a:t>Jennifer Hardin,</a:t>
            </a:r>
          </a:p>
          <a:p>
            <a:r>
              <a:rPr lang="en-US" sz="2400" b="1" dirty="0" smtClean="0"/>
              <a:t>Deputy director of legal services</a:t>
            </a:r>
          </a:p>
          <a:p>
            <a:r>
              <a:rPr lang="en-US" sz="2400" b="1" dirty="0" smtClean="0"/>
              <a:t>Ohio School Boards Association</a:t>
            </a:r>
          </a:p>
          <a:p>
            <a:pPr>
              <a:spcBef>
                <a:spcPts val="600"/>
              </a:spcBef>
            </a:pPr>
            <a:r>
              <a:rPr lang="en-US" sz="2000" b="1" dirty="0" err="1" smtClean="0">
                <a:solidFill>
                  <a:srgbClr val="0000FF"/>
                </a:solidFill>
              </a:rPr>
              <a:t>jhardin@ohioschoolboards.org</a:t>
            </a:r>
            <a:endParaRPr lang="en-US" sz="2000" b="1" dirty="0" smtClean="0">
              <a:solidFill>
                <a:srgbClr val="0000FF"/>
              </a:solidFill>
            </a:endParaRPr>
          </a:p>
        </p:txBody>
      </p:sp>
      <p:pic>
        <p:nvPicPr>
          <p:cNvPr id="4" name="Picture 3" descr="sign-e-mai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209" y="1095960"/>
            <a:ext cx="2105198" cy="157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28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with disabilities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defTabSz="914400">
              <a:spcBef>
                <a:spcPts val="0"/>
              </a:spcBef>
              <a:buNone/>
            </a:pPr>
            <a:r>
              <a:rPr lang="en-US" dirty="0" smtClean="0"/>
              <a:t>Two recent Supreme Court decisions:</a:t>
            </a:r>
          </a:p>
          <a:p>
            <a:pPr defTabSz="914400">
              <a:spcBef>
                <a:spcPts val="0"/>
              </a:spcBef>
            </a:pPr>
            <a:r>
              <a:rPr lang="en-US" dirty="0" err="1" smtClean="0"/>
              <a:t>Endrew</a:t>
            </a:r>
            <a:r>
              <a:rPr lang="en-US" dirty="0" smtClean="0"/>
              <a:t> F. v. Douglas Co. School Dist., 137 </a:t>
            </a:r>
            <a:r>
              <a:rPr lang="en-US" dirty="0" err="1" smtClean="0"/>
              <a:t>S.Ct</a:t>
            </a:r>
            <a:r>
              <a:rPr lang="en-US" dirty="0" smtClean="0"/>
              <a:t>. 988 (Mar. 22, 2017):  What level of educational benefit is necessary to show that a student with an IEP receives a FAPE? </a:t>
            </a:r>
          </a:p>
          <a:p>
            <a:pPr defTabSz="914400">
              <a:spcBef>
                <a:spcPts val="0"/>
              </a:spcBef>
            </a:pPr>
            <a:r>
              <a:rPr lang="en-US" i="1" dirty="0" smtClean="0"/>
              <a:t>Fry v. Napoleon Comm. Schools</a:t>
            </a:r>
            <a:r>
              <a:rPr lang="en-US" dirty="0" smtClean="0"/>
              <a:t>,  137 </a:t>
            </a:r>
            <a:r>
              <a:rPr lang="en-US" dirty="0" err="1" smtClean="0"/>
              <a:t>S.Ct</a:t>
            </a:r>
            <a:r>
              <a:rPr lang="en-US" dirty="0" smtClean="0"/>
              <a:t>. 743 (Feb 22, 2017): Is a student required to exhaust remedies under IDEA before bringing complaint about violations for other, related federal provisions?</a:t>
            </a:r>
          </a:p>
          <a:p>
            <a:pPr defTabSz="914400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60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Endrew</a:t>
            </a:r>
            <a:r>
              <a:rPr lang="en-US" dirty="0" smtClean="0"/>
              <a:t> F.—educational benefit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87600" y="1189810"/>
            <a:ext cx="6956670" cy="3158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In order to provide a FAPE</a:t>
            </a:r>
            <a:r>
              <a:rPr lang="en-US" sz="3200" dirty="0"/>
              <a:t>, “a school must offer an IEP reasonably calculated to enable a child to make progress appropriate in light of the child’s circumstances.” </a:t>
            </a:r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948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Deferential to educators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Specifically stated that courts should not substitute their judgment for the judgment of educators. </a:t>
            </a:r>
          </a:p>
          <a:p>
            <a:r>
              <a:rPr lang="en-US" dirty="0" smtClean="0"/>
              <a:t>IDEA vests educators with responsibility for decisions of critical importance to the life of a disabled child. </a:t>
            </a:r>
          </a:p>
          <a:p>
            <a:r>
              <a:rPr lang="en-US" dirty="0" smtClean="0"/>
              <a:t>The IEP process is an opportunity for educators and parents to “fully air their respective opinions” on the degree of progress a child’s IEP should pursue.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69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Fry—exhaustion of remedies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6087" y="1084521"/>
            <a:ext cx="7140713" cy="2477386"/>
          </a:xfrm>
        </p:spPr>
        <p:txBody>
          <a:bodyPr>
            <a:normAutofit/>
          </a:bodyPr>
          <a:lstStyle/>
          <a:p>
            <a:pPr marL="9525" lvl="1" indent="0">
              <a:buNone/>
            </a:pPr>
            <a:r>
              <a:rPr lang="en-US" sz="2800" dirty="0" smtClean="0"/>
              <a:t>Plaintiff need not exhaust administrative remedies under IDEA before bringing an ADA complaint, provided that the “gravamen” of the complaint is something other than denial of FAPE.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762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questions: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0" dirty="0"/>
              <a:t>Could the plaintiff have brought essentially the same claim if the alleged conduct had occurred at a public facility that was not a school—say, a public theater or library?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0" dirty="0"/>
              <a:t>Could an adult at the school—say, an employee or visitor—have pressed essentially the same grievance?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72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Undocumented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6087" y="1200151"/>
            <a:ext cx="7225773" cy="3394471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DACA: Deferred Action for Childhood Arrivals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DACA was an executive order that provided removal protection and work authorization for unauthorized immigrants who came to the US as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6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OSBA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22956</TotalTime>
  <Words>1418</Words>
  <Application>Microsoft Macintosh PowerPoint</Application>
  <PresentationFormat>On-screen Show (16:9)</PresentationFormat>
  <Paragraphs>159</Paragraphs>
  <Slides>33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Calibri</vt:lpstr>
      <vt:lpstr>Mangal</vt:lpstr>
      <vt:lpstr>Arial</vt:lpstr>
      <vt:lpstr>OSBA Template</vt:lpstr>
      <vt:lpstr>Teacher and educator  legal issues</vt:lpstr>
      <vt:lpstr>Roadmap</vt:lpstr>
      <vt:lpstr> Diversity and inclusion  </vt:lpstr>
      <vt:lpstr>Students with disabilities</vt:lpstr>
      <vt:lpstr>Endrew F.—educational benefit</vt:lpstr>
      <vt:lpstr>Deferential to educators</vt:lpstr>
      <vt:lpstr>Fry—exhaustion of remedies</vt:lpstr>
      <vt:lpstr>Two questions:</vt:lpstr>
      <vt:lpstr>Undocumented students</vt:lpstr>
      <vt:lpstr>Transgender students/employees </vt:lpstr>
      <vt:lpstr>US DOE Guidance on discipline and sexual harassment</vt:lpstr>
      <vt:lpstr>Restraint and seclusion</vt:lpstr>
      <vt:lpstr>Restraint/Seclusion</vt:lpstr>
      <vt:lpstr>Differential treatment</vt:lpstr>
      <vt:lpstr>PowerPoint Presentation</vt:lpstr>
      <vt:lpstr>PowerPoint Presentation</vt:lpstr>
      <vt:lpstr>Three guiding principles</vt:lpstr>
      <vt:lpstr>US DOE guidelines</vt:lpstr>
      <vt:lpstr>School obligations under Title IX</vt:lpstr>
      <vt:lpstr> students’ constitutional rights</vt:lpstr>
      <vt:lpstr>Fourth Amendment</vt:lpstr>
      <vt:lpstr>Basics</vt:lpstr>
      <vt:lpstr>Key cases</vt:lpstr>
      <vt:lpstr>State v. Polk</vt:lpstr>
      <vt:lpstr>Is it okay … </vt:lpstr>
      <vt:lpstr>First amendment (excerpt)</vt:lpstr>
      <vt:lpstr>Basics—religion </vt:lpstr>
      <vt:lpstr>Key cases</vt:lpstr>
      <vt:lpstr>Basics—speech</vt:lpstr>
      <vt:lpstr>Freedom of speech</vt:lpstr>
      <vt:lpstr>Two key cases</vt:lpstr>
      <vt:lpstr>Is it okay?</vt:lpstr>
      <vt:lpstr>Questions?</vt:lpstr>
    </vt:vector>
  </TitlesOfParts>
  <Company>Ohio School Boards Association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Chambers</dc:creator>
  <cp:lastModifiedBy>Jennifer Hardin</cp:lastModifiedBy>
  <cp:revision>403</cp:revision>
  <cp:lastPrinted>2015-11-02T16:07:35Z</cp:lastPrinted>
  <dcterms:created xsi:type="dcterms:W3CDTF">2013-01-24T14:23:28Z</dcterms:created>
  <dcterms:modified xsi:type="dcterms:W3CDTF">2017-10-16T14:02:20Z</dcterms:modified>
</cp:coreProperties>
</file>