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5"/>
  </p:sldMasterIdLst>
  <p:notesMasterIdLst>
    <p:notesMasterId r:id="rId50"/>
  </p:notesMasterIdLst>
  <p:handoutMasterIdLst>
    <p:handoutMasterId r:id="rId51"/>
  </p:handoutMasterIdLst>
  <p:sldIdLst>
    <p:sldId id="697" r:id="rId6"/>
    <p:sldId id="696" r:id="rId7"/>
    <p:sldId id="567" r:id="rId8"/>
    <p:sldId id="716" r:id="rId9"/>
    <p:sldId id="705" r:id="rId10"/>
    <p:sldId id="699" r:id="rId11"/>
    <p:sldId id="700" r:id="rId12"/>
    <p:sldId id="701" r:id="rId13"/>
    <p:sldId id="702" r:id="rId14"/>
    <p:sldId id="703" r:id="rId15"/>
    <p:sldId id="704" r:id="rId16"/>
    <p:sldId id="706" r:id="rId17"/>
    <p:sldId id="565" r:id="rId18"/>
    <p:sldId id="708" r:id="rId19"/>
    <p:sldId id="709" r:id="rId20"/>
    <p:sldId id="710" r:id="rId21"/>
    <p:sldId id="552" r:id="rId22"/>
    <p:sldId id="628" r:id="rId23"/>
    <p:sldId id="571" r:id="rId24"/>
    <p:sldId id="707" r:id="rId25"/>
    <p:sldId id="520" r:id="rId26"/>
    <p:sldId id="614" r:id="rId27"/>
    <p:sldId id="615" r:id="rId28"/>
    <p:sldId id="636" r:id="rId29"/>
    <p:sldId id="637" r:id="rId30"/>
    <p:sldId id="640" r:id="rId31"/>
    <p:sldId id="619" r:id="rId32"/>
    <p:sldId id="633" r:id="rId33"/>
    <p:sldId id="622" r:id="rId34"/>
    <p:sldId id="623" r:id="rId35"/>
    <p:sldId id="632" r:id="rId36"/>
    <p:sldId id="624" r:id="rId37"/>
    <p:sldId id="625" r:id="rId38"/>
    <p:sldId id="715" r:id="rId39"/>
    <p:sldId id="566" r:id="rId40"/>
    <p:sldId id="695" r:id="rId41"/>
    <p:sldId id="517" r:id="rId42"/>
    <p:sldId id="518" r:id="rId43"/>
    <p:sldId id="711" r:id="rId44"/>
    <p:sldId id="712" r:id="rId45"/>
    <p:sldId id="713" r:id="rId46"/>
    <p:sldId id="714" r:id="rId47"/>
    <p:sldId id="430" r:id="rId48"/>
    <p:sldId id="551" r:id="rId49"/>
  </p:sldIdLst>
  <p:sldSz cx="9144000" cy="6858000" type="screen4x3"/>
  <p:notesSz cx="7026275" cy="9312275"/>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wightman"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C05D"/>
    <a:srgbClr val="2462A7"/>
    <a:srgbClr val="F33F3F"/>
    <a:srgbClr val="DFE9F1"/>
    <a:srgbClr val="E7E7F8"/>
    <a:srgbClr val="3F9AC9"/>
    <a:srgbClr val="FFCD2F"/>
    <a:srgbClr val="FFDA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20" autoAdjust="0"/>
    <p:restoredTop sz="89984" autoAdjust="0"/>
  </p:normalViewPr>
  <p:slideViewPr>
    <p:cSldViewPr snapToGrid="0">
      <p:cViewPr>
        <p:scale>
          <a:sx n="68" d="100"/>
          <a:sy n="68" d="100"/>
        </p:scale>
        <p:origin x="-80" y="-368"/>
      </p:cViewPr>
      <p:guideLst>
        <p:guide orient="horz" pos="1392"/>
        <p:guide pos="2880"/>
      </p:guideLst>
    </p:cSldViewPr>
  </p:slideViewPr>
  <p:notesTextViewPr>
    <p:cViewPr>
      <p:scale>
        <a:sx n="125" d="100"/>
        <a:sy n="125" d="100"/>
      </p:scale>
      <p:origin x="0" y="0"/>
    </p:cViewPr>
  </p:notesTextViewPr>
  <p:sorterViewPr>
    <p:cViewPr>
      <p:scale>
        <a:sx n="75" d="100"/>
        <a:sy n="75" d="100"/>
      </p:scale>
      <p:origin x="0" y="24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commentAuthors" Target="commentAuthors.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749DDE-5785-4A25-8E7E-B79F96430A8D}"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61CF5C26-F66E-4701-B07F-5E66E6344FAC}">
      <dgm:prSet phldrT="[Text]"/>
      <dgm:spPr/>
      <dgm:t>
        <a:bodyPr/>
        <a:lstStyle/>
        <a:p>
          <a:r>
            <a:rPr lang="en-US" dirty="0" smtClean="0">
              <a:latin typeface="Arial" pitchFamily="34" charset="0"/>
              <a:cs typeface="Arial" pitchFamily="34" charset="0"/>
            </a:rPr>
            <a:t>Higher Ed</a:t>
          </a:r>
          <a:endParaRPr lang="en-US" dirty="0">
            <a:latin typeface="Arial" pitchFamily="34" charset="0"/>
            <a:cs typeface="Arial" pitchFamily="34" charset="0"/>
          </a:endParaRPr>
        </a:p>
      </dgm:t>
    </dgm:pt>
    <dgm:pt modelId="{C6A79052-9D6B-404F-AB56-01EF4A6D7390}" type="parTrans" cxnId="{A8B16F25-CD94-46EB-959F-63E8758BF0F6}">
      <dgm:prSet/>
      <dgm:spPr/>
      <dgm:t>
        <a:bodyPr/>
        <a:lstStyle/>
        <a:p>
          <a:endParaRPr lang="en-US"/>
        </a:p>
      </dgm:t>
    </dgm:pt>
    <dgm:pt modelId="{8F5947C6-6FB9-455E-97BD-EBB4A743C668}" type="sibTrans" cxnId="{A8B16F25-CD94-46EB-959F-63E8758BF0F6}">
      <dgm:prSet/>
      <dgm:spPr/>
      <dgm:t>
        <a:bodyPr/>
        <a:lstStyle/>
        <a:p>
          <a:endParaRPr lang="en-US"/>
        </a:p>
      </dgm:t>
    </dgm:pt>
    <dgm:pt modelId="{75054F00-2BAB-43DA-BF9F-BFFDFAF0FFA9}">
      <dgm:prSet phldrT="[Text]"/>
      <dgm:spPr/>
      <dgm:t>
        <a:bodyPr/>
        <a:lstStyle/>
        <a:p>
          <a:r>
            <a:rPr lang="en-US" dirty="0" smtClean="0">
              <a:latin typeface="Arial" pitchFamily="34" charset="0"/>
              <a:cs typeface="Arial" pitchFamily="34" charset="0"/>
            </a:rPr>
            <a:t>Improve quality of teacher preparation program </a:t>
          </a:r>
          <a:endParaRPr lang="en-US" dirty="0">
            <a:latin typeface="Arial" pitchFamily="34" charset="0"/>
            <a:cs typeface="Arial" pitchFamily="34" charset="0"/>
          </a:endParaRPr>
        </a:p>
      </dgm:t>
    </dgm:pt>
    <dgm:pt modelId="{7E0FC6AC-5B57-46D6-87A6-ED936BC95A18}" type="parTrans" cxnId="{B5461900-8F3A-4DBD-8E64-BF10E943C24D}">
      <dgm:prSet/>
      <dgm:spPr/>
      <dgm:t>
        <a:bodyPr/>
        <a:lstStyle/>
        <a:p>
          <a:endParaRPr lang="en-US"/>
        </a:p>
      </dgm:t>
    </dgm:pt>
    <dgm:pt modelId="{B68FA0ED-EFC1-4B73-94B5-BBF274E558D7}" type="sibTrans" cxnId="{B5461900-8F3A-4DBD-8E64-BF10E943C24D}">
      <dgm:prSet/>
      <dgm:spPr/>
      <dgm:t>
        <a:bodyPr/>
        <a:lstStyle/>
        <a:p>
          <a:endParaRPr lang="en-US"/>
        </a:p>
      </dgm:t>
    </dgm:pt>
    <dgm:pt modelId="{0BD55240-ACB5-40A4-8FBF-4319415500B5}">
      <dgm:prSet phldrT="[Text]"/>
      <dgm:spPr/>
      <dgm:t>
        <a:bodyPr/>
        <a:lstStyle/>
        <a:p>
          <a:r>
            <a:rPr lang="en-US" dirty="0" smtClean="0">
              <a:latin typeface="Arial" pitchFamily="34" charset="0"/>
              <a:cs typeface="Arial" pitchFamily="34" charset="0"/>
            </a:rPr>
            <a:t>Value-added is a required component of the educator licensure program</a:t>
          </a:r>
          <a:endParaRPr lang="en-US" dirty="0">
            <a:latin typeface="Arial" pitchFamily="34" charset="0"/>
            <a:cs typeface="Arial" pitchFamily="34" charset="0"/>
          </a:endParaRPr>
        </a:p>
      </dgm:t>
    </dgm:pt>
    <dgm:pt modelId="{8A240165-AE08-4597-A8E3-2E86EF4D1D60}" type="parTrans" cxnId="{B4C25E1F-6D1F-41A0-A6CA-D0F271912245}">
      <dgm:prSet/>
      <dgm:spPr/>
      <dgm:t>
        <a:bodyPr/>
        <a:lstStyle/>
        <a:p>
          <a:endParaRPr lang="en-US"/>
        </a:p>
      </dgm:t>
    </dgm:pt>
    <dgm:pt modelId="{0E0F40D7-A0E2-4CEB-AB37-AA153CB0FCAE}" type="sibTrans" cxnId="{B4C25E1F-6D1F-41A0-A6CA-D0F271912245}">
      <dgm:prSet/>
      <dgm:spPr/>
      <dgm:t>
        <a:bodyPr/>
        <a:lstStyle/>
        <a:p>
          <a:endParaRPr lang="en-US"/>
        </a:p>
      </dgm:t>
    </dgm:pt>
    <dgm:pt modelId="{E699AF91-0D4E-48E6-BB47-E193FA4F9C6F}">
      <dgm:prSet phldrT="[Text]"/>
      <dgm:spPr/>
      <dgm:t>
        <a:bodyPr/>
        <a:lstStyle/>
        <a:p>
          <a:r>
            <a:rPr lang="en-US" dirty="0" smtClean="0">
              <a:latin typeface="Arial" pitchFamily="34" charset="0"/>
              <a:cs typeface="Arial" pitchFamily="34" charset="0"/>
            </a:rPr>
            <a:t>Teachers</a:t>
          </a:r>
          <a:endParaRPr lang="en-US" dirty="0">
            <a:latin typeface="Arial" pitchFamily="34" charset="0"/>
            <a:cs typeface="Arial" pitchFamily="34" charset="0"/>
          </a:endParaRPr>
        </a:p>
      </dgm:t>
    </dgm:pt>
    <dgm:pt modelId="{72CFD85F-489D-43A9-ACD2-B46191F58F8C}" type="parTrans" cxnId="{08F0B2D5-7844-4C14-B6B8-96EB5A4FDEAC}">
      <dgm:prSet/>
      <dgm:spPr/>
      <dgm:t>
        <a:bodyPr/>
        <a:lstStyle/>
        <a:p>
          <a:endParaRPr lang="en-US"/>
        </a:p>
      </dgm:t>
    </dgm:pt>
    <dgm:pt modelId="{519DEBF6-5263-4CCE-9290-D8AD7AA2CB56}" type="sibTrans" cxnId="{08F0B2D5-7844-4C14-B6B8-96EB5A4FDEAC}">
      <dgm:prSet/>
      <dgm:spPr/>
      <dgm:t>
        <a:bodyPr/>
        <a:lstStyle/>
        <a:p>
          <a:endParaRPr lang="en-US"/>
        </a:p>
      </dgm:t>
    </dgm:pt>
    <dgm:pt modelId="{6E4E2C2D-207F-4487-AD43-ABDD54F56B64}">
      <dgm:prSet phldrT="[Text]"/>
      <dgm:spPr/>
      <dgm:t>
        <a:bodyPr/>
        <a:lstStyle/>
        <a:p>
          <a:r>
            <a:rPr lang="en-US" dirty="0" smtClean="0">
              <a:latin typeface="Arial" pitchFamily="34" charset="0"/>
              <a:cs typeface="Arial" pitchFamily="34" charset="0"/>
            </a:rPr>
            <a:t>Improve quality of instruction</a:t>
          </a:r>
          <a:endParaRPr lang="en-US" dirty="0">
            <a:latin typeface="Arial" pitchFamily="34" charset="0"/>
            <a:cs typeface="Arial" pitchFamily="34" charset="0"/>
          </a:endParaRPr>
        </a:p>
      </dgm:t>
    </dgm:pt>
    <dgm:pt modelId="{E3D8AE92-8B9B-4AB3-8345-A641C7BE8F3F}" type="parTrans" cxnId="{79917C78-0D27-4D59-9909-BC74F1537939}">
      <dgm:prSet/>
      <dgm:spPr/>
      <dgm:t>
        <a:bodyPr/>
        <a:lstStyle/>
        <a:p>
          <a:endParaRPr lang="en-US"/>
        </a:p>
      </dgm:t>
    </dgm:pt>
    <dgm:pt modelId="{199C0521-051F-4104-9566-60B39F1C8509}" type="sibTrans" cxnId="{79917C78-0D27-4D59-9909-BC74F1537939}">
      <dgm:prSet/>
      <dgm:spPr/>
      <dgm:t>
        <a:bodyPr/>
        <a:lstStyle/>
        <a:p>
          <a:endParaRPr lang="en-US"/>
        </a:p>
      </dgm:t>
    </dgm:pt>
    <dgm:pt modelId="{14B667C5-8330-4ED6-93EE-8D4E7BBF844F}">
      <dgm:prSet phldrT="[Text]"/>
      <dgm:spPr/>
      <dgm:t>
        <a:bodyPr/>
        <a:lstStyle/>
        <a:p>
          <a:r>
            <a:rPr lang="en-US" dirty="0" smtClean="0">
              <a:latin typeface="Arial" pitchFamily="34" charset="0"/>
              <a:cs typeface="Arial" pitchFamily="34" charset="0"/>
            </a:rPr>
            <a:t>Value-added information can improve areas of strength and areas of challenge</a:t>
          </a:r>
          <a:endParaRPr lang="en-US" dirty="0">
            <a:latin typeface="Arial" pitchFamily="34" charset="0"/>
            <a:cs typeface="Arial" pitchFamily="34" charset="0"/>
          </a:endParaRPr>
        </a:p>
      </dgm:t>
    </dgm:pt>
    <dgm:pt modelId="{FE3B7F29-25F3-4FDD-B16F-4912C7B9B068}" type="parTrans" cxnId="{0BACDDC8-74D9-431E-B94C-A924B9AA6012}">
      <dgm:prSet/>
      <dgm:spPr/>
      <dgm:t>
        <a:bodyPr/>
        <a:lstStyle/>
        <a:p>
          <a:endParaRPr lang="en-US"/>
        </a:p>
      </dgm:t>
    </dgm:pt>
    <dgm:pt modelId="{9FFE52F4-83CD-449A-91C4-B9EA2AB4C28B}" type="sibTrans" cxnId="{0BACDDC8-74D9-431E-B94C-A924B9AA6012}">
      <dgm:prSet/>
      <dgm:spPr/>
      <dgm:t>
        <a:bodyPr/>
        <a:lstStyle/>
        <a:p>
          <a:endParaRPr lang="en-US"/>
        </a:p>
      </dgm:t>
    </dgm:pt>
    <dgm:pt modelId="{F1F46EEE-D89B-4541-BFD8-3A0DC5ABCF82}">
      <dgm:prSet phldrT="[Text]"/>
      <dgm:spPr/>
      <dgm:t>
        <a:bodyPr/>
        <a:lstStyle/>
        <a:p>
          <a:r>
            <a:rPr lang="en-US" dirty="0" smtClean="0">
              <a:latin typeface="Arial" pitchFamily="34" charset="0"/>
              <a:cs typeface="Arial" pitchFamily="34" charset="0"/>
            </a:rPr>
            <a:t>Students</a:t>
          </a:r>
          <a:endParaRPr lang="en-US" dirty="0">
            <a:latin typeface="Arial" pitchFamily="34" charset="0"/>
            <a:cs typeface="Arial" pitchFamily="34" charset="0"/>
          </a:endParaRPr>
        </a:p>
      </dgm:t>
    </dgm:pt>
    <dgm:pt modelId="{80F7E968-0C7A-4F3A-9F40-362C40F7D3D4}" type="parTrans" cxnId="{FE180218-492A-4D8F-89BF-ECDEBF87B629}">
      <dgm:prSet/>
      <dgm:spPr/>
      <dgm:t>
        <a:bodyPr/>
        <a:lstStyle/>
        <a:p>
          <a:endParaRPr lang="en-US"/>
        </a:p>
      </dgm:t>
    </dgm:pt>
    <dgm:pt modelId="{CEFCEEF2-E5FA-4F2B-BD46-C22A3AB4E44C}" type="sibTrans" cxnId="{FE180218-492A-4D8F-89BF-ECDEBF87B629}">
      <dgm:prSet/>
      <dgm:spPr/>
      <dgm:t>
        <a:bodyPr/>
        <a:lstStyle/>
        <a:p>
          <a:endParaRPr lang="en-US"/>
        </a:p>
      </dgm:t>
    </dgm:pt>
    <dgm:pt modelId="{AEE393D0-B1DC-466F-8DBA-9A424193C494}">
      <dgm:prSet phldrT="[Text]"/>
      <dgm:spPr/>
      <dgm:t>
        <a:bodyPr/>
        <a:lstStyle/>
        <a:p>
          <a:r>
            <a:rPr lang="en-US" dirty="0" smtClean="0">
              <a:latin typeface="Arial" pitchFamily="34" charset="0"/>
              <a:cs typeface="Arial" pitchFamily="34" charset="0"/>
            </a:rPr>
            <a:t>Improve student achievement</a:t>
          </a:r>
          <a:endParaRPr lang="en-US" dirty="0">
            <a:latin typeface="Arial" pitchFamily="34" charset="0"/>
            <a:cs typeface="Arial" pitchFamily="34" charset="0"/>
          </a:endParaRPr>
        </a:p>
      </dgm:t>
    </dgm:pt>
    <dgm:pt modelId="{0ED79F48-C39E-4A92-9336-D987E10D1B9C}" type="parTrans" cxnId="{FF164F08-D195-49D5-9A8E-01580250E098}">
      <dgm:prSet/>
      <dgm:spPr/>
      <dgm:t>
        <a:bodyPr/>
        <a:lstStyle/>
        <a:p>
          <a:endParaRPr lang="en-US"/>
        </a:p>
      </dgm:t>
    </dgm:pt>
    <dgm:pt modelId="{28DA0967-CA06-4D15-8406-C2AB1CE0768E}" type="sibTrans" cxnId="{FF164F08-D195-49D5-9A8E-01580250E098}">
      <dgm:prSet/>
      <dgm:spPr/>
      <dgm:t>
        <a:bodyPr/>
        <a:lstStyle/>
        <a:p>
          <a:endParaRPr lang="en-US"/>
        </a:p>
      </dgm:t>
    </dgm:pt>
    <dgm:pt modelId="{A5F9D299-0C6F-4C2E-8D37-3727E60726F8}">
      <dgm:prSet phldrT="[Text]"/>
      <dgm:spPr/>
      <dgm:t>
        <a:bodyPr/>
        <a:lstStyle/>
        <a:p>
          <a:r>
            <a:rPr lang="en-US" dirty="0" smtClean="0">
              <a:latin typeface="Arial" pitchFamily="34" charset="0"/>
              <a:cs typeface="Arial" pitchFamily="34" charset="0"/>
            </a:rPr>
            <a:t>Value-added information can help identify student needs</a:t>
          </a:r>
          <a:endParaRPr lang="en-US" dirty="0">
            <a:latin typeface="Arial" pitchFamily="34" charset="0"/>
            <a:cs typeface="Arial" pitchFamily="34" charset="0"/>
          </a:endParaRPr>
        </a:p>
      </dgm:t>
    </dgm:pt>
    <dgm:pt modelId="{0F390C6C-CA41-4E29-8AFB-87FABF90380B}" type="parTrans" cxnId="{A7873981-9576-43E7-AF42-A566D6E2D816}">
      <dgm:prSet/>
      <dgm:spPr/>
      <dgm:t>
        <a:bodyPr/>
        <a:lstStyle/>
        <a:p>
          <a:endParaRPr lang="en-US"/>
        </a:p>
      </dgm:t>
    </dgm:pt>
    <dgm:pt modelId="{7A9A2E1D-9202-49D8-9A66-0959C207144F}" type="sibTrans" cxnId="{A7873981-9576-43E7-AF42-A566D6E2D816}">
      <dgm:prSet/>
      <dgm:spPr/>
      <dgm:t>
        <a:bodyPr/>
        <a:lstStyle/>
        <a:p>
          <a:endParaRPr lang="en-US"/>
        </a:p>
      </dgm:t>
    </dgm:pt>
    <dgm:pt modelId="{8A16F5E8-E00D-4FEB-A0ED-7B2E9CA22BB6}" type="pres">
      <dgm:prSet presAssocID="{5A749DDE-5785-4A25-8E7E-B79F96430A8D}" presName="Name0" presStyleCnt="0">
        <dgm:presLayoutVars>
          <dgm:chMax val="7"/>
          <dgm:dir/>
          <dgm:animLvl val="lvl"/>
          <dgm:resizeHandles val="exact"/>
        </dgm:presLayoutVars>
      </dgm:prSet>
      <dgm:spPr/>
      <dgm:t>
        <a:bodyPr/>
        <a:lstStyle/>
        <a:p>
          <a:endParaRPr lang="en-US"/>
        </a:p>
      </dgm:t>
    </dgm:pt>
    <dgm:pt modelId="{92BDA337-076B-4C16-9656-48C9AC748F05}" type="pres">
      <dgm:prSet presAssocID="{61CF5C26-F66E-4701-B07F-5E66E6344FAC}" presName="circle1" presStyleLbl="node1" presStyleIdx="0" presStyleCnt="3"/>
      <dgm:spPr>
        <a:solidFill>
          <a:srgbClr val="105FB0"/>
        </a:solidFill>
      </dgm:spPr>
    </dgm:pt>
    <dgm:pt modelId="{B5D41C5A-D2EB-46BE-9ED7-D5B8A0438708}" type="pres">
      <dgm:prSet presAssocID="{61CF5C26-F66E-4701-B07F-5E66E6344FAC}" presName="space" presStyleCnt="0"/>
      <dgm:spPr/>
    </dgm:pt>
    <dgm:pt modelId="{C87FD30C-359C-48A9-911A-FFD1447CD109}" type="pres">
      <dgm:prSet presAssocID="{61CF5C26-F66E-4701-B07F-5E66E6344FAC}" presName="rect1" presStyleLbl="alignAcc1" presStyleIdx="0" presStyleCnt="3"/>
      <dgm:spPr/>
      <dgm:t>
        <a:bodyPr/>
        <a:lstStyle/>
        <a:p>
          <a:endParaRPr lang="en-US"/>
        </a:p>
      </dgm:t>
    </dgm:pt>
    <dgm:pt modelId="{0AFAE91B-AD9D-4FBE-B2A5-3C7FDB4A1176}" type="pres">
      <dgm:prSet presAssocID="{E699AF91-0D4E-48E6-BB47-E193FA4F9C6F}" presName="vertSpace2" presStyleLbl="node1" presStyleIdx="0" presStyleCnt="3"/>
      <dgm:spPr/>
    </dgm:pt>
    <dgm:pt modelId="{A0B8D7C4-6FC1-40D8-A24E-2B4D1AD8E74C}" type="pres">
      <dgm:prSet presAssocID="{E699AF91-0D4E-48E6-BB47-E193FA4F9C6F}" presName="circle2" presStyleLbl="node1" presStyleIdx="1" presStyleCnt="3"/>
      <dgm:spPr>
        <a:solidFill>
          <a:srgbClr val="298536"/>
        </a:solidFill>
      </dgm:spPr>
    </dgm:pt>
    <dgm:pt modelId="{9A4A2345-ADA4-4BEE-B110-A4514CD2B5BE}" type="pres">
      <dgm:prSet presAssocID="{E699AF91-0D4E-48E6-BB47-E193FA4F9C6F}" presName="rect2" presStyleLbl="alignAcc1" presStyleIdx="1" presStyleCnt="3"/>
      <dgm:spPr/>
      <dgm:t>
        <a:bodyPr/>
        <a:lstStyle/>
        <a:p>
          <a:endParaRPr lang="en-US"/>
        </a:p>
      </dgm:t>
    </dgm:pt>
    <dgm:pt modelId="{087AC510-4DD6-430A-B4AE-8F0F3D397C12}" type="pres">
      <dgm:prSet presAssocID="{F1F46EEE-D89B-4541-BFD8-3A0DC5ABCF82}" presName="vertSpace3" presStyleLbl="node1" presStyleIdx="1" presStyleCnt="3"/>
      <dgm:spPr/>
    </dgm:pt>
    <dgm:pt modelId="{497B80A1-726A-4303-B595-1CA5F980018D}" type="pres">
      <dgm:prSet presAssocID="{F1F46EEE-D89B-4541-BFD8-3A0DC5ABCF82}" presName="circle3" presStyleLbl="node1" presStyleIdx="2" presStyleCnt="3"/>
      <dgm:spPr>
        <a:solidFill>
          <a:srgbClr val="57ABC9"/>
        </a:solidFill>
      </dgm:spPr>
    </dgm:pt>
    <dgm:pt modelId="{F8DCCB07-C280-4144-BB80-35D396DE072B}" type="pres">
      <dgm:prSet presAssocID="{F1F46EEE-D89B-4541-BFD8-3A0DC5ABCF82}" presName="rect3" presStyleLbl="alignAcc1" presStyleIdx="2" presStyleCnt="3"/>
      <dgm:spPr/>
      <dgm:t>
        <a:bodyPr/>
        <a:lstStyle/>
        <a:p>
          <a:endParaRPr lang="en-US"/>
        </a:p>
      </dgm:t>
    </dgm:pt>
    <dgm:pt modelId="{5AFC3787-8984-4C18-BEBC-B815737AC9F7}" type="pres">
      <dgm:prSet presAssocID="{61CF5C26-F66E-4701-B07F-5E66E6344FAC}" presName="rect1ParTx" presStyleLbl="alignAcc1" presStyleIdx="2" presStyleCnt="3">
        <dgm:presLayoutVars>
          <dgm:chMax val="1"/>
          <dgm:bulletEnabled val="1"/>
        </dgm:presLayoutVars>
      </dgm:prSet>
      <dgm:spPr/>
      <dgm:t>
        <a:bodyPr/>
        <a:lstStyle/>
        <a:p>
          <a:endParaRPr lang="en-US"/>
        </a:p>
      </dgm:t>
    </dgm:pt>
    <dgm:pt modelId="{158F0C30-A22F-4176-8A97-43298E5815D3}" type="pres">
      <dgm:prSet presAssocID="{61CF5C26-F66E-4701-B07F-5E66E6344FAC}" presName="rect1ChTx" presStyleLbl="alignAcc1" presStyleIdx="2" presStyleCnt="3">
        <dgm:presLayoutVars>
          <dgm:bulletEnabled val="1"/>
        </dgm:presLayoutVars>
      </dgm:prSet>
      <dgm:spPr/>
      <dgm:t>
        <a:bodyPr/>
        <a:lstStyle/>
        <a:p>
          <a:endParaRPr lang="en-US"/>
        </a:p>
      </dgm:t>
    </dgm:pt>
    <dgm:pt modelId="{8B9220F9-3BA5-452F-AE75-23C24C0E1D4C}" type="pres">
      <dgm:prSet presAssocID="{E699AF91-0D4E-48E6-BB47-E193FA4F9C6F}" presName="rect2ParTx" presStyleLbl="alignAcc1" presStyleIdx="2" presStyleCnt="3">
        <dgm:presLayoutVars>
          <dgm:chMax val="1"/>
          <dgm:bulletEnabled val="1"/>
        </dgm:presLayoutVars>
      </dgm:prSet>
      <dgm:spPr/>
      <dgm:t>
        <a:bodyPr/>
        <a:lstStyle/>
        <a:p>
          <a:endParaRPr lang="en-US"/>
        </a:p>
      </dgm:t>
    </dgm:pt>
    <dgm:pt modelId="{4453EC0F-B76F-48A1-BF15-165DF58FE9F2}" type="pres">
      <dgm:prSet presAssocID="{E699AF91-0D4E-48E6-BB47-E193FA4F9C6F}" presName="rect2ChTx" presStyleLbl="alignAcc1" presStyleIdx="2" presStyleCnt="3">
        <dgm:presLayoutVars>
          <dgm:bulletEnabled val="1"/>
        </dgm:presLayoutVars>
      </dgm:prSet>
      <dgm:spPr/>
      <dgm:t>
        <a:bodyPr/>
        <a:lstStyle/>
        <a:p>
          <a:endParaRPr lang="en-US"/>
        </a:p>
      </dgm:t>
    </dgm:pt>
    <dgm:pt modelId="{91908371-07D4-4BAE-9EC4-D6CE3B002A58}" type="pres">
      <dgm:prSet presAssocID="{F1F46EEE-D89B-4541-BFD8-3A0DC5ABCF82}" presName="rect3ParTx" presStyleLbl="alignAcc1" presStyleIdx="2" presStyleCnt="3">
        <dgm:presLayoutVars>
          <dgm:chMax val="1"/>
          <dgm:bulletEnabled val="1"/>
        </dgm:presLayoutVars>
      </dgm:prSet>
      <dgm:spPr/>
      <dgm:t>
        <a:bodyPr/>
        <a:lstStyle/>
        <a:p>
          <a:endParaRPr lang="en-US"/>
        </a:p>
      </dgm:t>
    </dgm:pt>
    <dgm:pt modelId="{C185ADA6-4156-4B8E-BA44-CDAFFF2F070E}" type="pres">
      <dgm:prSet presAssocID="{F1F46EEE-D89B-4541-BFD8-3A0DC5ABCF82}" presName="rect3ChTx" presStyleLbl="alignAcc1" presStyleIdx="2" presStyleCnt="3">
        <dgm:presLayoutVars>
          <dgm:bulletEnabled val="1"/>
        </dgm:presLayoutVars>
      </dgm:prSet>
      <dgm:spPr/>
      <dgm:t>
        <a:bodyPr/>
        <a:lstStyle/>
        <a:p>
          <a:endParaRPr lang="en-US"/>
        </a:p>
      </dgm:t>
    </dgm:pt>
  </dgm:ptLst>
  <dgm:cxnLst>
    <dgm:cxn modelId="{2DF7FC86-EC98-1E4D-9E1A-A6342A11810F}" type="presOf" srcId="{F1F46EEE-D89B-4541-BFD8-3A0DC5ABCF82}" destId="{91908371-07D4-4BAE-9EC4-D6CE3B002A58}" srcOrd="1" destOrd="0" presId="urn:microsoft.com/office/officeart/2005/8/layout/target3"/>
    <dgm:cxn modelId="{79917C78-0D27-4D59-9909-BC74F1537939}" srcId="{E699AF91-0D4E-48E6-BB47-E193FA4F9C6F}" destId="{6E4E2C2D-207F-4487-AD43-ABDD54F56B64}" srcOrd="0" destOrd="0" parTransId="{E3D8AE92-8B9B-4AB3-8345-A641C7BE8F3F}" sibTransId="{199C0521-051F-4104-9566-60B39F1C8509}"/>
    <dgm:cxn modelId="{FF164F08-D195-49D5-9A8E-01580250E098}" srcId="{F1F46EEE-D89B-4541-BFD8-3A0DC5ABCF82}" destId="{AEE393D0-B1DC-466F-8DBA-9A424193C494}" srcOrd="0" destOrd="0" parTransId="{0ED79F48-C39E-4A92-9336-D987E10D1B9C}" sibTransId="{28DA0967-CA06-4D15-8406-C2AB1CE0768E}"/>
    <dgm:cxn modelId="{A6829071-04FB-E743-B827-E23D58E3383F}" type="presOf" srcId="{E699AF91-0D4E-48E6-BB47-E193FA4F9C6F}" destId="{9A4A2345-ADA4-4BEE-B110-A4514CD2B5BE}" srcOrd="0" destOrd="0" presId="urn:microsoft.com/office/officeart/2005/8/layout/target3"/>
    <dgm:cxn modelId="{3482FD18-53CB-2746-9757-C9C041E1E997}" type="presOf" srcId="{F1F46EEE-D89B-4541-BFD8-3A0DC5ABCF82}" destId="{F8DCCB07-C280-4144-BB80-35D396DE072B}" srcOrd="0" destOrd="0" presId="urn:microsoft.com/office/officeart/2005/8/layout/target3"/>
    <dgm:cxn modelId="{04E782EF-CFC9-CC46-A74A-0C70249ABE5F}" type="presOf" srcId="{E699AF91-0D4E-48E6-BB47-E193FA4F9C6F}" destId="{8B9220F9-3BA5-452F-AE75-23C24C0E1D4C}" srcOrd="1" destOrd="0" presId="urn:microsoft.com/office/officeart/2005/8/layout/target3"/>
    <dgm:cxn modelId="{8F60E418-8D17-A644-AC37-A92C45E08EAC}" type="presOf" srcId="{61CF5C26-F66E-4701-B07F-5E66E6344FAC}" destId="{C87FD30C-359C-48A9-911A-FFD1447CD109}" srcOrd="0" destOrd="0" presId="urn:microsoft.com/office/officeart/2005/8/layout/target3"/>
    <dgm:cxn modelId="{0BACDDC8-74D9-431E-B94C-A924B9AA6012}" srcId="{E699AF91-0D4E-48E6-BB47-E193FA4F9C6F}" destId="{14B667C5-8330-4ED6-93EE-8D4E7BBF844F}" srcOrd="1" destOrd="0" parTransId="{FE3B7F29-25F3-4FDD-B16F-4912C7B9B068}" sibTransId="{9FFE52F4-83CD-449A-91C4-B9EA2AB4C28B}"/>
    <dgm:cxn modelId="{FE180218-492A-4D8F-89BF-ECDEBF87B629}" srcId="{5A749DDE-5785-4A25-8E7E-B79F96430A8D}" destId="{F1F46EEE-D89B-4541-BFD8-3A0DC5ABCF82}" srcOrd="2" destOrd="0" parTransId="{80F7E968-0C7A-4F3A-9F40-362C40F7D3D4}" sibTransId="{CEFCEEF2-E5FA-4F2B-BD46-C22A3AB4E44C}"/>
    <dgm:cxn modelId="{08F0B2D5-7844-4C14-B6B8-96EB5A4FDEAC}" srcId="{5A749DDE-5785-4A25-8E7E-B79F96430A8D}" destId="{E699AF91-0D4E-48E6-BB47-E193FA4F9C6F}" srcOrd="1" destOrd="0" parTransId="{72CFD85F-489D-43A9-ACD2-B46191F58F8C}" sibTransId="{519DEBF6-5263-4CCE-9290-D8AD7AA2CB56}"/>
    <dgm:cxn modelId="{FD927D24-98EF-0047-BA55-94BB740D35A1}" type="presOf" srcId="{AEE393D0-B1DC-466F-8DBA-9A424193C494}" destId="{C185ADA6-4156-4B8E-BA44-CDAFFF2F070E}" srcOrd="0" destOrd="0" presId="urn:microsoft.com/office/officeart/2005/8/layout/target3"/>
    <dgm:cxn modelId="{37D2E2CE-C14A-FB4D-9B6A-ABD6A6D76AAF}" type="presOf" srcId="{0BD55240-ACB5-40A4-8FBF-4319415500B5}" destId="{158F0C30-A22F-4176-8A97-43298E5815D3}" srcOrd="0" destOrd="1" presId="urn:microsoft.com/office/officeart/2005/8/layout/target3"/>
    <dgm:cxn modelId="{E306173C-9646-2949-95B7-54F6BE6DAF5F}" type="presOf" srcId="{6E4E2C2D-207F-4487-AD43-ABDD54F56B64}" destId="{4453EC0F-B76F-48A1-BF15-165DF58FE9F2}" srcOrd="0" destOrd="0" presId="urn:microsoft.com/office/officeart/2005/8/layout/target3"/>
    <dgm:cxn modelId="{B5461900-8F3A-4DBD-8E64-BF10E943C24D}" srcId="{61CF5C26-F66E-4701-B07F-5E66E6344FAC}" destId="{75054F00-2BAB-43DA-BF9F-BFFDFAF0FFA9}" srcOrd="0" destOrd="0" parTransId="{7E0FC6AC-5B57-46D6-87A6-ED936BC95A18}" sibTransId="{B68FA0ED-EFC1-4B73-94B5-BBF274E558D7}"/>
    <dgm:cxn modelId="{8A808928-954C-2045-B324-7DB717A117DB}" type="presOf" srcId="{61CF5C26-F66E-4701-B07F-5E66E6344FAC}" destId="{5AFC3787-8984-4C18-BEBC-B815737AC9F7}" srcOrd="1" destOrd="0" presId="urn:microsoft.com/office/officeart/2005/8/layout/target3"/>
    <dgm:cxn modelId="{28C61A01-B3F4-D442-A1B7-A65F41EB944B}" type="presOf" srcId="{75054F00-2BAB-43DA-BF9F-BFFDFAF0FFA9}" destId="{158F0C30-A22F-4176-8A97-43298E5815D3}" srcOrd="0" destOrd="0" presId="urn:microsoft.com/office/officeart/2005/8/layout/target3"/>
    <dgm:cxn modelId="{A7873981-9576-43E7-AF42-A566D6E2D816}" srcId="{F1F46EEE-D89B-4541-BFD8-3A0DC5ABCF82}" destId="{A5F9D299-0C6F-4C2E-8D37-3727E60726F8}" srcOrd="1" destOrd="0" parTransId="{0F390C6C-CA41-4E29-8AFB-87FABF90380B}" sibTransId="{7A9A2E1D-9202-49D8-9A66-0959C207144F}"/>
    <dgm:cxn modelId="{B2946A30-65C9-1248-99DC-85021A451E41}" type="presOf" srcId="{5A749DDE-5785-4A25-8E7E-B79F96430A8D}" destId="{8A16F5E8-E00D-4FEB-A0ED-7B2E9CA22BB6}" srcOrd="0" destOrd="0" presId="urn:microsoft.com/office/officeart/2005/8/layout/target3"/>
    <dgm:cxn modelId="{977C709D-5098-3E41-AFB1-636022A3E5B5}" type="presOf" srcId="{A5F9D299-0C6F-4C2E-8D37-3727E60726F8}" destId="{C185ADA6-4156-4B8E-BA44-CDAFFF2F070E}" srcOrd="0" destOrd="1" presId="urn:microsoft.com/office/officeart/2005/8/layout/target3"/>
    <dgm:cxn modelId="{B4C25E1F-6D1F-41A0-A6CA-D0F271912245}" srcId="{61CF5C26-F66E-4701-B07F-5E66E6344FAC}" destId="{0BD55240-ACB5-40A4-8FBF-4319415500B5}" srcOrd="1" destOrd="0" parTransId="{8A240165-AE08-4597-A8E3-2E86EF4D1D60}" sibTransId="{0E0F40D7-A0E2-4CEB-AB37-AA153CB0FCAE}"/>
    <dgm:cxn modelId="{A8B16F25-CD94-46EB-959F-63E8758BF0F6}" srcId="{5A749DDE-5785-4A25-8E7E-B79F96430A8D}" destId="{61CF5C26-F66E-4701-B07F-5E66E6344FAC}" srcOrd="0" destOrd="0" parTransId="{C6A79052-9D6B-404F-AB56-01EF4A6D7390}" sibTransId="{8F5947C6-6FB9-455E-97BD-EBB4A743C668}"/>
    <dgm:cxn modelId="{4A7999C5-6217-AC41-9014-30C66D80F235}" type="presOf" srcId="{14B667C5-8330-4ED6-93EE-8D4E7BBF844F}" destId="{4453EC0F-B76F-48A1-BF15-165DF58FE9F2}" srcOrd="0" destOrd="1" presId="urn:microsoft.com/office/officeart/2005/8/layout/target3"/>
    <dgm:cxn modelId="{9C75DBC8-BDEB-814D-894F-3B4B3DBAEB6E}" type="presParOf" srcId="{8A16F5E8-E00D-4FEB-A0ED-7B2E9CA22BB6}" destId="{92BDA337-076B-4C16-9656-48C9AC748F05}" srcOrd="0" destOrd="0" presId="urn:microsoft.com/office/officeart/2005/8/layout/target3"/>
    <dgm:cxn modelId="{FDA96DEE-87AF-054D-B7FA-75402788B45B}" type="presParOf" srcId="{8A16F5E8-E00D-4FEB-A0ED-7B2E9CA22BB6}" destId="{B5D41C5A-D2EB-46BE-9ED7-D5B8A0438708}" srcOrd="1" destOrd="0" presId="urn:microsoft.com/office/officeart/2005/8/layout/target3"/>
    <dgm:cxn modelId="{21BA0D04-97DA-734C-87FD-F203F7A0E4D2}" type="presParOf" srcId="{8A16F5E8-E00D-4FEB-A0ED-7B2E9CA22BB6}" destId="{C87FD30C-359C-48A9-911A-FFD1447CD109}" srcOrd="2" destOrd="0" presId="urn:microsoft.com/office/officeart/2005/8/layout/target3"/>
    <dgm:cxn modelId="{10A213D1-8A97-C445-B48E-7461982248AE}" type="presParOf" srcId="{8A16F5E8-E00D-4FEB-A0ED-7B2E9CA22BB6}" destId="{0AFAE91B-AD9D-4FBE-B2A5-3C7FDB4A1176}" srcOrd="3" destOrd="0" presId="urn:microsoft.com/office/officeart/2005/8/layout/target3"/>
    <dgm:cxn modelId="{547537F4-DFEA-C242-9550-E1939047FF8F}" type="presParOf" srcId="{8A16F5E8-E00D-4FEB-A0ED-7B2E9CA22BB6}" destId="{A0B8D7C4-6FC1-40D8-A24E-2B4D1AD8E74C}" srcOrd="4" destOrd="0" presId="urn:microsoft.com/office/officeart/2005/8/layout/target3"/>
    <dgm:cxn modelId="{7DF2D57C-7310-FE4A-A82D-AB397B844317}" type="presParOf" srcId="{8A16F5E8-E00D-4FEB-A0ED-7B2E9CA22BB6}" destId="{9A4A2345-ADA4-4BEE-B110-A4514CD2B5BE}" srcOrd="5" destOrd="0" presId="urn:microsoft.com/office/officeart/2005/8/layout/target3"/>
    <dgm:cxn modelId="{13B3CEBF-34F3-A046-9F3D-FD1193F30129}" type="presParOf" srcId="{8A16F5E8-E00D-4FEB-A0ED-7B2E9CA22BB6}" destId="{087AC510-4DD6-430A-B4AE-8F0F3D397C12}" srcOrd="6" destOrd="0" presId="urn:microsoft.com/office/officeart/2005/8/layout/target3"/>
    <dgm:cxn modelId="{DD62B368-9010-204E-BD84-02AF1A9E48DE}" type="presParOf" srcId="{8A16F5E8-E00D-4FEB-A0ED-7B2E9CA22BB6}" destId="{497B80A1-726A-4303-B595-1CA5F980018D}" srcOrd="7" destOrd="0" presId="urn:microsoft.com/office/officeart/2005/8/layout/target3"/>
    <dgm:cxn modelId="{28596E00-308F-0D42-B795-3DE61460966C}" type="presParOf" srcId="{8A16F5E8-E00D-4FEB-A0ED-7B2E9CA22BB6}" destId="{F8DCCB07-C280-4144-BB80-35D396DE072B}" srcOrd="8" destOrd="0" presId="urn:microsoft.com/office/officeart/2005/8/layout/target3"/>
    <dgm:cxn modelId="{21C51DBC-8E5F-D44A-90C8-C2E86D77FB53}" type="presParOf" srcId="{8A16F5E8-E00D-4FEB-A0ED-7B2E9CA22BB6}" destId="{5AFC3787-8984-4C18-BEBC-B815737AC9F7}" srcOrd="9" destOrd="0" presId="urn:microsoft.com/office/officeart/2005/8/layout/target3"/>
    <dgm:cxn modelId="{312F70F9-522F-314C-BF17-92838DD1309D}" type="presParOf" srcId="{8A16F5E8-E00D-4FEB-A0ED-7B2E9CA22BB6}" destId="{158F0C30-A22F-4176-8A97-43298E5815D3}" srcOrd="10" destOrd="0" presId="urn:microsoft.com/office/officeart/2005/8/layout/target3"/>
    <dgm:cxn modelId="{356EA4D8-F6AE-5F48-8F1A-98E254204D1C}" type="presParOf" srcId="{8A16F5E8-E00D-4FEB-A0ED-7B2E9CA22BB6}" destId="{8B9220F9-3BA5-452F-AE75-23C24C0E1D4C}" srcOrd="11" destOrd="0" presId="urn:microsoft.com/office/officeart/2005/8/layout/target3"/>
    <dgm:cxn modelId="{26B8C77C-29CA-3F4F-B857-DB652FAC1BAD}" type="presParOf" srcId="{8A16F5E8-E00D-4FEB-A0ED-7B2E9CA22BB6}" destId="{4453EC0F-B76F-48A1-BF15-165DF58FE9F2}" srcOrd="12" destOrd="0" presId="urn:microsoft.com/office/officeart/2005/8/layout/target3"/>
    <dgm:cxn modelId="{3C978917-AEAC-6F4D-B09E-A1D6001E26CF}" type="presParOf" srcId="{8A16F5E8-E00D-4FEB-A0ED-7B2E9CA22BB6}" destId="{91908371-07D4-4BAE-9EC4-D6CE3B002A58}" srcOrd="13" destOrd="0" presId="urn:microsoft.com/office/officeart/2005/8/layout/target3"/>
    <dgm:cxn modelId="{8CF618C9-AC28-744F-BBF8-BEA9683CF9B4}" type="presParOf" srcId="{8A16F5E8-E00D-4FEB-A0ED-7B2E9CA22BB6}" destId="{C185ADA6-4156-4B8E-BA44-CDAFFF2F070E}"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DA337-076B-4C16-9656-48C9AC748F05}">
      <dsp:nvSpPr>
        <dsp:cNvPr id="0" name=""/>
        <dsp:cNvSpPr/>
      </dsp:nvSpPr>
      <dsp:spPr>
        <a:xfrm>
          <a:off x="0" y="0"/>
          <a:ext cx="4495800" cy="4495800"/>
        </a:xfrm>
        <a:prstGeom prst="pie">
          <a:avLst>
            <a:gd name="adj1" fmla="val 5400000"/>
            <a:gd name="adj2" fmla="val 16200000"/>
          </a:avLst>
        </a:prstGeom>
        <a:solidFill>
          <a:srgbClr val="105FB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7FD30C-359C-48A9-911A-FFD1447CD109}">
      <dsp:nvSpPr>
        <dsp:cNvPr id="0" name=""/>
        <dsp:cNvSpPr/>
      </dsp:nvSpPr>
      <dsp:spPr>
        <a:xfrm>
          <a:off x="2247900" y="0"/>
          <a:ext cx="5905500" cy="4495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latin typeface="Arial" pitchFamily="34" charset="0"/>
              <a:cs typeface="Arial" pitchFamily="34" charset="0"/>
            </a:rPr>
            <a:t>Higher Ed</a:t>
          </a:r>
          <a:endParaRPr lang="en-US" sz="4400" kern="1200" dirty="0">
            <a:latin typeface="Arial" pitchFamily="34" charset="0"/>
            <a:cs typeface="Arial" pitchFamily="34" charset="0"/>
          </a:endParaRPr>
        </a:p>
      </dsp:txBody>
      <dsp:txXfrm>
        <a:off x="2247900" y="0"/>
        <a:ext cx="2952750" cy="1348742"/>
      </dsp:txXfrm>
    </dsp:sp>
    <dsp:sp modelId="{A0B8D7C4-6FC1-40D8-A24E-2B4D1AD8E74C}">
      <dsp:nvSpPr>
        <dsp:cNvPr id="0" name=""/>
        <dsp:cNvSpPr/>
      </dsp:nvSpPr>
      <dsp:spPr>
        <a:xfrm>
          <a:off x="786766" y="1348742"/>
          <a:ext cx="2922267" cy="2922267"/>
        </a:xfrm>
        <a:prstGeom prst="pie">
          <a:avLst>
            <a:gd name="adj1" fmla="val 5400000"/>
            <a:gd name="adj2" fmla="val 16200000"/>
          </a:avLst>
        </a:prstGeom>
        <a:solidFill>
          <a:srgbClr val="298536"/>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4A2345-ADA4-4BEE-B110-A4514CD2B5BE}">
      <dsp:nvSpPr>
        <dsp:cNvPr id="0" name=""/>
        <dsp:cNvSpPr/>
      </dsp:nvSpPr>
      <dsp:spPr>
        <a:xfrm>
          <a:off x="2247900" y="1348742"/>
          <a:ext cx="5905500" cy="2922267"/>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latin typeface="Arial" pitchFamily="34" charset="0"/>
              <a:cs typeface="Arial" pitchFamily="34" charset="0"/>
            </a:rPr>
            <a:t>Teachers</a:t>
          </a:r>
          <a:endParaRPr lang="en-US" sz="4400" kern="1200" dirty="0">
            <a:latin typeface="Arial" pitchFamily="34" charset="0"/>
            <a:cs typeface="Arial" pitchFamily="34" charset="0"/>
          </a:endParaRPr>
        </a:p>
      </dsp:txBody>
      <dsp:txXfrm>
        <a:off x="2247900" y="1348742"/>
        <a:ext cx="2952750" cy="1348738"/>
      </dsp:txXfrm>
    </dsp:sp>
    <dsp:sp modelId="{497B80A1-726A-4303-B595-1CA5F980018D}">
      <dsp:nvSpPr>
        <dsp:cNvPr id="0" name=""/>
        <dsp:cNvSpPr/>
      </dsp:nvSpPr>
      <dsp:spPr>
        <a:xfrm>
          <a:off x="1573530" y="2697481"/>
          <a:ext cx="1348738" cy="1348738"/>
        </a:xfrm>
        <a:prstGeom prst="pie">
          <a:avLst>
            <a:gd name="adj1" fmla="val 5400000"/>
            <a:gd name="adj2" fmla="val 16200000"/>
          </a:avLst>
        </a:prstGeom>
        <a:solidFill>
          <a:srgbClr val="57ABC9"/>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DCCB07-C280-4144-BB80-35D396DE072B}">
      <dsp:nvSpPr>
        <dsp:cNvPr id="0" name=""/>
        <dsp:cNvSpPr/>
      </dsp:nvSpPr>
      <dsp:spPr>
        <a:xfrm>
          <a:off x="2247900" y="2697481"/>
          <a:ext cx="5905500" cy="1348738"/>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latin typeface="Arial" pitchFamily="34" charset="0"/>
              <a:cs typeface="Arial" pitchFamily="34" charset="0"/>
            </a:rPr>
            <a:t>Students</a:t>
          </a:r>
          <a:endParaRPr lang="en-US" sz="4400" kern="1200" dirty="0">
            <a:latin typeface="Arial" pitchFamily="34" charset="0"/>
            <a:cs typeface="Arial" pitchFamily="34" charset="0"/>
          </a:endParaRPr>
        </a:p>
      </dsp:txBody>
      <dsp:txXfrm>
        <a:off x="2247900" y="2697481"/>
        <a:ext cx="2952750" cy="1348738"/>
      </dsp:txXfrm>
    </dsp:sp>
    <dsp:sp modelId="{158F0C30-A22F-4176-8A97-43298E5815D3}">
      <dsp:nvSpPr>
        <dsp:cNvPr id="0" name=""/>
        <dsp:cNvSpPr/>
      </dsp:nvSpPr>
      <dsp:spPr>
        <a:xfrm>
          <a:off x="5200650" y="0"/>
          <a:ext cx="2952750" cy="1348742"/>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latin typeface="Arial" pitchFamily="34" charset="0"/>
              <a:cs typeface="Arial" pitchFamily="34" charset="0"/>
            </a:rPr>
            <a:t>Improve quality of teacher preparation program </a:t>
          </a:r>
          <a:endParaRPr lang="en-US" sz="1500" kern="1200" dirty="0">
            <a:latin typeface="Arial" pitchFamily="34" charset="0"/>
            <a:cs typeface="Arial" pitchFamily="34" charset="0"/>
          </a:endParaRPr>
        </a:p>
        <a:p>
          <a:pPr marL="114300" lvl="1" indent="-114300" algn="l" defTabSz="666750">
            <a:lnSpc>
              <a:spcPct val="90000"/>
            </a:lnSpc>
            <a:spcBef>
              <a:spcPct val="0"/>
            </a:spcBef>
            <a:spcAft>
              <a:spcPct val="15000"/>
            </a:spcAft>
            <a:buChar char="••"/>
          </a:pPr>
          <a:r>
            <a:rPr lang="en-US" sz="1500" kern="1200" dirty="0" smtClean="0">
              <a:latin typeface="Arial" pitchFamily="34" charset="0"/>
              <a:cs typeface="Arial" pitchFamily="34" charset="0"/>
            </a:rPr>
            <a:t>Value-added is a required component of the educator licensure program</a:t>
          </a:r>
          <a:endParaRPr lang="en-US" sz="1500" kern="1200" dirty="0">
            <a:latin typeface="Arial" pitchFamily="34" charset="0"/>
            <a:cs typeface="Arial" pitchFamily="34" charset="0"/>
          </a:endParaRPr>
        </a:p>
      </dsp:txBody>
      <dsp:txXfrm>
        <a:off x="5200650" y="0"/>
        <a:ext cx="2952750" cy="1348742"/>
      </dsp:txXfrm>
    </dsp:sp>
    <dsp:sp modelId="{4453EC0F-B76F-48A1-BF15-165DF58FE9F2}">
      <dsp:nvSpPr>
        <dsp:cNvPr id="0" name=""/>
        <dsp:cNvSpPr/>
      </dsp:nvSpPr>
      <dsp:spPr>
        <a:xfrm>
          <a:off x="5200650" y="1348742"/>
          <a:ext cx="2952750" cy="1348738"/>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latin typeface="Arial" pitchFamily="34" charset="0"/>
              <a:cs typeface="Arial" pitchFamily="34" charset="0"/>
            </a:rPr>
            <a:t>Improve quality of instruction</a:t>
          </a:r>
          <a:endParaRPr lang="en-US" sz="1500" kern="1200" dirty="0">
            <a:latin typeface="Arial" pitchFamily="34" charset="0"/>
            <a:cs typeface="Arial" pitchFamily="34" charset="0"/>
          </a:endParaRPr>
        </a:p>
        <a:p>
          <a:pPr marL="114300" lvl="1" indent="-114300" algn="l" defTabSz="666750">
            <a:lnSpc>
              <a:spcPct val="90000"/>
            </a:lnSpc>
            <a:spcBef>
              <a:spcPct val="0"/>
            </a:spcBef>
            <a:spcAft>
              <a:spcPct val="15000"/>
            </a:spcAft>
            <a:buChar char="••"/>
          </a:pPr>
          <a:r>
            <a:rPr lang="en-US" sz="1500" kern="1200" dirty="0" smtClean="0">
              <a:latin typeface="Arial" pitchFamily="34" charset="0"/>
              <a:cs typeface="Arial" pitchFamily="34" charset="0"/>
            </a:rPr>
            <a:t>Value-added information can improve areas of strength and areas of challenge</a:t>
          </a:r>
          <a:endParaRPr lang="en-US" sz="1500" kern="1200" dirty="0">
            <a:latin typeface="Arial" pitchFamily="34" charset="0"/>
            <a:cs typeface="Arial" pitchFamily="34" charset="0"/>
          </a:endParaRPr>
        </a:p>
      </dsp:txBody>
      <dsp:txXfrm>
        <a:off x="5200650" y="1348742"/>
        <a:ext cx="2952750" cy="1348738"/>
      </dsp:txXfrm>
    </dsp:sp>
    <dsp:sp modelId="{C185ADA6-4156-4B8E-BA44-CDAFFF2F070E}">
      <dsp:nvSpPr>
        <dsp:cNvPr id="0" name=""/>
        <dsp:cNvSpPr/>
      </dsp:nvSpPr>
      <dsp:spPr>
        <a:xfrm>
          <a:off x="5200650" y="2697481"/>
          <a:ext cx="2952750" cy="1348738"/>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latin typeface="Arial" pitchFamily="34" charset="0"/>
              <a:cs typeface="Arial" pitchFamily="34" charset="0"/>
            </a:rPr>
            <a:t>Improve student achievement</a:t>
          </a:r>
          <a:endParaRPr lang="en-US" sz="1500" kern="1200" dirty="0">
            <a:latin typeface="Arial" pitchFamily="34" charset="0"/>
            <a:cs typeface="Arial" pitchFamily="34" charset="0"/>
          </a:endParaRPr>
        </a:p>
        <a:p>
          <a:pPr marL="114300" lvl="1" indent="-114300" algn="l" defTabSz="666750">
            <a:lnSpc>
              <a:spcPct val="90000"/>
            </a:lnSpc>
            <a:spcBef>
              <a:spcPct val="0"/>
            </a:spcBef>
            <a:spcAft>
              <a:spcPct val="15000"/>
            </a:spcAft>
            <a:buChar char="••"/>
          </a:pPr>
          <a:r>
            <a:rPr lang="en-US" sz="1500" kern="1200" dirty="0" smtClean="0">
              <a:latin typeface="Arial" pitchFamily="34" charset="0"/>
              <a:cs typeface="Arial" pitchFamily="34" charset="0"/>
            </a:rPr>
            <a:t>Value-added information can help identify student needs</a:t>
          </a:r>
          <a:endParaRPr lang="en-US" sz="1500" kern="1200" dirty="0">
            <a:latin typeface="Arial" pitchFamily="34" charset="0"/>
            <a:cs typeface="Arial" pitchFamily="34" charset="0"/>
          </a:endParaRPr>
        </a:p>
      </dsp:txBody>
      <dsp:txXfrm>
        <a:off x="5200650" y="2697481"/>
        <a:ext cx="2952750" cy="1348738"/>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932"/>
          </a:xfrm>
          <a:prstGeom prst="rect">
            <a:avLst/>
          </a:prstGeom>
        </p:spPr>
        <p:txBody>
          <a:bodyPr vert="horz" wrap="square" lIns="94230" tIns="47115" rIns="94230" bIns="47115"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979930" y="0"/>
            <a:ext cx="3044719" cy="465932"/>
          </a:xfrm>
          <a:prstGeom prst="rect">
            <a:avLst/>
          </a:prstGeom>
        </p:spPr>
        <p:txBody>
          <a:bodyPr vert="horz" wrap="square" lIns="94230" tIns="47115" rIns="94230" bIns="47115" numCol="1" anchor="t" anchorCtr="0" compatLnSpc="1">
            <a:prstTxWarp prst="textNoShape">
              <a:avLst/>
            </a:prstTxWarp>
          </a:bodyPr>
          <a:lstStyle>
            <a:lvl1pPr algn="r">
              <a:defRPr sz="1200">
                <a:latin typeface="Arial" pitchFamily="34" charset="0"/>
                <a:ea typeface="ＭＳ Ｐゴシック" pitchFamily="80" charset="-128"/>
                <a:cs typeface="+mn-cs"/>
              </a:defRPr>
            </a:lvl1pPr>
          </a:lstStyle>
          <a:p>
            <a:pPr>
              <a:defRPr/>
            </a:pPr>
            <a:fld id="{0DF512EA-5669-4F2C-AEA3-02BAE1C90289}" type="datetime1">
              <a:rPr lang="en-US"/>
              <a:pPr>
                <a:defRPr/>
              </a:pPr>
              <a:t>10/25/12</a:t>
            </a:fld>
            <a:endParaRPr lang="en-US" dirty="0"/>
          </a:p>
        </p:txBody>
      </p:sp>
      <p:sp>
        <p:nvSpPr>
          <p:cNvPr id="4" name="Footer Placeholder 3"/>
          <p:cNvSpPr>
            <a:spLocks noGrp="1"/>
          </p:cNvSpPr>
          <p:nvPr>
            <p:ph type="ftr" sz="quarter" idx="2"/>
          </p:nvPr>
        </p:nvSpPr>
        <p:spPr>
          <a:xfrm>
            <a:off x="0" y="8844753"/>
            <a:ext cx="3044719" cy="465932"/>
          </a:xfrm>
          <a:prstGeom prst="rect">
            <a:avLst/>
          </a:prstGeom>
        </p:spPr>
        <p:txBody>
          <a:bodyPr vert="horz" wrap="square" lIns="94230" tIns="47115" rIns="94230" bIns="47115"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979930" y="8844753"/>
            <a:ext cx="3044719" cy="465932"/>
          </a:xfrm>
          <a:prstGeom prst="rect">
            <a:avLst/>
          </a:prstGeom>
        </p:spPr>
        <p:txBody>
          <a:bodyPr vert="horz" wrap="square" lIns="94230" tIns="47115" rIns="94230" bIns="47115" numCol="1" anchor="b" anchorCtr="0" compatLnSpc="1">
            <a:prstTxWarp prst="textNoShape">
              <a:avLst/>
            </a:prstTxWarp>
          </a:bodyPr>
          <a:lstStyle>
            <a:lvl1pPr algn="r">
              <a:defRPr sz="1200">
                <a:latin typeface="Arial" pitchFamily="34" charset="0"/>
                <a:ea typeface="ＭＳ Ｐゴシック" pitchFamily="80" charset="-128"/>
                <a:cs typeface="+mn-cs"/>
              </a:defRPr>
            </a:lvl1pPr>
          </a:lstStyle>
          <a:p>
            <a:pPr>
              <a:defRPr/>
            </a:pPr>
            <a:fld id="{1E7017D3-D966-455B-A25C-EAFF4DE429E7}" type="slidenum">
              <a:rPr lang="en-US"/>
              <a:pPr>
                <a:defRPr/>
              </a:pPr>
              <a:t>‹#›</a:t>
            </a:fld>
            <a:endParaRPr lang="en-US" dirty="0"/>
          </a:p>
        </p:txBody>
      </p:sp>
    </p:spTree>
    <p:extLst>
      <p:ext uri="{BB962C8B-B14F-4D97-AF65-F5344CB8AC3E}">
        <p14:creationId xmlns:p14="http://schemas.microsoft.com/office/powerpoint/2010/main" val="1544236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932"/>
          </a:xfrm>
          <a:prstGeom prst="rect">
            <a:avLst/>
          </a:prstGeom>
        </p:spPr>
        <p:txBody>
          <a:bodyPr vert="horz" wrap="square" lIns="94230" tIns="47115" rIns="94230" bIns="47115" numCol="1" anchor="t"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idx="1"/>
          </p:nvPr>
        </p:nvSpPr>
        <p:spPr>
          <a:xfrm>
            <a:off x="3979930" y="0"/>
            <a:ext cx="3044719" cy="465932"/>
          </a:xfrm>
          <a:prstGeom prst="rect">
            <a:avLst/>
          </a:prstGeom>
        </p:spPr>
        <p:txBody>
          <a:bodyPr vert="horz" wrap="square" lIns="94230" tIns="47115" rIns="94230" bIns="47115" numCol="1" anchor="t" anchorCtr="0" compatLnSpc="1">
            <a:prstTxWarp prst="textNoShape">
              <a:avLst/>
            </a:prstTxWarp>
          </a:bodyPr>
          <a:lstStyle>
            <a:lvl1pPr algn="r">
              <a:defRPr sz="1200">
                <a:latin typeface="Calibri" pitchFamily="34" charset="0"/>
                <a:ea typeface="ＭＳ Ｐゴシック" pitchFamily="80" charset="-128"/>
                <a:cs typeface="+mn-cs"/>
              </a:defRPr>
            </a:lvl1pPr>
          </a:lstStyle>
          <a:p>
            <a:pPr>
              <a:defRPr/>
            </a:pPr>
            <a:fld id="{907A3A9D-4932-49B2-BC3D-EDE47B399B06}" type="datetime1">
              <a:rPr lang="en-US"/>
              <a:pPr>
                <a:defRPr/>
              </a:pPr>
              <a:t>10/25/12</a:t>
            </a:fld>
            <a:endParaRPr lang="en-US" dirty="0"/>
          </a:p>
        </p:txBody>
      </p:sp>
      <p:sp>
        <p:nvSpPr>
          <p:cNvPr id="4" name="Slide Image Placeholder 3"/>
          <p:cNvSpPr>
            <a:spLocks noGrp="1" noRot="1" noChangeAspect="1"/>
          </p:cNvSpPr>
          <p:nvPr>
            <p:ph type="sldImg" idx="2"/>
          </p:nvPr>
        </p:nvSpPr>
        <p:spPr>
          <a:xfrm>
            <a:off x="1185863" y="698500"/>
            <a:ext cx="4654550" cy="3490913"/>
          </a:xfrm>
          <a:prstGeom prst="rect">
            <a:avLst/>
          </a:prstGeom>
          <a:noFill/>
          <a:ln w="12700">
            <a:solidFill>
              <a:prstClr val="black"/>
            </a:solidFill>
          </a:ln>
        </p:spPr>
        <p:txBody>
          <a:bodyPr vert="horz" wrap="square" lIns="94230" tIns="47115" rIns="94230" bIns="47115"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702628" y="4423967"/>
            <a:ext cx="5621020" cy="4190206"/>
          </a:xfrm>
          <a:prstGeom prst="rect">
            <a:avLst/>
          </a:prstGeom>
        </p:spPr>
        <p:txBody>
          <a:bodyPr vert="horz" wrap="square" lIns="94230" tIns="47115" rIns="94230" bIns="47115"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4753"/>
            <a:ext cx="3044719" cy="465932"/>
          </a:xfrm>
          <a:prstGeom prst="rect">
            <a:avLst/>
          </a:prstGeom>
        </p:spPr>
        <p:txBody>
          <a:bodyPr vert="horz" wrap="square" lIns="94230" tIns="47115" rIns="94230" bIns="47115" numCol="1" anchor="b"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dirty="0"/>
          </a:p>
        </p:txBody>
      </p:sp>
      <p:sp>
        <p:nvSpPr>
          <p:cNvPr id="7" name="Slide Number Placeholder 6"/>
          <p:cNvSpPr>
            <a:spLocks noGrp="1"/>
          </p:cNvSpPr>
          <p:nvPr>
            <p:ph type="sldNum" sz="quarter" idx="5"/>
          </p:nvPr>
        </p:nvSpPr>
        <p:spPr>
          <a:xfrm>
            <a:off x="3979930" y="8844753"/>
            <a:ext cx="3044719" cy="465932"/>
          </a:xfrm>
          <a:prstGeom prst="rect">
            <a:avLst/>
          </a:prstGeom>
        </p:spPr>
        <p:txBody>
          <a:bodyPr vert="horz" wrap="square" lIns="94230" tIns="47115" rIns="94230" bIns="47115" numCol="1" anchor="b" anchorCtr="0" compatLnSpc="1">
            <a:prstTxWarp prst="textNoShape">
              <a:avLst/>
            </a:prstTxWarp>
          </a:bodyPr>
          <a:lstStyle>
            <a:lvl1pPr algn="r">
              <a:defRPr sz="1200">
                <a:latin typeface="Calibri" pitchFamily="34" charset="0"/>
                <a:ea typeface="ＭＳ Ｐゴシック" pitchFamily="80" charset="-128"/>
                <a:cs typeface="+mn-cs"/>
              </a:defRPr>
            </a:lvl1pPr>
          </a:lstStyle>
          <a:p>
            <a:pPr>
              <a:defRPr/>
            </a:pPr>
            <a:fld id="{C4B1F5A9-7238-431F-9CE9-F521EE1EF843}" type="slidenum">
              <a:rPr lang="en-US"/>
              <a:pPr>
                <a:defRPr/>
              </a:pPr>
              <a:t>‹#›</a:t>
            </a:fld>
            <a:endParaRPr lang="en-US" dirty="0"/>
          </a:p>
        </p:txBody>
      </p:sp>
    </p:spTree>
    <p:extLst>
      <p:ext uri="{BB962C8B-B14F-4D97-AF65-F5344CB8AC3E}">
        <p14:creationId xmlns:p14="http://schemas.microsoft.com/office/powerpoint/2010/main" val="5888911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 Id="rId3" Type="http://schemas.openxmlformats.org/officeDocument/2006/relationships/hyperlink" Target="http://www.cal.org/twi/evaltoolkit/appendix/nce2percentile.pdf"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a:lstStyle/>
          <a:p>
            <a:r>
              <a:rPr lang="en-US" dirty="0" smtClean="0">
                <a:ea typeface="ＭＳ Ｐゴシック" pitchFamily="34" charset="-128"/>
              </a:rPr>
              <a:t>Reference handout – full page print out of graphic</a:t>
            </a:r>
          </a:p>
        </p:txBody>
      </p:sp>
      <p:sp>
        <p:nvSpPr>
          <p:cNvPr id="78852" name="Slide Number Placeholder 3"/>
          <p:cNvSpPr>
            <a:spLocks noGrp="1"/>
          </p:cNvSpPr>
          <p:nvPr>
            <p:ph type="sldNum" sz="quarter" idx="5"/>
          </p:nvPr>
        </p:nvSpPr>
        <p:spPr bwMode="auto">
          <a:noFill/>
          <a:ln>
            <a:miter lim="800000"/>
            <a:headEnd/>
            <a:tailEnd/>
          </a:ln>
        </p:spPr>
        <p:txBody>
          <a:bodyPr/>
          <a:lstStyle/>
          <a:p>
            <a:fld id="{EB6E4C09-CCC1-473C-8875-639E413C99DC}" type="slidenum">
              <a:rPr lang="en-US" smtClean="0">
                <a:latin typeface="Calibri" pitchFamily="34" charset="0"/>
                <a:ea typeface="ＭＳ Ｐゴシック" pitchFamily="34" charset="-128"/>
              </a:rPr>
              <a:pPr/>
              <a:t>8</a:t>
            </a:fld>
            <a:endParaRPr lang="en-US" smtClean="0">
              <a:latin typeface="Calibri"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a:lstStyle/>
          <a:p>
            <a:pPr>
              <a:spcBef>
                <a:spcPct val="0"/>
              </a:spcBef>
              <a:buFontTx/>
              <a:buChar char="•"/>
            </a:pPr>
            <a:r>
              <a:rPr lang="en-US" dirty="0" smtClean="0">
                <a:ea typeface="ＭＳ Ｐゴシック" pitchFamily="34" charset="-128"/>
              </a:rPr>
              <a:t>NOTE:  MEASUREMENT </a:t>
            </a:r>
            <a:r>
              <a:rPr lang="en-US" b="1" dirty="0" smtClean="0">
                <a:ea typeface="ＭＳ Ｐゴシック" pitchFamily="34" charset="-128"/>
              </a:rPr>
              <a:t>“ERROR” </a:t>
            </a:r>
            <a:r>
              <a:rPr lang="en-US" dirty="0" smtClean="0">
                <a:ea typeface="ＭＳ Ｐゴシック" pitchFamily="34" charset="-128"/>
              </a:rPr>
              <a:t>does </a:t>
            </a:r>
            <a:r>
              <a:rPr lang="en-US" b="1" u="sng" dirty="0" smtClean="0">
                <a:ea typeface="ＭＳ Ｐゴシック" pitchFamily="34" charset="-128"/>
              </a:rPr>
              <a:t>not</a:t>
            </a:r>
            <a:r>
              <a:rPr lang="en-US" dirty="0" smtClean="0">
                <a:ea typeface="ＭＳ Ｐゴシック" pitchFamily="34" charset="-128"/>
              </a:rPr>
              <a:t> mean </a:t>
            </a:r>
            <a:r>
              <a:rPr lang="en-US" i="1" dirty="0" smtClean="0">
                <a:ea typeface="ＭＳ Ｐゴシック" pitchFamily="34" charset="-128"/>
              </a:rPr>
              <a:t>mistakes!</a:t>
            </a:r>
          </a:p>
          <a:p>
            <a:pPr>
              <a:spcBef>
                <a:spcPct val="0"/>
              </a:spcBef>
              <a:buFontTx/>
              <a:buChar char="•"/>
            </a:pPr>
            <a:r>
              <a:rPr lang="en-US" dirty="0" smtClean="0">
                <a:ea typeface="ＭＳ Ｐゴシック" pitchFamily="34" charset="-128"/>
              </a:rPr>
              <a:t>For tests to be used in the EVAAS</a:t>
            </a:r>
            <a:r>
              <a:rPr lang="en-US" dirty="0" smtClean="0">
                <a:ea typeface="ＭＳ Ｐゴシック" pitchFamily="34" charset="-128"/>
                <a:sym typeface="Symbol" pitchFamily="18" charset="2"/>
              </a:rPr>
              <a:t></a:t>
            </a:r>
            <a:r>
              <a:rPr lang="en-US" dirty="0" smtClean="0">
                <a:ea typeface="ＭＳ Ｐゴシック" pitchFamily="34" charset="-128"/>
              </a:rPr>
              <a:t> value-added calculation they must exhibit three properties.</a:t>
            </a:r>
          </a:p>
          <a:p>
            <a:pPr>
              <a:spcBef>
                <a:spcPct val="0"/>
              </a:spcBef>
              <a:buFontTx/>
              <a:buChar char="•"/>
            </a:pPr>
            <a:r>
              <a:rPr lang="en-US" dirty="0" smtClean="0">
                <a:ea typeface="ＭＳ Ｐゴシック" pitchFamily="34" charset="-128"/>
              </a:rPr>
              <a:t>Tests must be highly correlated, but not necessarily perfectly correlated to curricular objectives or standards.</a:t>
            </a:r>
          </a:p>
          <a:p>
            <a:pPr>
              <a:spcBef>
                <a:spcPct val="0"/>
              </a:spcBef>
              <a:buFontTx/>
              <a:buChar char="•"/>
            </a:pPr>
            <a:r>
              <a:rPr lang="en-US" dirty="0" smtClean="0">
                <a:ea typeface="ＭＳ Ｐゴシック" pitchFamily="34" charset="-128"/>
              </a:rPr>
              <a:t>Tests must have stretch. Stretch is determined across the series of tests a student has taken, not only by the stretch in a single test.  </a:t>
            </a:r>
          </a:p>
          <a:p>
            <a:pPr>
              <a:spcBef>
                <a:spcPct val="0"/>
              </a:spcBef>
              <a:buFontTx/>
              <a:buChar char="•"/>
            </a:pPr>
            <a:r>
              <a:rPr lang="en-US" dirty="0" smtClean="0">
                <a:ea typeface="ＭＳ Ｐゴシック" pitchFamily="34" charset="-128"/>
              </a:rPr>
              <a:t>There may be a few isolated cases where students who top out on a test, but these cases do not typically rise to the level of statistical significance.</a:t>
            </a:r>
          </a:p>
          <a:p>
            <a:pPr>
              <a:spcBef>
                <a:spcPct val="0"/>
              </a:spcBef>
              <a:buFontTx/>
              <a:buChar char="•"/>
            </a:pPr>
            <a:r>
              <a:rPr lang="en-US" dirty="0" smtClean="0">
                <a:ea typeface="ＭＳ Ｐゴシック" pitchFamily="34" charset="-128"/>
              </a:rPr>
              <a:t>Finally, tests must be reliable and produce consistent results for students.</a:t>
            </a:r>
          </a:p>
          <a:p>
            <a:pPr>
              <a:spcBef>
                <a:spcPct val="0"/>
              </a:spcBef>
              <a:buFontTx/>
              <a:buChar char="•"/>
            </a:pPr>
            <a:r>
              <a:rPr lang="en-US" dirty="0" smtClean="0">
                <a:ea typeface="ＭＳ Ｐゴシック" pitchFamily="34" charset="-128"/>
              </a:rPr>
              <a:t>NOTE:  SAS EVAAS dampens measurement error</a:t>
            </a:r>
            <a:r>
              <a:rPr lang="en-US" baseline="0" dirty="0" smtClean="0">
                <a:ea typeface="ＭＳ Ｐゴシック" pitchFamily="34" charset="-128"/>
              </a:rPr>
              <a:t> and in doing so increases rigor of its conclusions.  </a:t>
            </a:r>
            <a:endParaRPr lang="en-US" dirty="0" smtClean="0">
              <a:ea typeface="ＭＳ Ｐゴシック" pitchFamily="34" charset="-128"/>
            </a:endParaRPr>
          </a:p>
        </p:txBody>
      </p:sp>
      <p:sp>
        <p:nvSpPr>
          <p:cNvPr id="96260" name="Slide Number Placeholder 3"/>
          <p:cNvSpPr>
            <a:spLocks noGrp="1"/>
          </p:cNvSpPr>
          <p:nvPr>
            <p:ph type="sldNum" sz="quarter" idx="5"/>
          </p:nvPr>
        </p:nvSpPr>
        <p:spPr bwMode="auto">
          <a:noFill/>
          <a:ln>
            <a:miter lim="800000"/>
            <a:headEnd/>
            <a:tailEnd/>
          </a:ln>
        </p:spPr>
        <p:txBody>
          <a:bodyPr/>
          <a:lstStyle/>
          <a:p>
            <a:fld id="{00802D1B-5A87-44F8-816C-C54A068574E6}" type="slidenum">
              <a:rPr lang="en-US" smtClean="0">
                <a:ea typeface="ＭＳ Ｐゴシック" pitchFamily="34" charset="-128"/>
              </a:rPr>
              <a:pPr/>
              <a:t>28</a:t>
            </a:fld>
            <a:endParaRPr lang="en-US" dirty="0"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a:lstStyle/>
          <a:p>
            <a:pPr>
              <a:spcBef>
                <a:spcPct val="0"/>
              </a:spcBef>
              <a:buFontTx/>
              <a:buChar char="•"/>
            </a:pPr>
            <a:r>
              <a:rPr lang="en-US" dirty="0" smtClean="0">
                <a:ea typeface="ＭＳ Ｐゴシック" pitchFamily="34" charset="-128"/>
              </a:rPr>
              <a:t>For tests to be used in the EVAAS</a:t>
            </a:r>
            <a:r>
              <a:rPr lang="en-US" dirty="0" smtClean="0">
                <a:ea typeface="ＭＳ Ｐゴシック" pitchFamily="34" charset="-128"/>
                <a:sym typeface="Symbol" pitchFamily="18" charset="2"/>
              </a:rPr>
              <a:t></a:t>
            </a:r>
            <a:r>
              <a:rPr lang="en-US" dirty="0" smtClean="0">
                <a:ea typeface="ＭＳ Ｐゴシック" pitchFamily="34" charset="-128"/>
              </a:rPr>
              <a:t> value-added calculation they must exhibit three properties.</a:t>
            </a:r>
          </a:p>
          <a:p>
            <a:pPr>
              <a:spcBef>
                <a:spcPct val="0"/>
              </a:spcBef>
              <a:buFontTx/>
              <a:buChar char="•"/>
            </a:pPr>
            <a:r>
              <a:rPr lang="en-US" dirty="0" smtClean="0">
                <a:ea typeface="ＭＳ Ｐゴシック" pitchFamily="34" charset="-128"/>
              </a:rPr>
              <a:t>Tests must be highly correlated, but not necessarily perfectly correlated to curricular objectives or standards.</a:t>
            </a:r>
          </a:p>
          <a:p>
            <a:pPr>
              <a:spcBef>
                <a:spcPct val="0"/>
              </a:spcBef>
              <a:buFontTx/>
              <a:buChar char="•"/>
            </a:pPr>
            <a:r>
              <a:rPr lang="en-US" dirty="0" smtClean="0">
                <a:ea typeface="ＭＳ Ｐゴシック" pitchFamily="34" charset="-128"/>
              </a:rPr>
              <a:t>Tests must have stretch. Stretch is determined across the series of tests a student has taken, not only by the stretch in a single test.  </a:t>
            </a:r>
          </a:p>
          <a:p>
            <a:pPr>
              <a:spcBef>
                <a:spcPct val="0"/>
              </a:spcBef>
              <a:buFontTx/>
              <a:buChar char="•"/>
            </a:pPr>
            <a:r>
              <a:rPr lang="en-US" dirty="0" smtClean="0">
                <a:ea typeface="ＭＳ Ｐゴシック" pitchFamily="34" charset="-128"/>
              </a:rPr>
              <a:t>There may be a few isolated cases where students who top out on a test, but these cases do not typically rise to the level of statistical significance.</a:t>
            </a:r>
          </a:p>
          <a:p>
            <a:pPr>
              <a:spcBef>
                <a:spcPct val="0"/>
              </a:spcBef>
              <a:buFontTx/>
              <a:buChar char="•"/>
            </a:pPr>
            <a:r>
              <a:rPr lang="en-US" dirty="0" smtClean="0">
                <a:ea typeface="ＭＳ Ｐゴシック" pitchFamily="34" charset="-128"/>
              </a:rPr>
              <a:t>Finally, tests must be reliable and produce consistent results for students.</a:t>
            </a:r>
          </a:p>
        </p:txBody>
      </p:sp>
      <p:sp>
        <p:nvSpPr>
          <p:cNvPr id="97284" name="Slide Number Placeholder 3"/>
          <p:cNvSpPr>
            <a:spLocks noGrp="1"/>
          </p:cNvSpPr>
          <p:nvPr>
            <p:ph type="sldNum" sz="quarter" idx="5"/>
          </p:nvPr>
        </p:nvSpPr>
        <p:spPr bwMode="auto">
          <a:noFill/>
          <a:ln>
            <a:miter lim="800000"/>
            <a:headEnd/>
            <a:tailEnd/>
          </a:ln>
        </p:spPr>
        <p:txBody>
          <a:bodyPr/>
          <a:lstStyle/>
          <a:p>
            <a:fld id="{011028E3-9F98-4838-9D01-44E0F5900ED1}" type="slidenum">
              <a:rPr lang="en-US" smtClean="0">
                <a:ea typeface="ＭＳ Ｐゴシック" pitchFamily="34" charset="-128"/>
              </a:rPr>
              <a:pPr/>
              <a:t>29</a:t>
            </a:fld>
            <a:endParaRPr lang="en-US" dirty="0"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a:lstStyle/>
          <a:p>
            <a:pPr>
              <a:spcBef>
                <a:spcPct val="0"/>
              </a:spcBef>
              <a:buFontTx/>
              <a:buChar char="•"/>
            </a:pPr>
            <a:r>
              <a:rPr lang="en-US" dirty="0" smtClean="0">
                <a:ea typeface="ＭＳ Ｐゴシック" pitchFamily="34" charset="-128"/>
              </a:rPr>
              <a:t>SAS EVAAS is an ADVANCED</a:t>
            </a:r>
            <a:r>
              <a:rPr lang="en-US" baseline="0" dirty="0" smtClean="0">
                <a:ea typeface="ＭＳ Ｐゴシック" pitchFamily="34" charset="-128"/>
              </a:rPr>
              <a:t> Value-Added model</a:t>
            </a:r>
          </a:p>
          <a:p>
            <a:pPr defTabSz="924733">
              <a:spcBef>
                <a:spcPct val="0"/>
              </a:spcBef>
              <a:buFontTx/>
              <a:buChar char="•"/>
              <a:defRPr/>
            </a:pPr>
            <a:r>
              <a:rPr lang="en-US" b="1" dirty="0" smtClean="0">
                <a:solidFill>
                  <a:srgbClr val="2462A7"/>
                </a:solidFill>
                <a:latin typeface="Arial" pitchFamily="34" charset="0"/>
                <a:cs typeface="Arial" pitchFamily="34" charset="0"/>
              </a:rPr>
              <a:t>An advanced value-added model develops estimates of students’ achievement using multiple prior test scores.  These advanced models also use sophisticated statistical approaches to minimize interference from external factors and often include information about confidence intervals of estimates.  </a:t>
            </a:r>
          </a:p>
          <a:p>
            <a:pPr>
              <a:spcBef>
                <a:spcPct val="0"/>
              </a:spcBef>
              <a:buFontTx/>
              <a:buChar char="•"/>
            </a:pPr>
            <a:endParaRPr lang="en-US" dirty="0" smtClean="0">
              <a:ea typeface="ＭＳ Ｐゴシック" pitchFamily="34" charset="-128"/>
            </a:endParaRPr>
          </a:p>
        </p:txBody>
      </p:sp>
      <p:sp>
        <p:nvSpPr>
          <p:cNvPr id="98308" name="Slide Number Placeholder 3"/>
          <p:cNvSpPr>
            <a:spLocks noGrp="1"/>
          </p:cNvSpPr>
          <p:nvPr>
            <p:ph type="sldNum" sz="quarter" idx="5"/>
          </p:nvPr>
        </p:nvSpPr>
        <p:spPr bwMode="auto">
          <a:noFill/>
          <a:ln>
            <a:miter lim="800000"/>
            <a:headEnd/>
            <a:tailEnd/>
          </a:ln>
        </p:spPr>
        <p:txBody>
          <a:bodyPr/>
          <a:lstStyle/>
          <a:p>
            <a:fld id="{C36ED798-1DEF-4E38-B727-3A787246ADD2}" type="slidenum">
              <a:rPr lang="en-US" smtClean="0">
                <a:ea typeface="ＭＳ Ｐゴシック" pitchFamily="34" charset="-128"/>
              </a:rPr>
              <a:pPr/>
              <a:t>30</a:t>
            </a:fld>
            <a:endParaRPr lang="en-US" dirty="0"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intent of this slide</a:t>
            </a:r>
            <a:r>
              <a:rPr lang="en-US" baseline="0" dirty="0" smtClean="0"/>
              <a:t> is to DISTINGUISH between data for accountability and data for diagnostic purposes.  Note how data differs.  </a:t>
            </a:r>
          </a:p>
          <a:p>
            <a:r>
              <a:rPr lang="en-US" baseline="0" dirty="0" smtClean="0"/>
              <a:t>Every EVAAS report is not a Value-Added report.  </a:t>
            </a:r>
          </a:p>
          <a:p>
            <a:r>
              <a:rPr lang="en-US" baseline="0" dirty="0" smtClean="0"/>
              <a:t>Good time to note REPORTS-at-a-Glance handout.  Those reports that are Value-Added all state so in their titles.  </a:t>
            </a:r>
            <a:endParaRPr lang="en-US" dirty="0"/>
          </a:p>
        </p:txBody>
      </p:sp>
      <p:sp>
        <p:nvSpPr>
          <p:cNvPr id="4" name="Slide Number Placeholder 3"/>
          <p:cNvSpPr>
            <a:spLocks noGrp="1"/>
          </p:cNvSpPr>
          <p:nvPr>
            <p:ph type="sldNum" sz="quarter" idx="10"/>
          </p:nvPr>
        </p:nvSpPr>
        <p:spPr/>
        <p:txBody>
          <a:bodyPr/>
          <a:lstStyle/>
          <a:p>
            <a:pPr>
              <a:defRPr/>
            </a:pPr>
            <a:fld id="{C4B1F5A9-7238-431F-9CE9-F521EE1EF843}" type="slidenum">
              <a:rPr lang="en-US" smtClean="0"/>
              <a:pPr>
                <a:defRPr/>
              </a:pPr>
              <a:t>31</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a:lstStyle/>
          <a:p>
            <a:r>
              <a:rPr lang="en-US" dirty="0" smtClean="0">
                <a:ea typeface="ＭＳ Ｐゴシック" pitchFamily="34" charset="-128"/>
              </a:rPr>
              <a:t>Quick way to explain standard error (sampling activity, pick out tall person in room, etc)</a:t>
            </a:r>
          </a:p>
          <a:p>
            <a:endParaRPr lang="en-US" dirty="0" smtClean="0">
              <a:ea typeface="ＭＳ Ｐゴシック" pitchFamily="34" charset="-128"/>
            </a:endParaRPr>
          </a:p>
        </p:txBody>
      </p:sp>
      <p:sp>
        <p:nvSpPr>
          <p:cNvPr id="99332" name="Slide Number Placeholder 3"/>
          <p:cNvSpPr>
            <a:spLocks noGrp="1"/>
          </p:cNvSpPr>
          <p:nvPr>
            <p:ph type="sldNum" sz="quarter" idx="5"/>
          </p:nvPr>
        </p:nvSpPr>
        <p:spPr bwMode="auto">
          <a:noFill/>
          <a:ln>
            <a:miter lim="800000"/>
            <a:headEnd/>
            <a:tailEnd/>
          </a:ln>
        </p:spPr>
        <p:txBody>
          <a:bodyPr/>
          <a:lstStyle/>
          <a:p>
            <a:fld id="{F43F74BE-1224-40A0-8F56-F4F8B81980F5}" type="slidenum">
              <a:rPr lang="en-US" smtClean="0">
                <a:ea typeface="ＭＳ Ｐゴシック" pitchFamily="34" charset="-128"/>
              </a:rPr>
              <a:pPr/>
              <a:t>32</a:t>
            </a:fld>
            <a:endParaRPr lang="en-US" dirty="0"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a:normAutofit fontScale="70000" lnSpcReduction="20000"/>
          </a:bodyPr>
          <a:lstStyle/>
          <a:p>
            <a:pPr>
              <a:lnSpc>
                <a:spcPct val="80000"/>
              </a:lnSpc>
              <a:spcBef>
                <a:spcPct val="0"/>
              </a:spcBef>
            </a:pPr>
            <a:r>
              <a:rPr lang="en-US" dirty="0" smtClean="0">
                <a:ea typeface="ＭＳ Ｐゴシック" pitchFamily="34" charset="-128"/>
              </a:rPr>
              <a:t>Make NCE line standout more- red line? </a:t>
            </a:r>
          </a:p>
          <a:p>
            <a:pPr>
              <a:lnSpc>
                <a:spcPct val="80000"/>
              </a:lnSpc>
              <a:spcBef>
                <a:spcPct val="0"/>
              </a:spcBef>
            </a:pPr>
            <a:endParaRPr lang="en-US" dirty="0" smtClean="0">
              <a:ea typeface="ＭＳ Ｐゴシック" pitchFamily="34" charset="-128"/>
            </a:endParaRPr>
          </a:p>
          <a:p>
            <a:pPr>
              <a:lnSpc>
                <a:spcPct val="80000"/>
              </a:lnSpc>
              <a:spcBef>
                <a:spcPct val="0"/>
              </a:spcBef>
            </a:pPr>
            <a:r>
              <a:rPr lang="en-US" dirty="0" smtClean="0">
                <a:ea typeface="ＭＳ Ｐゴシック" pitchFamily="34" charset="-128"/>
              </a:rPr>
              <a:t>BACKGROUND INFORMATION:</a:t>
            </a:r>
          </a:p>
          <a:p>
            <a:pPr>
              <a:lnSpc>
                <a:spcPct val="80000"/>
              </a:lnSpc>
              <a:spcBef>
                <a:spcPct val="0"/>
              </a:spcBef>
            </a:pPr>
            <a:r>
              <a:rPr lang="en-US" dirty="0" smtClean="0">
                <a:ea typeface="ＭＳ Ｐゴシック" pitchFamily="34" charset="-128"/>
              </a:rPr>
              <a:t>A </a:t>
            </a:r>
            <a:r>
              <a:rPr lang="en-US" b="1" dirty="0" smtClean="0">
                <a:ea typeface="ＭＳ Ｐゴシック" pitchFamily="34" charset="-128"/>
              </a:rPr>
              <a:t>normal curve equivalent</a:t>
            </a:r>
            <a:r>
              <a:rPr lang="en-US" dirty="0" smtClean="0">
                <a:ea typeface="ＭＳ Ｐゴシック" pitchFamily="34" charset="-128"/>
              </a:rPr>
              <a:t> (NCE), indicates a student's rank compared to other students on the same test (similar to Percentile):</a:t>
            </a:r>
          </a:p>
          <a:p>
            <a:pPr>
              <a:lnSpc>
                <a:spcPct val="80000"/>
              </a:lnSpc>
              <a:spcBef>
                <a:spcPct val="0"/>
              </a:spcBef>
              <a:buFontTx/>
              <a:buChar char="•"/>
            </a:pPr>
            <a:r>
              <a:rPr lang="en-US" dirty="0" smtClean="0">
                <a:ea typeface="ＭＳ Ｐゴシック" pitchFamily="34" charset="-128"/>
              </a:rPr>
              <a:t> NCEs run from 1 to 99 with 50 at the center of the base year distribution.</a:t>
            </a:r>
          </a:p>
          <a:p>
            <a:pPr>
              <a:lnSpc>
                <a:spcPct val="80000"/>
              </a:lnSpc>
              <a:spcBef>
                <a:spcPct val="0"/>
              </a:spcBef>
              <a:buFontTx/>
              <a:buChar char="•"/>
            </a:pPr>
            <a:endParaRPr lang="en-US" dirty="0" smtClean="0">
              <a:ea typeface="ＭＳ Ｐゴシック" pitchFamily="34" charset="-128"/>
            </a:endParaRPr>
          </a:p>
          <a:p>
            <a:pPr>
              <a:lnSpc>
                <a:spcPct val="80000"/>
              </a:lnSpc>
              <a:spcBef>
                <a:spcPct val="0"/>
              </a:spcBef>
            </a:pPr>
            <a:r>
              <a:rPr lang="en-US" b="1" u="sng" dirty="0" smtClean="0">
                <a:ea typeface="ＭＳ Ｐゴシック" pitchFamily="34" charset="-128"/>
              </a:rPr>
              <a:t>BUT:</a:t>
            </a:r>
          </a:p>
          <a:p>
            <a:pPr>
              <a:lnSpc>
                <a:spcPct val="80000"/>
              </a:lnSpc>
              <a:spcBef>
                <a:spcPct val="0"/>
              </a:spcBef>
              <a:buFontTx/>
              <a:buChar char="•"/>
            </a:pPr>
            <a:r>
              <a:rPr lang="en-US" dirty="0" smtClean="0">
                <a:ea typeface="ＭＳ Ｐゴシック" pitchFamily="34" charset="-128"/>
              </a:rPr>
              <a:t>Normal curve equivalents convert scaled scores to an </a:t>
            </a:r>
            <a:r>
              <a:rPr lang="en-US" u="sng" dirty="0" smtClean="0">
                <a:ea typeface="ＭＳ Ｐゴシック" pitchFamily="34" charset="-128"/>
              </a:rPr>
              <a:t>equal-interval scale </a:t>
            </a:r>
          </a:p>
          <a:p>
            <a:pPr>
              <a:lnSpc>
                <a:spcPct val="80000"/>
              </a:lnSpc>
              <a:spcBef>
                <a:spcPct val="0"/>
              </a:spcBef>
              <a:buFontTx/>
              <a:buChar char="•"/>
            </a:pPr>
            <a:endParaRPr lang="en-US" dirty="0" smtClean="0">
              <a:ea typeface="ＭＳ Ｐゴシック" pitchFamily="34" charset="-128"/>
            </a:endParaRPr>
          </a:p>
          <a:p>
            <a:pPr>
              <a:lnSpc>
                <a:spcPct val="80000"/>
              </a:lnSpc>
              <a:spcBef>
                <a:spcPct val="0"/>
              </a:spcBef>
              <a:buFontTx/>
              <a:buChar char="•"/>
            </a:pPr>
            <a:r>
              <a:rPr lang="en-US" dirty="0" smtClean="0">
                <a:ea typeface="ＭＳ Ｐゴシック" pitchFamily="34" charset="-128"/>
              </a:rPr>
              <a:t> Since NCEs are represented on an equal-interval scale, scores can be averaged and compared longitudinally</a:t>
            </a:r>
          </a:p>
          <a:p>
            <a:pPr>
              <a:lnSpc>
                <a:spcPct val="80000"/>
              </a:lnSpc>
              <a:spcBef>
                <a:spcPct val="0"/>
              </a:spcBef>
              <a:buFontTx/>
              <a:buChar char="•"/>
            </a:pPr>
            <a:endParaRPr lang="en-US" dirty="0" smtClean="0">
              <a:ea typeface="ＭＳ Ｐゴシック" pitchFamily="34" charset="-128"/>
            </a:endParaRPr>
          </a:p>
          <a:p>
            <a:pPr>
              <a:lnSpc>
                <a:spcPct val="80000"/>
              </a:lnSpc>
              <a:spcBef>
                <a:spcPct val="0"/>
              </a:spcBef>
              <a:buFontTx/>
              <a:buChar char="•"/>
            </a:pPr>
            <a:r>
              <a:rPr lang="en-US" dirty="0" smtClean="0">
                <a:ea typeface="ＭＳ Ｐゴシック" pitchFamily="34" charset="-128"/>
              </a:rPr>
              <a:t>The NCE scale enables longitudinal data connections and the definition of a growth standard that does not change from year to year</a:t>
            </a:r>
          </a:p>
          <a:p>
            <a:pPr>
              <a:lnSpc>
                <a:spcPct val="80000"/>
              </a:lnSpc>
            </a:pPr>
            <a:endParaRPr lang="en-US" dirty="0" smtClean="0">
              <a:ea typeface="ＭＳ Ｐゴシック" pitchFamily="34" charset="-128"/>
            </a:endParaRPr>
          </a:p>
          <a:p>
            <a:pPr>
              <a:lnSpc>
                <a:spcPct val="80000"/>
              </a:lnSpc>
            </a:pPr>
            <a:r>
              <a:rPr lang="en-US" dirty="0" smtClean="0">
                <a:ea typeface="ＭＳ Ｐゴシック" pitchFamily="34" charset="-128"/>
              </a:rPr>
              <a:t>NCEs represent where a student</a:t>
            </a:r>
            <a:r>
              <a:rPr lang="ja-JP" altLang="en-US" smtClean="0">
                <a:ea typeface="ＭＳ Ｐゴシック" pitchFamily="34" charset="-128"/>
              </a:rPr>
              <a:t>’</a:t>
            </a:r>
            <a:r>
              <a:rPr lang="en-US" altLang="ja-JP" dirty="0" smtClean="0">
                <a:ea typeface="ＭＳ Ｐゴシック" pitchFamily="34" charset="-128"/>
              </a:rPr>
              <a:t>s score would place that student relative to student performance in the state</a:t>
            </a:r>
            <a:r>
              <a:rPr lang="ja-JP" altLang="en-US" smtClean="0">
                <a:ea typeface="ＭＳ Ｐゴシック" pitchFamily="34" charset="-128"/>
              </a:rPr>
              <a:t>’</a:t>
            </a:r>
            <a:r>
              <a:rPr lang="en-US" altLang="ja-JP" dirty="0" smtClean="0">
                <a:ea typeface="ＭＳ Ｐゴシック" pitchFamily="34" charset="-128"/>
              </a:rPr>
              <a:t>s base year 2010 for OH</a:t>
            </a:r>
          </a:p>
          <a:p>
            <a:pPr>
              <a:lnSpc>
                <a:spcPct val="80000"/>
              </a:lnSpc>
            </a:pPr>
            <a:endParaRPr lang="en-US" dirty="0" smtClean="0">
              <a:ea typeface="ＭＳ Ｐゴシック" pitchFamily="34" charset="-128"/>
            </a:endParaRPr>
          </a:p>
          <a:p>
            <a:pPr>
              <a:lnSpc>
                <a:spcPct val="80000"/>
              </a:lnSpc>
            </a:pPr>
            <a:endParaRPr lang="en-US" dirty="0" smtClean="0">
              <a:ea typeface="ＭＳ Ｐゴシック" pitchFamily="34" charset="-128"/>
            </a:endParaRPr>
          </a:p>
          <a:p>
            <a:pPr>
              <a:lnSpc>
                <a:spcPct val="80000"/>
              </a:lnSpc>
            </a:pPr>
            <a:endParaRPr lang="en-US" dirty="0" smtClean="0">
              <a:ea typeface="ＭＳ Ｐゴシック" pitchFamily="34" charset="-128"/>
            </a:endParaRPr>
          </a:p>
          <a:p>
            <a:pPr>
              <a:lnSpc>
                <a:spcPct val="80000"/>
              </a:lnSpc>
            </a:pPr>
            <a:endParaRPr lang="en-US" dirty="0" smtClean="0">
              <a:ea typeface="ＭＳ Ｐゴシック" pitchFamily="34" charset="-128"/>
            </a:endParaRPr>
          </a:p>
          <a:p>
            <a:pPr>
              <a:lnSpc>
                <a:spcPct val="80000"/>
              </a:lnSpc>
            </a:pPr>
            <a:endParaRPr lang="en-US" dirty="0" smtClean="0">
              <a:ea typeface="ＭＳ Ｐゴシック" pitchFamily="34" charset="-128"/>
            </a:endParaRPr>
          </a:p>
          <a:p>
            <a:pPr>
              <a:lnSpc>
                <a:spcPct val="80000"/>
              </a:lnSpc>
            </a:pPr>
            <a:endParaRPr lang="en-US" dirty="0" smtClean="0">
              <a:ea typeface="ＭＳ Ｐゴシック" pitchFamily="34" charset="-128"/>
            </a:endParaRPr>
          </a:p>
          <a:p>
            <a:pPr>
              <a:lnSpc>
                <a:spcPct val="80000"/>
              </a:lnSpc>
            </a:pPr>
            <a:endParaRPr lang="en-US" dirty="0" smtClean="0">
              <a:ea typeface="ＭＳ Ｐゴシック" pitchFamily="34" charset="-128"/>
            </a:endParaRPr>
          </a:p>
          <a:p>
            <a:pPr>
              <a:lnSpc>
                <a:spcPct val="80000"/>
              </a:lnSpc>
            </a:pPr>
            <a:endParaRPr lang="en-US" dirty="0" smtClean="0">
              <a:ea typeface="ＭＳ Ｐゴシック" pitchFamily="34" charset="-128"/>
            </a:endParaRPr>
          </a:p>
          <a:p>
            <a:pPr>
              <a:lnSpc>
                <a:spcPct val="80000"/>
              </a:lnSpc>
            </a:pPr>
            <a:r>
              <a:rPr lang="en-US" dirty="0" smtClean="0">
                <a:ea typeface="ＭＳ Ｐゴシック" pitchFamily="34" charset="-128"/>
              </a:rPr>
              <a:t>See conversion table at:</a:t>
            </a:r>
          </a:p>
          <a:p>
            <a:pPr>
              <a:lnSpc>
                <a:spcPct val="80000"/>
              </a:lnSpc>
            </a:pPr>
            <a:r>
              <a:rPr lang="en-US" u="sng" dirty="0" smtClean="0">
                <a:ea typeface="ＭＳ Ｐゴシック" pitchFamily="34" charset="-128"/>
                <a:hlinkClick r:id="rId3"/>
              </a:rPr>
              <a:t>http://www.cal.org/twi/evaltoolkit/appendix/nce2percentile.pdf</a:t>
            </a:r>
            <a:endParaRPr lang="en-US" dirty="0" smtClean="0">
              <a:ea typeface="ＭＳ Ｐゴシック" pitchFamily="34" charset="-128"/>
            </a:endParaRPr>
          </a:p>
          <a:p>
            <a:pPr>
              <a:lnSpc>
                <a:spcPct val="80000"/>
              </a:lnSpc>
              <a:spcBef>
                <a:spcPct val="0"/>
              </a:spcBef>
              <a:buFontTx/>
              <a:buChar char="•"/>
            </a:pPr>
            <a:endParaRPr lang="en-US" dirty="0" smtClean="0">
              <a:ea typeface="ＭＳ Ｐゴシック" pitchFamily="34" charset="-128"/>
            </a:endParaRPr>
          </a:p>
          <a:p>
            <a:pPr>
              <a:lnSpc>
                <a:spcPct val="80000"/>
              </a:lnSpc>
              <a:spcBef>
                <a:spcPct val="0"/>
              </a:spcBef>
            </a:pPr>
            <a:r>
              <a:rPr lang="en-US" dirty="0" smtClean="0">
                <a:ea typeface="ＭＳ Ｐゴシック" pitchFamily="34" charset="-128"/>
              </a:rPr>
              <a:t>A </a:t>
            </a:r>
            <a:r>
              <a:rPr lang="en-US" b="1" dirty="0" smtClean="0">
                <a:ea typeface="ＭＳ Ｐゴシック" pitchFamily="34" charset="-128"/>
              </a:rPr>
              <a:t>normal curve equivalent</a:t>
            </a:r>
            <a:r>
              <a:rPr lang="en-US" dirty="0" smtClean="0">
                <a:ea typeface="ＭＳ Ｐゴシック" pitchFamily="34" charset="-128"/>
              </a:rPr>
              <a:t> (NCE), indicates a student's rank compared to other students on the same test (similar to Percentile):</a:t>
            </a:r>
          </a:p>
          <a:p>
            <a:pPr>
              <a:lnSpc>
                <a:spcPct val="80000"/>
              </a:lnSpc>
              <a:spcBef>
                <a:spcPct val="0"/>
              </a:spcBef>
              <a:buFontTx/>
              <a:buChar char="•"/>
            </a:pPr>
            <a:endParaRPr lang="en-US" sz="1600" dirty="0" smtClean="0">
              <a:ea typeface="ＭＳ Ｐゴシック" pitchFamily="34" charset="-128"/>
            </a:endParaRPr>
          </a:p>
          <a:p>
            <a:pPr>
              <a:lnSpc>
                <a:spcPct val="80000"/>
              </a:lnSpc>
              <a:spcBef>
                <a:spcPct val="0"/>
              </a:spcBef>
              <a:buFontTx/>
              <a:buChar char="•"/>
            </a:pPr>
            <a:r>
              <a:rPr lang="en-US" dirty="0" smtClean="0">
                <a:ea typeface="ＭＳ Ｐゴシック" pitchFamily="34" charset="-128"/>
              </a:rPr>
              <a:t> NCEs run from 1 to 99 with 50 at the center of the base year distribution.</a:t>
            </a:r>
          </a:p>
          <a:p>
            <a:pPr>
              <a:lnSpc>
                <a:spcPct val="80000"/>
              </a:lnSpc>
              <a:spcBef>
                <a:spcPct val="0"/>
              </a:spcBef>
              <a:buFontTx/>
              <a:buChar char="•"/>
            </a:pPr>
            <a:endParaRPr lang="en-US" dirty="0" smtClean="0">
              <a:ea typeface="ＭＳ Ｐゴシック" pitchFamily="34" charset="-128"/>
            </a:endParaRPr>
          </a:p>
          <a:p>
            <a:pPr>
              <a:lnSpc>
                <a:spcPct val="80000"/>
              </a:lnSpc>
              <a:spcBef>
                <a:spcPct val="0"/>
              </a:spcBef>
            </a:pPr>
            <a:r>
              <a:rPr lang="en-US" b="1" u="sng" dirty="0" smtClean="0">
                <a:ea typeface="ＭＳ Ｐゴシック" pitchFamily="34" charset="-128"/>
              </a:rPr>
              <a:t>BUT:</a:t>
            </a:r>
          </a:p>
          <a:p>
            <a:pPr>
              <a:lnSpc>
                <a:spcPct val="80000"/>
              </a:lnSpc>
              <a:spcBef>
                <a:spcPct val="0"/>
              </a:spcBef>
            </a:pPr>
            <a:endParaRPr lang="en-US" dirty="0" smtClean="0">
              <a:ea typeface="ＭＳ Ｐゴシック" pitchFamily="34" charset="-128"/>
            </a:endParaRPr>
          </a:p>
          <a:p>
            <a:pPr>
              <a:lnSpc>
                <a:spcPct val="80000"/>
              </a:lnSpc>
              <a:spcBef>
                <a:spcPct val="0"/>
              </a:spcBef>
              <a:buFontTx/>
              <a:buChar char="•"/>
            </a:pPr>
            <a:r>
              <a:rPr lang="en-US" dirty="0" smtClean="0">
                <a:ea typeface="ＭＳ Ｐゴシック" pitchFamily="34" charset="-128"/>
              </a:rPr>
              <a:t>Normal curve equivalents convert scaled scores to an equal-interval scale </a:t>
            </a:r>
          </a:p>
          <a:p>
            <a:pPr>
              <a:lnSpc>
                <a:spcPct val="80000"/>
              </a:lnSpc>
              <a:spcBef>
                <a:spcPct val="0"/>
              </a:spcBef>
              <a:buFontTx/>
              <a:buChar char="•"/>
            </a:pPr>
            <a:endParaRPr lang="en-US" dirty="0" smtClean="0">
              <a:ea typeface="ＭＳ Ｐゴシック" pitchFamily="34" charset="-128"/>
            </a:endParaRPr>
          </a:p>
          <a:p>
            <a:pPr>
              <a:lnSpc>
                <a:spcPct val="80000"/>
              </a:lnSpc>
              <a:spcBef>
                <a:spcPct val="0"/>
              </a:spcBef>
              <a:buFontTx/>
              <a:buChar char="•"/>
            </a:pPr>
            <a:r>
              <a:rPr lang="en-US" dirty="0" smtClean="0">
                <a:ea typeface="ＭＳ Ｐゴシック" pitchFamily="34" charset="-128"/>
              </a:rPr>
              <a:t> Since NCEs are represented on an equal-interval scale, scores can be averaged and compared longitudinally</a:t>
            </a:r>
          </a:p>
          <a:p>
            <a:pPr>
              <a:lnSpc>
                <a:spcPct val="80000"/>
              </a:lnSpc>
              <a:spcBef>
                <a:spcPct val="0"/>
              </a:spcBef>
              <a:buFontTx/>
              <a:buChar char="•"/>
            </a:pPr>
            <a:endParaRPr lang="en-US" dirty="0" smtClean="0">
              <a:ea typeface="ＭＳ Ｐゴシック" pitchFamily="34" charset="-128"/>
            </a:endParaRPr>
          </a:p>
          <a:p>
            <a:pPr>
              <a:lnSpc>
                <a:spcPct val="80000"/>
              </a:lnSpc>
              <a:spcBef>
                <a:spcPct val="0"/>
              </a:spcBef>
              <a:buFontTx/>
              <a:buChar char="•"/>
            </a:pPr>
            <a:r>
              <a:rPr lang="en-US" dirty="0" smtClean="0">
                <a:ea typeface="ＭＳ Ｐゴシック" pitchFamily="34" charset="-128"/>
              </a:rPr>
              <a:t>The NCE scale enables longitudinal data connections and the definition of a growth standard that does not change from year to year.</a:t>
            </a:r>
          </a:p>
          <a:p>
            <a:pPr>
              <a:lnSpc>
                <a:spcPct val="80000"/>
              </a:lnSpc>
            </a:pPr>
            <a:endParaRPr lang="en-US" dirty="0" smtClean="0">
              <a:ea typeface="ＭＳ Ｐゴシック" pitchFamily="34" charset="-128"/>
            </a:endParaRPr>
          </a:p>
          <a:p>
            <a:pPr>
              <a:lnSpc>
                <a:spcPct val="80000"/>
              </a:lnSpc>
            </a:pPr>
            <a:r>
              <a:rPr lang="en-US" dirty="0" smtClean="0">
                <a:ea typeface="ＭＳ Ｐゴシック" pitchFamily="34" charset="-128"/>
              </a:rPr>
              <a:t>NCEs represent where a student</a:t>
            </a:r>
            <a:r>
              <a:rPr lang="ja-JP" altLang="en-US" smtClean="0">
                <a:ea typeface="ＭＳ Ｐゴシック" pitchFamily="34" charset="-128"/>
              </a:rPr>
              <a:t>’</a:t>
            </a:r>
            <a:r>
              <a:rPr lang="en-US" altLang="ja-JP" dirty="0" smtClean="0">
                <a:ea typeface="ＭＳ Ｐゴシック" pitchFamily="34" charset="-128"/>
              </a:rPr>
              <a:t>s score would place that student relative to student performance in a state base year 2010 for OH</a:t>
            </a:r>
          </a:p>
          <a:p>
            <a:pPr>
              <a:lnSpc>
                <a:spcPct val="80000"/>
              </a:lnSpc>
            </a:pPr>
            <a:endParaRPr lang="en-US" dirty="0" smtClean="0">
              <a:ea typeface="ＭＳ Ｐゴシック" pitchFamily="34" charset="-128"/>
            </a:endParaRPr>
          </a:p>
          <a:p>
            <a:pPr>
              <a:spcBef>
                <a:spcPct val="0"/>
              </a:spcBef>
            </a:pPr>
            <a:endParaRPr lang="en-US" dirty="0" smtClean="0">
              <a:ea typeface="ＭＳ Ｐゴシック" pitchFamily="34" charset="-128"/>
            </a:endParaRPr>
          </a:p>
        </p:txBody>
      </p:sp>
      <p:sp>
        <p:nvSpPr>
          <p:cNvPr id="100356" name="Slide Number Placeholder 3"/>
          <p:cNvSpPr>
            <a:spLocks noGrp="1"/>
          </p:cNvSpPr>
          <p:nvPr>
            <p:ph type="sldNum" sz="quarter" idx="5"/>
          </p:nvPr>
        </p:nvSpPr>
        <p:spPr bwMode="auto">
          <a:noFill/>
          <a:ln>
            <a:miter lim="800000"/>
            <a:headEnd/>
            <a:tailEnd/>
          </a:ln>
        </p:spPr>
        <p:txBody>
          <a:bodyPr/>
          <a:lstStyle/>
          <a:p>
            <a:fld id="{67239A26-8DCD-41E6-8892-FF918FB1B7F5}" type="slidenum">
              <a:rPr lang="en-US" smtClean="0">
                <a:ea typeface="ＭＳ Ｐゴシック" pitchFamily="34" charset="-128"/>
              </a:rPr>
              <a:pPr/>
              <a:t>33</a:t>
            </a:fld>
            <a:endParaRPr lang="en-US" dirty="0"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Char char="•"/>
            </a:pPr>
            <a:r>
              <a:rPr lang="en-US">
                <a:latin typeface="Calibri" charset="0"/>
                <a:ea typeface="ＭＳ Ｐゴシック" charset="0"/>
                <a:cs typeface="ＭＳ Ｐゴシック" charset="0"/>
              </a:rPr>
              <a:t>This is an example for teaching purposes only. EVAAS</a:t>
            </a:r>
            <a:r>
              <a:rPr lang="en-US">
                <a:latin typeface="Calibri" charset="0"/>
                <a:ea typeface="ＭＳ Ｐゴシック" charset="0"/>
                <a:cs typeface="ＭＳ Ｐゴシック" charset="0"/>
                <a:sym typeface="Symbol" charset="0"/>
              </a:rPr>
              <a:t></a:t>
            </a:r>
            <a:r>
              <a:rPr lang="en-US">
                <a:latin typeface="Calibri" charset="0"/>
                <a:ea typeface="ＭＳ Ｐゴシック" charset="0"/>
                <a:cs typeface="ＭＳ Ｐゴシック" charset="0"/>
              </a:rPr>
              <a:t> calculations are more statistically sophisticated to ensure that all students are included in the analysis and that confidence intervals reflect the entire history of student testing.</a:t>
            </a:r>
          </a:p>
          <a:p>
            <a:pPr>
              <a:spcBef>
                <a:spcPct val="0"/>
              </a:spcBef>
              <a:buFontTx/>
              <a:buChar char="•"/>
            </a:pPr>
            <a:r>
              <a:rPr lang="en-US">
                <a:latin typeface="Calibri" charset="0"/>
                <a:ea typeface="ＭＳ Ｐゴシック" charset="0"/>
                <a:cs typeface="ＭＳ Ｐゴシック" charset="0"/>
              </a:rPr>
              <a:t>The EVAAS</a:t>
            </a:r>
            <a:r>
              <a:rPr lang="en-US">
                <a:latin typeface="Calibri" charset="0"/>
                <a:ea typeface="ＭＳ Ｐゴシック" charset="0"/>
                <a:cs typeface="ＭＳ Ｐゴシック" charset="0"/>
                <a:sym typeface="Symbol" charset="0"/>
              </a:rPr>
              <a:t></a:t>
            </a:r>
            <a:r>
              <a:rPr lang="en-US">
                <a:latin typeface="Calibri" charset="0"/>
                <a:ea typeface="ＭＳ Ｐゴシック" charset="0"/>
                <a:cs typeface="ＭＳ Ｐゴシック" charset="0"/>
              </a:rPr>
              <a:t> methodology also allows future data to refine past data estimates for more accuracy.</a:t>
            </a:r>
          </a:p>
          <a:p>
            <a:pPr>
              <a:spcBef>
                <a:spcPct val="0"/>
              </a:spcBef>
              <a:buFontTx/>
              <a:buChar char="•"/>
            </a:pPr>
            <a:r>
              <a:rPr lang="en-US">
                <a:latin typeface="Calibri" charset="0"/>
                <a:ea typeface="ＭＳ Ｐゴシック" charset="0"/>
                <a:cs typeface="ＭＳ Ｐゴシック" charset="0"/>
              </a:rPr>
              <a:t>NCEs are Normal Curve Equivalents. The NCE scale enables longitudinal data connections and the definition of a growth standard that does not change from year-to-year.</a:t>
            </a:r>
          </a:p>
          <a:p>
            <a:pPr>
              <a:spcBef>
                <a:spcPct val="0"/>
              </a:spcBef>
              <a:buFontTx/>
              <a:buChar char="•"/>
            </a:pPr>
            <a:r>
              <a:rPr lang="en-US">
                <a:latin typeface="Calibri" charset="0"/>
                <a:ea typeface="ＭＳ Ｐゴシック" charset="0"/>
                <a:cs typeface="ＭＳ Ｐゴシック" charset="0"/>
              </a:rPr>
              <a:t>This model links student data from one year to the next.</a:t>
            </a:r>
          </a:p>
          <a:p>
            <a:pPr>
              <a:spcBef>
                <a:spcPct val="0"/>
              </a:spcBef>
              <a:buFontTx/>
              <a:buChar char="•"/>
            </a:pPr>
            <a:r>
              <a:rPr lang="en-US">
                <a:latin typeface="Calibri" charset="0"/>
                <a:ea typeface="ＭＳ Ｐゴシック" charset="0"/>
                <a:cs typeface="ＭＳ Ｐゴシック" charset="0"/>
              </a:rPr>
              <a:t>Obviously this is representation of a low performing group of students</a:t>
            </a:r>
          </a:p>
          <a:p>
            <a:endParaRPr lang="en-US">
              <a:latin typeface="Calibri" charset="0"/>
              <a:ea typeface="ＭＳ Ｐゴシック" charset="0"/>
              <a:cs typeface="ＭＳ Ｐゴシック"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4295" indent="-286267" eaLnBrk="0" hangingPunct="0">
              <a:defRPr sz="2400">
                <a:solidFill>
                  <a:schemeClr val="tx1"/>
                </a:solidFill>
                <a:latin typeface="Arial" charset="0"/>
                <a:ea typeface="ＭＳ Ｐゴシック" charset="0"/>
              </a:defRPr>
            </a:lvl2pPr>
            <a:lvl3pPr marL="1145070" indent="-229014" eaLnBrk="0" hangingPunct="0">
              <a:defRPr sz="2400">
                <a:solidFill>
                  <a:schemeClr val="tx1"/>
                </a:solidFill>
                <a:latin typeface="Arial" charset="0"/>
                <a:ea typeface="ＭＳ Ｐゴシック" charset="0"/>
              </a:defRPr>
            </a:lvl3pPr>
            <a:lvl4pPr marL="1603097" indent="-229014" eaLnBrk="0" hangingPunct="0">
              <a:defRPr sz="2400">
                <a:solidFill>
                  <a:schemeClr val="tx1"/>
                </a:solidFill>
                <a:latin typeface="Arial" charset="0"/>
                <a:ea typeface="ＭＳ Ｐゴシック" charset="0"/>
              </a:defRPr>
            </a:lvl4pPr>
            <a:lvl5pPr marL="2061125" indent="-229014" eaLnBrk="0" hangingPunct="0">
              <a:defRPr sz="2400">
                <a:solidFill>
                  <a:schemeClr val="tx1"/>
                </a:solidFill>
                <a:latin typeface="Arial" charset="0"/>
                <a:ea typeface="ＭＳ Ｐゴシック" charset="0"/>
              </a:defRPr>
            </a:lvl5pPr>
            <a:lvl6pPr marL="2519153" indent="-229014" eaLnBrk="0" fontAlgn="base" hangingPunct="0">
              <a:spcBef>
                <a:spcPct val="0"/>
              </a:spcBef>
              <a:spcAft>
                <a:spcPct val="0"/>
              </a:spcAft>
              <a:defRPr sz="2400">
                <a:solidFill>
                  <a:schemeClr val="tx1"/>
                </a:solidFill>
                <a:latin typeface="Arial" charset="0"/>
                <a:ea typeface="ＭＳ Ｐゴシック" charset="0"/>
              </a:defRPr>
            </a:lvl6pPr>
            <a:lvl7pPr marL="2977181" indent="-229014" eaLnBrk="0" fontAlgn="base" hangingPunct="0">
              <a:spcBef>
                <a:spcPct val="0"/>
              </a:spcBef>
              <a:spcAft>
                <a:spcPct val="0"/>
              </a:spcAft>
              <a:defRPr sz="2400">
                <a:solidFill>
                  <a:schemeClr val="tx1"/>
                </a:solidFill>
                <a:latin typeface="Arial" charset="0"/>
                <a:ea typeface="ＭＳ Ｐゴシック" charset="0"/>
              </a:defRPr>
            </a:lvl7pPr>
            <a:lvl8pPr marL="3435209" indent="-229014" eaLnBrk="0" fontAlgn="base" hangingPunct="0">
              <a:spcBef>
                <a:spcPct val="0"/>
              </a:spcBef>
              <a:spcAft>
                <a:spcPct val="0"/>
              </a:spcAft>
              <a:defRPr sz="2400">
                <a:solidFill>
                  <a:schemeClr val="tx1"/>
                </a:solidFill>
                <a:latin typeface="Arial" charset="0"/>
                <a:ea typeface="ＭＳ Ｐゴシック" charset="0"/>
              </a:defRPr>
            </a:lvl8pPr>
            <a:lvl9pPr marL="3893237" indent="-22901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C933950-6D62-1B4D-A480-FCEFEE3453F3}" type="slidenum">
              <a:rPr lang="en-US" sz="1200">
                <a:latin typeface="Calibri" charset="0"/>
              </a:rPr>
              <a:pPr eaLnBrk="1" hangingPunct="1"/>
              <a:t>34</a:t>
            </a:fld>
            <a:endParaRPr lang="en-US" sz="12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3387" indent="-173387">
              <a:buFontTx/>
              <a:buChar char="•"/>
              <a:defRPr/>
            </a:pPr>
            <a:r>
              <a:rPr lang="en-US" dirty="0" smtClean="0">
                <a:ea typeface="ＭＳ Ｐゴシック" pitchFamily="34" charset="-128"/>
              </a:rPr>
              <a:t>This is one of the most helpful reports for teachers</a:t>
            </a:r>
          </a:p>
          <a:p>
            <a:pPr marL="173387" indent="-173387">
              <a:buFontTx/>
              <a:buChar char="•"/>
              <a:defRPr/>
            </a:pPr>
            <a:r>
              <a:rPr lang="en-US" dirty="0" smtClean="0">
                <a:ea typeface="ＭＳ Ｐゴシック" pitchFamily="34" charset="-128"/>
              </a:rPr>
              <a:t>Diagnostic reports are especially helpful in identifying student patterns</a:t>
            </a:r>
          </a:p>
          <a:p>
            <a:pPr marL="173387" indent="-173387">
              <a:buFontTx/>
              <a:buChar char="•"/>
              <a:defRPr/>
            </a:pPr>
            <a:r>
              <a:rPr lang="en-US" dirty="0" smtClean="0"/>
              <a:t>Students are placed in the state quintile subgroups based on the average between their current and prior year scores. This is an approximation of their prior achievement level. </a:t>
            </a:r>
          </a:p>
          <a:p>
            <a:pPr marL="173387" indent="-173387">
              <a:buFontTx/>
              <a:buChar char="•"/>
              <a:defRPr/>
            </a:pPr>
            <a:r>
              <a:rPr lang="en-US" dirty="0" smtClean="0"/>
              <a:t>Minimum of 5 students is needed in any subgroup in order to display a bar for that subgroup. </a:t>
            </a:r>
          </a:p>
          <a:p>
            <a:pPr>
              <a:defRPr/>
            </a:pPr>
            <a:r>
              <a:rPr lang="en-US" dirty="0" smtClean="0"/>
              <a:t>	</a:t>
            </a:r>
          </a:p>
          <a:p>
            <a:pPr>
              <a:defRPr/>
            </a:pPr>
            <a:r>
              <a:rPr lang="en-US" dirty="0" smtClean="0"/>
              <a:t>	</a:t>
            </a:r>
          </a:p>
          <a:p>
            <a:pPr marL="173387" indent="-173387">
              <a:buFontTx/>
              <a:buChar char="•"/>
              <a:defRPr/>
            </a:pPr>
            <a:endParaRPr lang="en-US" dirty="0" smtClean="0">
              <a:ea typeface="ＭＳ Ｐゴシック" pitchFamily="34" charset="-128"/>
            </a:endParaRPr>
          </a:p>
          <a:p>
            <a:pPr>
              <a:defRPr/>
            </a:pPr>
            <a:endParaRPr lang="en-US" dirty="0"/>
          </a:p>
        </p:txBody>
      </p:sp>
      <p:sp>
        <p:nvSpPr>
          <p:cNvPr id="103428" name="Slide Number Placeholder 3"/>
          <p:cNvSpPr>
            <a:spLocks noGrp="1"/>
          </p:cNvSpPr>
          <p:nvPr>
            <p:ph type="sldNum" sz="quarter" idx="5"/>
          </p:nvPr>
        </p:nvSpPr>
        <p:spPr bwMode="auto">
          <a:noFill/>
          <a:ln>
            <a:miter lim="800000"/>
            <a:headEnd/>
            <a:tailEnd/>
          </a:ln>
        </p:spPr>
        <p:txBody>
          <a:bodyPr/>
          <a:lstStyle/>
          <a:p>
            <a:fld id="{6CD3C469-5A52-4B73-AB88-5968FE38C5CD}" type="slidenum">
              <a:rPr lang="en-US" smtClean="0">
                <a:ea typeface="ＭＳ Ｐゴシック" pitchFamily="34" charset="-128"/>
              </a:rPr>
              <a:pPr/>
              <a:t>37</a:t>
            </a:fld>
            <a:endParaRPr lang="en-US" dirty="0"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a:lstStyle/>
          <a:p>
            <a:endParaRPr lang="en-US" smtClean="0">
              <a:ea typeface="ＭＳ Ｐゴシック" pitchFamily="34" charset="-128"/>
            </a:endParaRPr>
          </a:p>
        </p:txBody>
      </p:sp>
      <p:sp>
        <p:nvSpPr>
          <p:cNvPr id="82948" name="Slide Number Placeholder 3"/>
          <p:cNvSpPr>
            <a:spLocks noGrp="1"/>
          </p:cNvSpPr>
          <p:nvPr>
            <p:ph type="sldNum" sz="quarter" idx="5"/>
          </p:nvPr>
        </p:nvSpPr>
        <p:spPr bwMode="auto">
          <a:noFill/>
          <a:ln>
            <a:miter lim="800000"/>
            <a:headEnd/>
            <a:tailEnd/>
          </a:ln>
        </p:spPr>
        <p:txBody>
          <a:bodyPr/>
          <a:lstStyle/>
          <a:p>
            <a:fld id="{5D24172B-663A-479D-A5E6-81E211CEF687}" type="slidenum">
              <a:rPr lang="en-US" smtClean="0">
                <a:latin typeface="Calibri" pitchFamily="34" charset="0"/>
                <a:ea typeface="ＭＳ Ｐゴシック" pitchFamily="34" charset="-128"/>
              </a:rPr>
              <a:pPr/>
              <a:t>40</a:t>
            </a:fld>
            <a:endParaRPr lang="en-US" smtClean="0">
              <a:latin typeface="Calibri"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a:lstStyle/>
          <a:p>
            <a:endParaRPr lang="en-US" smtClean="0">
              <a:ea typeface="ＭＳ Ｐゴシック" pitchFamily="34" charset="-128"/>
            </a:endParaRPr>
          </a:p>
        </p:txBody>
      </p:sp>
      <p:sp>
        <p:nvSpPr>
          <p:cNvPr id="84996" name="Slide Number Placeholder 3"/>
          <p:cNvSpPr>
            <a:spLocks noGrp="1"/>
          </p:cNvSpPr>
          <p:nvPr>
            <p:ph type="sldNum" sz="quarter" idx="5"/>
          </p:nvPr>
        </p:nvSpPr>
        <p:spPr bwMode="auto">
          <a:noFill/>
          <a:ln>
            <a:miter lim="800000"/>
            <a:headEnd/>
            <a:tailEnd/>
          </a:ln>
        </p:spPr>
        <p:txBody>
          <a:bodyPr/>
          <a:lstStyle/>
          <a:p>
            <a:fld id="{5A18622C-D65E-4CA7-B79D-E8DBD4E5AE24}" type="slidenum">
              <a:rPr lang="en-US" smtClean="0">
                <a:latin typeface="Calibri" pitchFamily="34" charset="0"/>
                <a:ea typeface="ＭＳ Ｐゴシック" pitchFamily="34" charset="-128"/>
              </a:rPr>
              <a:pPr/>
              <a:t>42</a:t>
            </a:fld>
            <a:endParaRPr lang="en-US" smtClean="0">
              <a:latin typeface="Calibri"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a:lstStyle/>
          <a:p>
            <a:endParaRPr lang="en-US" dirty="0" smtClean="0">
              <a:ea typeface="ＭＳ Ｐゴシック" pitchFamily="34" charset="-128"/>
            </a:endParaRPr>
          </a:p>
        </p:txBody>
      </p:sp>
      <p:sp>
        <p:nvSpPr>
          <p:cNvPr id="86020" name="Slide Number Placeholder 3"/>
          <p:cNvSpPr>
            <a:spLocks noGrp="1"/>
          </p:cNvSpPr>
          <p:nvPr>
            <p:ph type="sldNum" sz="quarter" idx="5"/>
          </p:nvPr>
        </p:nvSpPr>
        <p:spPr bwMode="auto">
          <a:noFill/>
          <a:ln>
            <a:miter lim="800000"/>
            <a:headEnd/>
            <a:tailEnd/>
          </a:ln>
        </p:spPr>
        <p:txBody>
          <a:bodyPr/>
          <a:lstStyle/>
          <a:p>
            <a:fld id="{E8A93ECC-869B-4476-AA25-80B576485D37}" type="slidenum">
              <a:rPr lang="en-US" smtClean="0">
                <a:ea typeface="ＭＳ Ｐゴシック" pitchFamily="34" charset="-128"/>
              </a:rPr>
              <a:pPr/>
              <a:t>17</a:t>
            </a:fld>
            <a:endParaRPr lang="en-US" dirty="0"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4B1F5A9-7238-431F-9CE9-F521EE1EF843}" type="slidenum">
              <a:rPr lang="en-US" smtClean="0"/>
              <a:pPr>
                <a:defRPr/>
              </a:pPr>
              <a:t>18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pPr eaLnBrk="1" hangingPunct="1">
              <a:buFontTx/>
              <a:buChar char="•"/>
            </a:pPr>
            <a:r>
              <a:rPr lang="en-US" dirty="0" smtClean="0">
                <a:ea typeface="ＭＳ Ｐゴシック" pitchFamily="34" charset="-128"/>
              </a:rPr>
              <a:t>Value-added provides a picture of student growth regardless of students</a:t>
            </a:r>
            <a:r>
              <a:rPr lang="ja-JP" altLang="en-US" smtClean="0">
                <a:ea typeface="ＭＳ Ｐゴシック" pitchFamily="34" charset="-128"/>
              </a:rPr>
              <a:t>’</a:t>
            </a:r>
            <a:r>
              <a:rPr lang="en-US" altLang="ja-JP" dirty="0" smtClean="0">
                <a:ea typeface="ＭＳ Ｐゴシック" pitchFamily="34" charset="-128"/>
              </a:rPr>
              <a:t> achievement levels. </a:t>
            </a:r>
          </a:p>
          <a:p>
            <a:pPr eaLnBrk="1" hangingPunct="1">
              <a:buFontTx/>
              <a:buChar char="•"/>
            </a:pPr>
            <a:r>
              <a:rPr lang="en-US" dirty="0" smtClean="0">
                <a:ea typeface="ＭＳ Ｐゴシック" pitchFamily="34" charset="-128"/>
              </a:rPr>
              <a:t>Value-added can help us understand whether high-achieving students are making enough progress to sustain or even improve their achievement levels.</a:t>
            </a:r>
          </a:p>
          <a:p>
            <a:pPr eaLnBrk="1" hangingPunct="1">
              <a:buFontTx/>
              <a:buChar char="•"/>
            </a:pPr>
            <a:r>
              <a:rPr lang="en-US" dirty="0" smtClean="0">
                <a:ea typeface="ＭＳ Ｐゴシック" pitchFamily="34" charset="-128"/>
              </a:rPr>
              <a:t>Value-added can help us understand whether low-achieving students are making enough progress to close the proficiency gap.</a:t>
            </a:r>
          </a:p>
          <a:p>
            <a:pPr eaLnBrk="1" hangingPunct="1">
              <a:buFontTx/>
              <a:buChar char="•"/>
            </a:pPr>
            <a:r>
              <a:rPr lang="en-US" dirty="0" smtClean="0">
                <a:ea typeface="ＭＳ Ｐゴシック" pitchFamily="34" charset="-128"/>
              </a:rPr>
              <a:t>Talk about this slide from a perspective of a school with Jacob-like students or Adam-like students since value-added is a group effect versus individual student results. </a:t>
            </a:r>
          </a:p>
          <a:p>
            <a:pPr eaLnBrk="1" hangingPunct="1">
              <a:buFontTx/>
              <a:buChar char="•"/>
            </a:pPr>
            <a:r>
              <a:rPr lang="en-US" dirty="0" smtClean="0">
                <a:ea typeface="ＭＳ Ｐゴシック" pitchFamily="34" charset="-128"/>
              </a:rPr>
              <a:t>In this slide, Student A is currently above the proficiency bar, but is losing ground relative to proficiency. </a:t>
            </a:r>
          </a:p>
          <a:p>
            <a:pPr eaLnBrk="1" hangingPunct="1">
              <a:buFontTx/>
              <a:buChar char="•"/>
            </a:pPr>
            <a:r>
              <a:rPr lang="en-US" dirty="0" smtClean="0">
                <a:ea typeface="ＭＳ Ｐゴシック" pitchFamily="34" charset="-128"/>
              </a:rPr>
              <a:t>In this slide, Student B is not yet proficient, but is closing the gap on the proficiency bar.  </a:t>
            </a:r>
          </a:p>
          <a:p>
            <a:pPr eaLnBrk="1" hangingPunct="1">
              <a:buFontTx/>
              <a:buChar char="•"/>
            </a:pPr>
            <a:endParaRPr lang="en-US" dirty="0" smtClean="0">
              <a:ea typeface="ＭＳ Ｐゴシック" pitchFamily="34" charset="-128"/>
            </a:endParaRPr>
          </a:p>
          <a:p>
            <a:endParaRPr lang="en-US" dirty="0" smtClean="0">
              <a:ea typeface="ＭＳ Ｐゴシック" pitchFamily="34" charset="-128"/>
            </a:endParaRPr>
          </a:p>
        </p:txBody>
      </p:sp>
      <p:sp>
        <p:nvSpPr>
          <p:cNvPr id="90116" name="Slide Number Placeholder 3"/>
          <p:cNvSpPr>
            <a:spLocks noGrp="1"/>
          </p:cNvSpPr>
          <p:nvPr>
            <p:ph type="sldNum" sz="quarter" idx="5"/>
          </p:nvPr>
        </p:nvSpPr>
        <p:spPr bwMode="auto">
          <a:noFill/>
          <a:ln>
            <a:miter lim="800000"/>
            <a:headEnd/>
            <a:tailEnd/>
          </a:ln>
        </p:spPr>
        <p:txBody>
          <a:bodyPr/>
          <a:lstStyle/>
          <a:p>
            <a:fld id="{87C78426-618B-45CB-AE2A-C66340BBD219}" type="slidenum">
              <a:rPr lang="en-US" smtClean="0">
                <a:ea typeface="ＭＳ Ｐゴシック" pitchFamily="34" charset="-128"/>
              </a:rPr>
              <a:pPr/>
              <a:t>22</a:t>
            </a:fld>
            <a:endParaRPr lang="en-US" dirty="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a:lstStyle/>
          <a:p>
            <a:endParaRPr lang="en-US" dirty="0" smtClean="0">
              <a:ea typeface="ＭＳ Ｐゴシック" pitchFamily="34" charset="-128"/>
            </a:endParaRPr>
          </a:p>
          <a:p>
            <a:pPr>
              <a:buFontTx/>
              <a:buChar char="•"/>
            </a:pPr>
            <a:r>
              <a:rPr lang="en-US" dirty="0" smtClean="0">
                <a:ea typeface="ＭＳ Ｐゴシック" pitchFamily="34" charset="-128"/>
              </a:rPr>
              <a:t>This is the Power of Two, Achievement &amp; Progress information combined</a:t>
            </a:r>
          </a:p>
        </p:txBody>
      </p:sp>
      <p:sp>
        <p:nvSpPr>
          <p:cNvPr id="91140" name="Slide Number Placeholder 3"/>
          <p:cNvSpPr>
            <a:spLocks noGrp="1"/>
          </p:cNvSpPr>
          <p:nvPr>
            <p:ph type="sldNum" sz="quarter" idx="5"/>
          </p:nvPr>
        </p:nvSpPr>
        <p:spPr bwMode="auto">
          <a:noFill/>
          <a:ln>
            <a:miter lim="800000"/>
            <a:headEnd/>
            <a:tailEnd/>
          </a:ln>
        </p:spPr>
        <p:txBody>
          <a:bodyPr/>
          <a:lstStyle/>
          <a:p>
            <a:fld id="{ECEADDE1-CD1B-439C-9A13-1DA8075635E2}" type="slidenum">
              <a:rPr lang="en-US" smtClean="0">
                <a:ea typeface="ＭＳ Ｐゴシック" pitchFamily="34" charset="-128"/>
              </a:rPr>
              <a:pPr/>
              <a:t>23</a:t>
            </a:fld>
            <a:endParaRPr lang="en-US" dirty="0"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10000"/>
          </a:bodyPr>
          <a:lstStyle/>
          <a:p>
            <a:pPr>
              <a:defRPr/>
            </a:pPr>
            <a:r>
              <a:rPr lang="en-US" b="1" dirty="0" smtClean="0"/>
              <a:t>Entering Achievement </a:t>
            </a:r>
            <a:r>
              <a:rPr lang="en-US" dirty="0" smtClean="0"/>
              <a:t>is defined as the average predicted score (NCE for OAA Acct or scale score for all other tests) for students within the group chosen. This represents the entering achievement level of that group of students and assumes the average schooling experience in Ohio (OAA Acct, OAA Science, and OGT) or in the SOAR districts (all other tests).</a:t>
            </a:r>
          </a:p>
          <a:p>
            <a:pPr>
              <a:defRPr/>
            </a:pPr>
            <a:endParaRPr lang="en-US" dirty="0" smtClean="0"/>
          </a:p>
          <a:p>
            <a:pPr>
              <a:defRPr/>
            </a:pPr>
            <a:r>
              <a:rPr lang="en-US" dirty="0" smtClean="0"/>
              <a:t>The </a:t>
            </a:r>
            <a:r>
              <a:rPr lang="en-US" b="1" dirty="0" smtClean="0"/>
              <a:t>Growth Index</a:t>
            </a:r>
            <a:r>
              <a:rPr lang="en-US" dirty="0" smtClean="0"/>
              <a:t> is the ratio of the value-added measure to its standard error. It represents the amount of growth students are making compared to the State Growth Standard (OAA Acct), State Average (OAA Science and OGT), SOAR Schools Average (all other tests). The </a:t>
            </a:r>
            <a:r>
              <a:rPr lang="en-US" b="1" dirty="0" smtClean="0"/>
              <a:t>Growth Index</a:t>
            </a:r>
            <a:r>
              <a:rPr lang="en-US" dirty="0" smtClean="0"/>
              <a:t> is set at zero for all tests. A Growth Index significantly above zero indicates progress greater than the Growth Measure. Small positives and small negatives indicate progress similar to the Growth Measure. </a:t>
            </a:r>
          </a:p>
          <a:p>
            <a:pPr>
              <a:defRPr/>
            </a:pPr>
            <a:endParaRPr lang="en-US" dirty="0" smtClean="0"/>
          </a:p>
          <a:p>
            <a:pPr>
              <a:defRPr/>
            </a:pPr>
            <a:r>
              <a:rPr lang="en-US" b="1" dirty="0" smtClean="0"/>
              <a:t>% Free/Reduced Price Lunch - </a:t>
            </a:r>
            <a:r>
              <a:rPr lang="en-US" dirty="0" smtClean="0"/>
              <a:t>The percent of students tested within the group chosen in each school that were flagged as Free/Reduced Price Lunch.</a:t>
            </a:r>
          </a:p>
          <a:p>
            <a:pPr>
              <a:defRPr/>
            </a:pPr>
            <a:endParaRPr lang="en-US" b="1" dirty="0" smtClean="0"/>
          </a:p>
          <a:p>
            <a:pPr>
              <a:defRPr/>
            </a:pPr>
            <a:r>
              <a:rPr lang="en-US" b="1" dirty="0" smtClean="0"/>
              <a:t>% Tested Proficient -  </a:t>
            </a:r>
            <a:r>
              <a:rPr lang="en-US" dirty="0" smtClean="0"/>
              <a:t>The percent of students tested within the group chosen in each school that were flagged as Proficient, Accelerated, or Advanced.</a:t>
            </a:r>
          </a:p>
        </p:txBody>
      </p:sp>
      <p:sp>
        <p:nvSpPr>
          <p:cNvPr id="70660" name="Slide Number Placeholder 3"/>
          <p:cNvSpPr>
            <a:spLocks noGrp="1"/>
          </p:cNvSpPr>
          <p:nvPr>
            <p:ph type="sldNum" sz="quarter" idx="5"/>
          </p:nvPr>
        </p:nvSpPr>
        <p:spPr bwMode="auto">
          <a:ln>
            <a:miter lim="800000"/>
            <a:headEnd/>
            <a:tailEnd/>
          </a:ln>
        </p:spPr>
        <p:txBody>
          <a:bodyPr/>
          <a:lstStyle/>
          <a:p>
            <a:pPr>
              <a:defRPr/>
            </a:pPr>
            <a:fld id="{09E9743A-8AEA-4010-A1BB-74EBFB35EFB1}" type="slidenum">
              <a:rPr lang="en-US" smtClean="0">
                <a:latin typeface="Calibri" pitchFamily="34" charset="0"/>
                <a:ea typeface="ＭＳ Ｐゴシック" pitchFamily="34" charset="-128"/>
              </a:rPr>
              <a:pPr>
                <a:defRPr/>
              </a:pPr>
              <a:t>24</a:t>
            </a:fld>
            <a:endParaRPr lang="en-US" dirty="0" smtClean="0">
              <a:latin typeface="Calibri"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10000"/>
          </a:bodyPr>
          <a:lstStyle/>
          <a:p>
            <a:pPr>
              <a:defRPr/>
            </a:pPr>
            <a:r>
              <a:rPr lang="en-US" b="1" dirty="0" smtClean="0"/>
              <a:t>Entering Achievement </a:t>
            </a:r>
            <a:r>
              <a:rPr lang="en-US" dirty="0" smtClean="0"/>
              <a:t>is defined as the average predicted score (NCE for OAA Acct or scale score for all other tests) for students within the group chosen. This represents the entering achievement level of that group of students and assumes the average schooling experience in Ohio (OAA Acct, OAA Science, and OGT) or in the SOAR districts (all other tests).</a:t>
            </a:r>
          </a:p>
          <a:p>
            <a:pPr>
              <a:defRPr/>
            </a:pPr>
            <a:endParaRPr lang="en-US" dirty="0" smtClean="0"/>
          </a:p>
          <a:p>
            <a:pPr>
              <a:defRPr/>
            </a:pPr>
            <a:r>
              <a:rPr lang="en-US" dirty="0" smtClean="0"/>
              <a:t>The </a:t>
            </a:r>
            <a:r>
              <a:rPr lang="en-US" b="1" dirty="0" smtClean="0"/>
              <a:t>Growth Index</a:t>
            </a:r>
            <a:r>
              <a:rPr lang="en-US" dirty="0" smtClean="0"/>
              <a:t> is the ratio of the value-added measure to its standard error. It represents the amount of growth students are making compared to the State Growth Standard (OAA Acct), State Average (OAA Science and OGT), SOAR Schools Average (all other tests). The </a:t>
            </a:r>
            <a:r>
              <a:rPr lang="en-US" b="1" dirty="0" smtClean="0"/>
              <a:t>Growth Index</a:t>
            </a:r>
            <a:r>
              <a:rPr lang="en-US" dirty="0" smtClean="0"/>
              <a:t> is set at zero for all tests. A Growth Index significantly above zero indicates progress greater than the Growth Measure. Small positives and small negatives indicate progress similar to the Growth Measure. </a:t>
            </a:r>
          </a:p>
          <a:p>
            <a:pPr>
              <a:defRPr/>
            </a:pPr>
            <a:endParaRPr lang="en-US" dirty="0" smtClean="0"/>
          </a:p>
          <a:p>
            <a:pPr>
              <a:defRPr/>
            </a:pPr>
            <a:r>
              <a:rPr lang="en-US" b="1" dirty="0" smtClean="0"/>
              <a:t>% Free/Reduced Price Lunch - </a:t>
            </a:r>
            <a:r>
              <a:rPr lang="en-US" dirty="0" smtClean="0"/>
              <a:t>The percent of students tested within the group chosen in each school that were flagged as Free/Reduced Price Lunch.</a:t>
            </a:r>
          </a:p>
          <a:p>
            <a:pPr>
              <a:defRPr/>
            </a:pPr>
            <a:endParaRPr lang="en-US" b="1" dirty="0" smtClean="0"/>
          </a:p>
          <a:p>
            <a:pPr>
              <a:defRPr/>
            </a:pPr>
            <a:r>
              <a:rPr lang="en-US" b="1" dirty="0" smtClean="0"/>
              <a:t>% Tested Proficient -  </a:t>
            </a:r>
            <a:r>
              <a:rPr lang="en-US" dirty="0" smtClean="0"/>
              <a:t>The percent of students tested within the group chosen in each school that were flagged as Proficient, Accelerated, or Advanced.</a:t>
            </a:r>
          </a:p>
        </p:txBody>
      </p:sp>
      <p:sp>
        <p:nvSpPr>
          <p:cNvPr id="71684" name="Slide Number Placeholder 3"/>
          <p:cNvSpPr>
            <a:spLocks noGrp="1"/>
          </p:cNvSpPr>
          <p:nvPr>
            <p:ph type="sldNum" sz="quarter" idx="5"/>
          </p:nvPr>
        </p:nvSpPr>
        <p:spPr bwMode="auto">
          <a:ln>
            <a:miter lim="800000"/>
            <a:headEnd/>
            <a:tailEnd/>
          </a:ln>
        </p:spPr>
        <p:txBody>
          <a:bodyPr/>
          <a:lstStyle/>
          <a:p>
            <a:pPr>
              <a:defRPr/>
            </a:pPr>
            <a:fld id="{4BA68946-8DF1-4E54-BC02-FBE92A133CE8}" type="slidenum">
              <a:rPr lang="en-US" smtClean="0">
                <a:latin typeface="Calibri" pitchFamily="34" charset="0"/>
                <a:ea typeface="ＭＳ Ｐゴシック" pitchFamily="34" charset="-128"/>
              </a:rPr>
              <a:pPr>
                <a:defRPr/>
              </a:pPr>
              <a:t>25</a:t>
            </a:fld>
            <a:endParaRPr lang="en-US" dirty="0" smtClean="0">
              <a:latin typeface="Calibri"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pPr eaLnBrk="1" hangingPunct="1">
              <a:buFontTx/>
              <a:buChar char="•"/>
            </a:pPr>
            <a:r>
              <a:rPr lang="en-US" dirty="0" smtClean="0">
                <a:ea typeface="ＭＳ Ｐゴシック" pitchFamily="34" charset="-128"/>
              </a:rPr>
              <a:t>This chart shows data from a variety of schools, and portrays a more complete picture of schools</a:t>
            </a:r>
            <a:r>
              <a:rPr lang="ja-JP" altLang="en-US" smtClean="0">
                <a:ea typeface="ＭＳ Ｐゴシック" pitchFamily="34" charset="-128"/>
              </a:rPr>
              <a:t>’</a:t>
            </a:r>
            <a:r>
              <a:rPr lang="en-US" altLang="ja-JP" dirty="0" smtClean="0">
                <a:ea typeface="ＭＳ Ｐゴシック" pitchFamily="34" charset="-128"/>
              </a:rPr>
              <a:t> effectiveness.</a:t>
            </a:r>
          </a:p>
          <a:p>
            <a:pPr eaLnBrk="1" hangingPunct="1">
              <a:buFontTx/>
              <a:buChar char="•"/>
            </a:pPr>
            <a:r>
              <a:rPr lang="en-US" dirty="0" smtClean="0">
                <a:ea typeface="ＭＳ Ｐゴシック" pitchFamily="34" charset="-128"/>
              </a:rPr>
              <a:t>Schools D, G and K are low-achieving and low-progressing. These schools are not likely to change their results without a change in curriculum, school processes, personnel or instruction.</a:t>
            </a:r>
          </a:p>
          <a:p>
            <a:pPr eaLnBrk="1" hangingPunct="1">
              <a:buFontTx/>
              <a:buChar char="•"/>
            </a:pPr>
            <a:r>
              <a:rPr lang="en-US" dirty="0" smtClean="0">
                <a:ea typeface="ＭＳ Ｐゴシック" pitchFamily="34" charset="-128"/>
              </a:rPr>
              <a:t>Schools F and B are currently above the </a:t>
            </a:r>
            <a:r>
              <a:rPr lang="ja-JP" altLang="en-US" smtClean="0">
                <a:ea typeface="ＭＳ Ｐゴシック" pitchFamily="34" charset="-128"/>
              </a:rPr>
              <a:t>“</a:t>
            </a:r>
            <a:r>
              <a:rPr lang="en-US" altLang="ja-JP" dirty="0" smtClean="0">
                <a:ea typeface="ＭＳ Ｐゴシック" pitchFamily="34" charset="-128"/>
              </a:rPr>
              <a:t>Standard</a:t>
            </a:r>
            <a:r>
              <a:rPr lang="ja-JP" altLang="en-US" smtClean="0">
                <a:ea typeface="ＭＳ Ｐゴシック" pitchFamily="34" charset="-128"/>
              </a:rPr>
              <a:t>”</a:t>
            </a:r>
            <a:r>
              <a:rPr lang="en-US" altLang="ja-JP" dirty="0" smtClean="0">
                <a:ea typeface="ＭＳ Ｐゴシック" pitchFamily="34" charset="-128"/>
              </a:rPr>
              <a:t>, but students, in general, are not making a year</a:t>
            </a:r>
            <a:r>
              <a:rPr lang="ja-JP" altLang="en-US" smtClean="0">
                <a:ea typeface="ＭＳ Ｐゴシック" pitchFamily="34" charset="-128"/>
              </a:rPr>
              <a:t>’</a:t>
            </a:r>
            <a:r>
              <a:rPr lang="en-US" altLang="ja-JP" dirty="0" smtClean="0">
                <a:ea typeface="ＭＳ Ｐゴシック" pitchFamily="34" charset="-128"/>
              </a:rPr>
              <a:t>s growth in a year</a:t>
            </a:r>
            <a:r>
              <a:rPr lang="ja-JP" altLang="en-US" smtClean="0">
                <a:ea typeface="ＭＳ Ｐゴシック" pitchFamily="34" charset="-128"/>
              </a:rPr>
              <a:t>’</a:t>
            </a:r>
            <a:r>
              <a:rPr lang="en-US" altLang="ja-JP" dirty="0" smtClean="0">
                <a:ea typeface="ＭＳ Ｐゴシック" pitchFamily="34" charset="-128"/>
              </a:rPr>
              <a:t>s time.</a:t>
            </a:r>
            <a:endParaRPr lang="en-US" dirty="0" smtClean="0">
              <a:ea typeface="ＭＳ Ｐゴシック" pitchFamily="34" charset="-128"/>
            </a:endParaRPr>
          </a:p>
          <a:p>
            <a:pPr eaLnBrk="1" hangingPunct="1">
              <a:buFontTx/>
              <a:buChar char="•"/>
            </a:pPr>
            <a:r>
              <a:rPr lang="en-US" dirty="0" smtClean="0">
                <a:ea typeface="ＭＳ Ｐゴシック" pitchFamily="34" charset="-128"/>
              </a:rPr>
              <a:t>Schools A and H have not yet reached the </a:t>
            </a:r>
            <a:r>
              <a:rPr lang="ja-JP" altLang="en-US" smtClean="0">
                <a:ea typeface="ＭＳ Ｐゴシック" pitchFamily="34" charset="-128"/>
              </a:rPr>
              <a:t>“</a:t>
            </a:r>
            <a:r>
              <a:rPr lang="en-US" altLang="ja-JP" dirty="0" smtClean="0">
                <a:ea typeface="ＭＳ Ｐゴシック" pitchFamily="34" charset="-128"/>
              </a:rPr>
              <a:t>Standard</a:t>
            </a:r>
            <a:r>
              <a:rPr lang="ja-JP" altLang="en-US" smtClean="0">
                <a:ea typeface="ＭＳ Ｐゴシック" pitchFamily="34" charset="-128"/>
              </a:rPr>
              <a:t>”</a:t>
            </a:r>
            <a:r>
              <a:rPr lang="en-US" altLang="ja-JP" dirty="0" smtClean="0">
                <a:ea typeface="ＭＳ Ｐゴシック" pitchFamily="34" charset="-128"/>
              </a:rPr>
              <a:t> passage rate, but because they are high-progressing, they are making up ground on the proficiency bar. Chances are good that the students in these schools will soon become proficient and meet the standard.</a:t>
            </a:r>
          </a:p>
          <a:p>
            <a:pPr eaLnBrk="1" hangingPunct="1">
              <a:buFontTx/>
              <a:buChar char="•"/>
            </a:pPr>
            <a:r>
              <a:rPr lang="en-US" dirty="0" smtClean="0">
                <a:ea typeface="ＭＳ Ｐゴシック" pitchFamily="34" charset="-128"/>
              </a:rPr>
              <a:t>Schools C, E and J are high-achieving </a:t>
            </a:r>
            <a:r>
              <a:rPr lang="en-US" b="1" u="sng" dirty="0" smtClean="0">
                <a:ea typeface="ＭＳ Ｐゴシック" pitchFamily="34" charset="-128"/>
              </a:rPr>
              <a:t>and</a:t>
            </a:r>
            <a:r>
              <a:rPr lang="en-US" dirty="0" smtClean="0">
                <a:ea typeface="ＭＳ Ｐゴシック" pitchFamily="34" charset="-128"/>
              </a:rPr>
              <a:t> high-progressing.  </a:t>
            </a:r>
          </a:p>
          <a:p>
            <a:endParaRPr lang="en-US" dirty="0" smtClean="0">
              <a:ea typeface="ＭＳ Ｐゴシック" pitchFamily="34" charset="-128"/>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DB19E9DE-1DCE-466A-94BF-EB91F9028FA4}" type="slidenum">
              <a:rPr lang="en-US" smtClean="0"/>
              <a:pPr/>
              <a:t>26</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a:lstStyle/>
          <a:p>
            <a:pPr defTabSz="924733">
              <a:spcBef>
                <a:spcPct val="0"/>
              </a:spcBef>
              <a:defRPr/>
            </a:pPr>
            <a:r>
              <a:rPr lang="en-US" dirty="0" smtClean="0"/>
              <a:t> “</a:t>
            </a:r>
            <a:r>
              <a:rPr lang="en-US" i="1" dirty="0" smtClean="0"/>
              <a:t>The change in student achievement for an individual student between two or more points in time” (ODE, excerpted from Measuring Student Growth for Teachers in Non–Tested Grades and Subjects: A Primer). “</a:t>
            </a:r>
          </a:p>
          <a:p>
            <a:pPr>
              <a:spcBef>
                <a:spcPct val="0"/>
              </a:spcBef>
            </a:pPr>
            <a:endParaRPr lang="en-US" dirty="0" smtClean="0">
              <a:ea typeface="ＭＳ Ｐゴシック" pitchFamily="34" charset="-128"/>
            </a:endParaRPr>
          </a:p>
          <a:p>
            <a:pPr>
              <a:spcBef>
                <a:spcPct val="0"/>
              </a:spcBef>
            </a:pPr>
            <a:endParaRPr lang="en-US" dirty="0" smtClean="0">
              <a:ea typeface="ＭＳ Ｐゴシック" pitchFamily="34" charset="-128"/>
            </a:endParaRPr>
          </a:p>
        </p:txBody>
      </p:sp>
      <p:sp>
        <p:nvSpPr>
          <p:cNvPr id="95236" name="Slide Number Placeholder 3"/>
          <p:cNvSpPr>
            <a:spLocks noGrp="1"/>
          </p:cNvSpPr>
          <p:nvPr>
            <p:ph type="sldNum" sz="quarter" idx="5"/>
          </p:nvPr>
        </p:nvSpPr>
        <p:spPr bwMode="auto">
          <a:noFill/>
          <a:ln>
            <a:miter lim="800000"/>
            <a:headEnd/>
            <a:tailEnd/>
          </a:ln>
        </p:spPr>
        <p:txBody>
          <a:bodyPr/>
          <a:lstStyle/>
          <a:p>
            <a:fld id="{E5FE3F5C-AA5F-4296-80C6-3DB1B1D22CCF}" type="slidenum">
              <a:rPr lang="en-US" smtClean="0">
                <a:ea typeface="ＭＳ Ｐゴシック" pitchFamily="34" charset="-128"/>
              </a:rPr>
              <a:pPr/>
              <a:t>27</a:t>
            </a:fld>
            <a:endParaRPr lang="en-US" dirty="0"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background.png"/>
          <p:cNvPicPr>
            <a:picLocks noChangeAspect="1"/>
          </p:cNvPicPr>
          <p:nvPr userDrawn="1"/>
        </p:nvPicPr>
        <p:blipFill>
          <a:blip r:embed="rId2" cstate="print"/>
          <a:srcRect/>
          <a:stretch>
            <a:fillRect/>
          </a:stretch>
        </p:blipFill>
        <p:spPr bwMode="auto">
          <a:xfrm>
            <a:off x="0" y="0"/>
            <a:ext cx="4724400" cy="4535488"/>
          </a:xfrm>
          <a:prstGeom prst="rect">
            <a:avLst/>
          </a:prstGeom>
          <a:noFill/>
          <a:ln w="9525">
            <a:noFill/>
            <a:miter lim="800000"/>
            <a:headEnd/>
            <a:tailEnd/>
          </a:ln>
        </p:spPr>
      </p:pic>
      <p:sp>
        <p:nvSpPr>
          <p:cNvPr id="5" name="Rectangle 4"/>
          <p:cNvSpPr/>
          <p:nvPr userDrawn="1"/>
        </p:nvSpPr>
        <p:spPr>
          <a:xfrm>
            <a:off x="0" y="4495800"/>
            <a:ext cx="9144000" cy="2362200"/>
          </a:xfrm>
          <a:prstGeom prst="rect">
            <a:avLst/>
          </a:prstGeom>
          <a:solidFill>
            <a:srgbClr val="33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128"/>
              <a:cs typeface="ＭＳ Ｐゴシック" charset="-128"/>
            </a:endParaRPr>
          </a:p>
        </p:txBody>
      </p:sp>
      <p:pic>
        <p:nvPicPr>
          <p:cNvPr id="6" name="Picture 11" descr="bfk_06logo-stacked_4c.png"/>
          <p:cNvPicPr>
            <a:picLocks noChangeAspect="1"/>
          </p:cNvPicPr>
          <p:nvPr userDrawn="1"/>
        </p:nvPicPr>
        <p:blipFill>
          <a:blip r:embed="rId3" cstate="print"/>
          <a:srcRect/>
          <a:stretch>
            <a:fillRect/>
          </a:stretch>
        </p:blipFill>
        <p:spPr bwMode="auto">
          <a:xfrm>
            <a:off x="4953000" y="2476500"/>
            <a:ext cx="1981200" cy="1714500"/>
          </a:xfrm>
          <a:prstGeom prst="rect">
            <a:avLst/>
          </a:prstGeom>
          <a:noFill/>
          <a:ln w="9525">
            <a:noFill/>
            <a:miter lim="800000"/>
            <a:headEnd/>
            <a:tailEnd/>
          </a:ln>
        </p:spPr>
      </p:pic>
      <p:sp>
        <p:nvSpPr>
          <p:cNvPr id="8" name="Title 7"/>
          <p:cNvSpPr>
            <a:spLocks noGrp="1"/>
          </p:cNvSpPr>
          <p:nvPr>
            <p:ph type="ctrTitle"/>
          </p:nvPr>
        </p:nvSpPr>
        <p:spPr>
          <a:xfrm>
            <a:off x="3124200" y="4572000"/>
            <a:ext cx="5715000" cy="1295400"/>
          </a:xfrm>
        </p:spPr>
        <p:txBody>
          <a:bodyPr anchor="b"/>
          <a:lstStyle>
            <a:lvl1pPr>
              <a:defRPr sz="3200" cap="all" baseline="0">
                <a:solidFill>
                  <a:schemeClr val="bg1"/>
                </a:solidFill>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3124200" y="6050037"/>
            <a:ext cx="53340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7" name="Date Placeholder 27"/>
          <p:cNvSpPr>
            <a:spLocks noGrp="1"/>
          </p:cNvSpPr>
          <p:nvPr>
            <p:ph type="dt" sz="half" idx="10"/>
          </p:nvPr>
        </p:nvSpPr>
        <p:spPr>
          <a:xfrm>
            <a:off x="76200" y="6069013"/>
            <a:ext cx="2057400" cy="685800"/>
          </a:xfrm>
          <a:prstGeom prst="rect">
            <a:avLst/>
          </a:prstGeom>
        </p:spPr>
        <p:txBody>
          <a:bodyPr vert="horz" wrap="square" lIns="91440" tIns="45720" rIns="91440" bIns="45720" numCol="1" anchor="t" anchorCtr="0" compatLnSpc="1">
            <a:prstTxWarp prst="textNoShape">
              <a:avLst/>
            </a:prstTxWarp>
            <a:noAutofit/>
          </a:bodyPr>
          <a:lstStyle>
            <a:lvl1pPr algn="ctr">
              <a:defRPr sz="2000">
                <a:solidFill>
                  <a:srgbClr val="FFFFFF"/>
                </a:solidFill>
                <a:latin typeface="Arial" pitchFamily="34" charset="0"/>
                <a:ea typeface="ＭＳ Ｐゴシック" pitchFamily="80" charset="-128"/>
                <a:cs typeface="+mn-cs"/>
              </a:defRPr>
            </a:lvl1pPr>
          </a:lstStyle>
          <a:p>
            <a:pPr>
              <a:defRPr/>
            </a:pPr>
            <a:fld id="{DFF821CC-27F0-4195-BEBB-9D46493215A8}" type="datetime1">
              <a:rPr lang="en-US"/>
              <a:pPr>
                <a:defRPr/>
              </a:pPr>
              <a:t>10/25/12</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2_Section Header">
    <p:spTree>
      <p:nvGrpSpPr>
        <p:cNvPr id="1" name=""/>
        <p:cNvGrpSpPr/>
        <p:nvPr/>
      </p:nvGrpSpPr>
      <p:grpSpPr>
        <a:xfrm>
          <a:off x="0" y="0"/>
          <a:ext cx="0" cy="0"/>
          <a:chOff x="0" y="0"/>
          <a:chExt cx="0" cy="0"/>
        </a:xfrm>
      </p:grpSpPr>
      <p:sp>
        <p:nvSpPr>
          <p:cNvPr id="4" name="Rectangle 3"/>
          <p:cNvSpPr/>
          <p:nvPr/>
        </p:nvSpPr>
        <p:spPr bwMode="white">
          <a:xfrm>
            <a:off x="0" y="1146175"/>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65" charset="-128"/>
            </a:endParaRPr>
          </a:p>
        </p:txBody>
      </p:sp>
      <p:sp>
        <p:nvSpPr>
          <p:cNvPr id="5" name="Rectangle 4"/>
          <p:cNvSpPr/>
          <p:nvPr/>
        </p:nvSpPr>
        <p:spPr>
          <a:xfrm>
            <a:off x="0" y="1222375"/>
            <a:ext cx="1295400" cy="990600"/>
          </a:xfrm>
          <a:prstGeom prst="rect">
            <a:avLst/>
          </a:prstGeom>
          <a:solidFill>
            <a:srgbClr val="73C05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65" charset="-128"/>
            </a:endParaRPr>
          </a:p>
        </p:txBody>
      </p:sp>
      <p:sp>
        <p:nvSpPr>
          <p:cNvPr id="6" name="Rectangle 5"/>
          <p:cNvSpPr/>
          <p:nvPr/>
        </p:nvSpPr>
        <p:spPr>
          <a:xfrm>
            <a:off x="1371600" y="1222375"/>
            <a:ext cx="7772400" cy="990600"/>
          </a:xfrm>
          <a:prstGeom prst="rect">
            <a:avLst/>
          </a:prstGeom>
          <a:solidFill>
            <a:srgbClr val="3F9A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65" charset="-128"/>
            </a:endParaRPr>
          </a:p>
        </p:txBody>
      </p:sp>
      <p:pic>
        <p:nvPicPr>
          <p:cNvPr id="7" name="Picture 1026" descr="bfk_stackedlogoforppt"/>
          <p:cNvPicPr>
            <a:picLocks noChangeAspect="1" noChangeArrowheads="1"/>
          </p:cNvPicPr>
          <p:nvPr/>
        </p:nvPicPr>
        <p:blipFill>
          <a:blip r:embed="rId2" cstate="print"/>
          <a:srcRect/>
          <a:stretch>
            <a:fillRect/>
          </a:stretch>
        </p:blipFill>
        <p:spPr bwMode="auto">
          <a:xfrm>
            <a:off x="152400" y="5791200"/>
            <a:ext cx="863600" cy="723900"/>
          </a:xfrm>
          <a:prstGeom prst="rect">
            <a:avLst/>
          </a:prstGeom>
          <a:noFill/>
          <a:ln w="9525">
            <a:noFill/>
            <a:miter lim="800000"/>
            <a:headEnd/>
            <a:tailEnd/>
          </a:ln>
        </p:spPr>
      </p:pic>
      <p:sp>
        <p:nvSpPr>
          <p:cNvPr id="8" name="Text Box 3"/>
          <p:cNvSpPr txBox="1">
            <a:spLocks noChangeArrowheads="1"/>
          </p:cNvSpPr>
          <p:nvPr/>
        </p:nvSpPr>
        <p:spPr bwMode="auto">
          <a:xfrm>
            <a:off x="152400" y="6629400"/>
            <a:ext cx="1676400" cy="152400"/>
          </a:xfrm>
          <a:prstGeom prst="rect">
            <a:avLst/>
          </a:prstGeom>
          <a:noFill/>
          <a:ln w="9525">
            <a:noFill/>
            <a:miter lim="800000"/>
            <a:headEnd/>
            <a:tailEnd/>
          </a:ln>
        </p:spPr>
        <p:txBody>
          <a:bodyPr lIns="0" tIns="0" rIns="0" bIns="0"/>
          <a:lstStyle/>
          <a:p>
            <a:pPr>
              <a:defRPr/>
            </a:pPr>
            <a:r>
              <a:rPr lang="en-US" sz="600" dirty="0">
                <a:cs typeface="+mn-cs"/>
              </a:rPr>
              <a:t>© 2012, Battelle for Kids. All Rights Reserved.</a:t>
            </a:r>
          </a:p>
          <a:p>
            <a:pPr>
              <a:defRPr/>
            </a:pPr>
            <a:endParaRPr lang="en-US" sz="600" dirty="0">
              <a:latin typeface="Arial Narrow" pitchFamily="-65" charset="0"/>
              <a:ea typeface="ＭＳ Ｐゴシック" pitchFamily="-65" charset="-128"/>
              <a:cs typeface="+mn-cs"/>
            </a:endParaRPr>
          </a:p>
        </p:txBody>
      </p:sp>
      <p:sp>
        <p:nvSpPr>
          <p:cNvPr id="3" name="Text Placeholder 2"/>
          <p:cNvSpPr>
            <a:spLocks noGrp="1"/>
          </p:cNvSpPr>
          <p:nvPr>
            <p:ph type="body" idx="1"/>
          </p:nvPr>
        </p:nvSpPr>
        <p:spPr>
          <a:xfrm>
            <a:off x="1371600" y="2365375"/>
            <a:ext cx="7123113" cy="3197225"/>
          </a:xfrm>
        </p:spPr>
        <p:txBody>
          <a:bodyPr/>
          <a:lstStyle>
            <a:lvl1pPr marL="0" indent="0">
              <a:buNone/>
              <a:defRPr sz="28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222375"/>
            <a:ext cx="7620000" cy="990600"/>
          </a:xfrm>
        </p:spPr>
        <p:txBody>
          <a:bodyPr/>
          <a:lstStyle>
            <a:lvl1pPr algn="l">
              <a:buNone/>
              <a:defRPr sz="3200" b="0" cap="none">
                <a:solidFill>
                  <a:srgbClr val="FFFFFF"/>
                </a:solidFill>
              </a:defRPr>
            </a:lvl1pPr>
          </a:lstStyle>
          <a:p>
            <a:r>
              <a:rPr lang="en-US" smtClean="0"/>
              <a:t>Click to edit Master title style</a:t>
            </a:r>
            <a:endParaRPr lang="en-US" dirty="0"/>
          </a:p>
        </p:txBody>
      </p:sp>
      <p:sp>
        <p:nvSpPr>
          <p:cNvPr id="9" name="Slide Number Placeholder 12"/>
          <p:cNvSpPr>
            <a:spLocks noGrp="1"/>
          </p:cNvSpPr>
          <p:nvPr>
            <p:ph type="sldNum" sz="quarter" idx="10"/>
          </p:nvPr>
        </p:nvSpPr>
        <p:spPr>
          <a:xfrm>
            <a:off x="0" y="1374775"/>
            <a:ext cx="1295400" cy="701675"/>
          </a:xfrm>
          <a:prstGeom prst="rect">
            <a:avLst/>
          </a:prstGeom>
        </p:spPr>
        <p:txBody>
          <a:bodyPr vert="horz" wrap="square" lIns="91440" tIns="45720" rIns="91440" bIns="45720" numCol="1" anchor="t" anchorCtr="0" compatLnSpc="1">
            <a:prstTxWarp prst="textNoShape">
              <a:avLst/>
            </a:prstTxWarp>
            <a:noAutofit/>
          </a:bodyPr>
          <a:lstStyle>
            <a:lvl1pPr>
              <a:defRPr sz="2400">
                <a:latin typeface="Arial" charset="0"/>
                <a:ea typeface="ＭＳ Ｐゴシック" pitchFamily="-65" charset="-128"/>
                <a:cs typeface="+mn-cs"/>
              </a:defRPr>
            </a:lvl1pPr>
          </a:lstStyle>
          <a:p>
            <a:pPr>
              <a:defRPr/>
            </a:pPr>
            <a:fld id="{F02E0F21-6BB4-40BF-982A-A63A87CD47C4}" type="slidenum">
              <a:rPr lang="en-US"/>
              <a:pPr>
                <a:defRPr/>
              </a:pPr>
              <a:t>‹#›</a:t>
            </a:fld>
            <a:endParaRPr lang="en-US" dirty="0"/>
          </a:p>
        </p:txBody>
      </p:sp>
      <p:sp>
        <p:nvSpPr>
          <p:cNvPr id="10" name="Content Placeholder 7"/>
          <p:cNvSpPr>
            <a:spLocks noGrp="1"/>
          </p:cNvSpPr>
          <p:nvPr>
            <p:ph sz="quarter" idx="11"/>
          </p:nvPr>
        </p:nvSpPr>
        <p:spPr>
          <a:xfrm>
            <a:off x="1066800" y="2362200"/>
            <a:ext cx="8077200" cy="4495800"/>
          </a:xfrm>
        </p:spPr>
        <p:txBody>
          <a:bodyPr/>
          <a:lstStyle>
            <a:lvl1pPr>
              <a:defRPr sz="2800"/>
            </a:lvl1pPr>
            <a:lvl3pPr>
              <a:defRPr sz="24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66859903"/>
      </p:ext>
    </p:extLst>
  </p:cSld>
  <p:clrMapOvr>
    <a:overrideClrMapping bg1="lt1" tx1="dk1" bg2="lt2" tx2="dk2" accent1="accent1" accent2="accent2" accent3="accent3" accent4="accent4" accent5="accent5" accent6="accent6" hlink="hlink" folHlink="folHlink"/>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descr="S:\Ohio RttT\Communications\Logo\RttT_LogoNoshadow.png"/>
          <p:cNvPicPr>
            <a:picLocks noChangeAspect="1" noChangeArrowheads="1"/>
          </p:cNvPicPr>
          <p:nvPr userDrawn="1"/>
        </p:nvPicPr>
        <p:blipFill>
          <a:blip r:embed="rId2" cstate="print"/>
          <a:srcRect/>
          <a:stretch>
            <a:fillRect/>
          </a:stretch>
        </p:blipFill>
        <p:spPr bwMode="auto">
          <a:xfrm>
            <a:off x="7956550" y="5697538"/>
            <a:ext cx="890588" cy="976312"/>
          </a:xfrm>
          <a:prstGeom prst="rect">
            <a:avLst/>
          </a:prstGeom>
          <a:noFill/>
          <a:ln w="9525">
            <a:noFill/>
            <a:miter lim="800000"/>
            <a:headEnd/>
            <a:tailEnd/>
          </a:ln>
        </p:spPr>
      </p:pic>
      <p:sp>
        <p:nvSpPr>
          <p:cNvPr id="2" name="Title 1"/>
          <p:cNvSpPr>
            <a:spLocks noGrp="1"/>
          </p:cNvSpPr>
          <p:nvPr>
            <p:ph type="title"/>
          </p:nvPr>
        </p:nvSpPr>
        <p:spPr>
          <a:xfrm>
            <a:off x="612648" y="228600"/>
            <a:ext cx="8153400" cy="990600"/>
          </a:xfrm>
        </p:spPr>
        <p:txBody>
          <a:bodyPr/>
          <a:lstStyle/>
          <a:p>
            <a:r>
              <a:rPr lang="en-US" dirty="0" smtClean="0"/>
              <a:t>Click to edit Master title style</a:t>
            </a:r>
            <a:endParaRPr lang="en-US" dirty="0"/>
          </a:p>
        </p:txBody>
      </p:sp>
      <p:sp>
        <p:nvSpPr>
          <p:cNvPr id="8" name="Content Placeholder 7"/>
          <p:cNvSpPr>
            <a:spLocks noGrp="1"/>
          </p:cNvSpPr>
          <p:nvPr>
            <p:ph sz="quarter" idx="1"/>
          </p:nvPr>
        </p:nvSpPr>
        <p:spPr>
          <a:xfrm>
            <a:off x="612648" y="1600200"/>
            <a:ext cx="8153400" cy="4495800"/>
          </a:xfrm>
        </p:spPr>
        <p:txBody>
          <a:bodyPr/>
          <a:lstStyle>
            <a:lvl1pPr>
              <a:defRPr sz="2800"/>
            </a:lvl1pPr>
            <a:lvl3pPr>
              <a:defRPr sz="24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22"/>
          <p:cNvSpPr>
            <a:spLocks noGrp="1"/>
          </p:cNvSpPr>
          <p:nvPr>
            <p:ph type="sldNum" sz="quarter" idx="10"/>
          </p:nvPr>
        </p:nvSpPr>
        <p:spPr>
          <a:xfrm>
            <a:off x="0" y="1012825"/>
            <a:ext cx="533400" cy="24447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80" charset="-128"/>
                <a:cs typeface="+mn-cs"/>
              </a:defRPr>
            </a:lvl1pPr>
          </a:lstStyle>
          <a:p>
            <a:pPr>
              <a:defRPr/>
            </a:pPr>
            <a:fld id="{6E849814-FC09-4004-B862-4057B728D24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146175"/>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charset="-128"/>
              <a:cs typeface="ＭＳ Ｐゴシック" charset="-128"/>
            </a:endParaRPr>
          </a:p>
        </p:txBody>
      </p:sp>
      <p:sp>
        <p:nvSpPr>
          <p:cNvPr id="5" name="Rectangle 4"/>
          <p:cNvSpPr/>
          <p:nvPr/>
        </p:nvSpPr>
        <p:spPr>
          <a:xfrm>
            <a:off x="0" y="1222375"/>
            <a:ext cx="1295400" cy="990600"/>
          </a:xfrm>
          <a:prstGeom prst="rect">
            <a:avLst/>
          </a:prstGeom>
          <a:solidFill>
            <a:srgbClr val="73C05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charset="-128"/>
              <a:cs typeface="ＭＳ Ｐゴシック" charset="-128"/>
            </a:endParaRPr>
          </a:p>
        </p:txBody>
      </p:sp>
      <p:sp>
        <p:nvSpPr>
          <p:cNvPr id="6" name="Rectangle 5"/>
          <p:cNvSpPr/>
          <p:nvPr/>
        </p:nvSpPr>
        <p:spPr>
          <a:xfrm>
            <a:off x="1371600" y="1222375"/>
            <a:ext cx="7772400" cy="990600"/>
          </a:xfrm>
          <a:prstGeom prst="rect">
            <a:avLst/>
          </a:prstGeom>
          <a:solidFill>
            <a:srgbClr val="3F9A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charset="-128"/>
              <a:cs typeface="ＭＳ Ｐゴシック" charset="-128"/>
            </a:endParaRPr>
          </a:p>
        </p:txBody>
      </p:sp>
      <p:pic>
        <p:nvPicPr>
          <p:cNvPr id="7" name="Picture 1026" descr="bfk_stackedlogoforppt"/>
          <p:cNvPicPr>
            <a:picLocks noChangeAspect="1" noChangeArrowheads="1"/>
          </p:cNvPicPr>
          <p:nvPr userDrawn="1"/>
        </p:nvPicPr>
        <p:blipFill>
          <a:blip r:embed="rId2" cstate="print"/>
          <a:srcRect/>
          <a:stretch>
            <a:fillRect/>
          </a:stretch>
        </p:blipFill>
        <p:spPr bwMode="auto">
          <a:xfrm>
            <a:off x="152400" y="5867400"/>
            <a:ext cx="863600" cy="723900"/>
          </a:xfrm>
          <a:prstGeom prst="rect">
            <a:avLst/>
          </a:prstGeom>
          <a:noFill/>
          <a:ln w="9525">
            <a:noFill/>
            <a:miter lim="800000"/>
            <a:headEnd/>
            <a:tailEnd/>
          </a:ln>
        </p:spPr>
      </p:pic>
      <p:sp>
        <p:nvSpPr>
          <p:cNvPr id="8" name="Text Box 3"/>
          <p:cNvSpPr txBox="1">
            <a:spLocks noChangeArrowheads="1"/>
          </p:cNvSpPr>
          <p:nvPr userDrawn="1"/>
        </p:nvSpPr>
        <p:spPr bwMode="auto">
          <a:xfrm>
            <a:off x="7899400" y="6705600"/>
            <a:ext cx="1524000" cy="76200"/>
          </a:xfrm>
          <a:prstGeom prst="rect">
            <a:avLst/>
          </a:prstGeom>
          <a:noFill/>
          <a:ln w="9525">
            <a:noFill/>
            <a:miter lim="800000"/>
            <a:headEnd/>
            <a:tailEnd/>
          </a:ln>
        </p:spPr>
        <p:txBody>
          <a:bodyPr lIns="0" tIns="0" rIns="0" bIns="0"/>
          <a:lstStyle/>
          <a:p>
            <a:pPr>
              <a:defRPr/>
            </a:pPr>
            <a:r>
              <a:rPr lang="en-US" sz="600" dirty="0" smtClean="0">
                <a:latin typeface="Arial Narrow" pitchFamily="34" charset="0"/>
                <a:ea typeface="ＭＳ Ｐゴシック" pitchFamily="80" charset="-128"/>
                <a:cs typeface="+mn-cs"/>
              </a:rPr>
              <a:t>  © 2012, </a:t>
            </a:r>
            <a:r>
              <a:rPr lang="en-US" sz="600" dirty="0">
                <a:latin typeface="Arial Narrow" pitchFamily="34" charset="0"/>
                <a:ea typeface="ＭＳ Ｐゴシック" pitchFamily="80" charset="-128"/>
                <a:cs typeface="+mn-cs"/>
              </a:rPr>
              <a:t>Battelle for </a:t>
            </a:r>
            <a:r>
              <a:rPr lang="en-US" sz="600" dirty="0" smtClean="0">
                <a:latin typeface="Arial Narrow" pitchFamily="34" charset="0"/>
                <a:ea typeface="ＭＳ Ｐゴシック" pitchFamily="80" charset="-128"/>
                <a:cs typeface="+mn-cs"/>
              </a:rPr>
              <a:t>Kids. </a:t>
            </a:r>
            <a:endParaRPr lang="en-US" sz="600" dirty="0">
              <a:latin typeface="Arial Narrow" pitchFamily="34" charset="0"/>
              <a:ea typeface="ＭＳ Ｐゴシック" pitchFamily="80" charset="-128"/>
              <a:cs typeface="+mn-cs"/>
            </a:endParaRPr>
          </a:p>
        </p:txBody>
      </p:sp>
      <p:pic>
        <p:nvPicPr>
          <p:cNvPr id="9" name="Picture 15" descr="S:\Ohio RttT\Communications\Logo\RttT_LogoNoshadow.png"/>
          <p:cNvPicPr>
            <a:picLocks noChangeAspect="1" noChangeArrowheads="1"/>
          </p:cNvPicPr>
          <p:nvPr userDrawn="1"/>
        </p:nvPicPr>
        <p:blipFill>
          <a:blip r:embed="rId3" cstate="print"/>
          <a:srcRect/>
          <a:stretch>
            <a:fillRect/>
          </a:stretch>
        </p:blipFill>
        <p:spPr bwMode="auto">
          <a:xfrm>
            <a:off x="7945438" y="5684838"/>
            <a:ext cx="890587" cy="977900"/>
          </a:xfrm>
          <a:prstGeom prst="rect">
            <a:avLst/>
          </a:prstGeom>
          <a:noFill/>
          <a:ln w="9525">
            <a:noFill/>
            <a:miter lim="800000"/>
            <a:headEnd/>
            <a:tailEnd/>
          </a:ln>
        </p:spPr>
      </p:pic>
      <p:sp>
        <p:nvSpPr>
          <p:cNvPr id="3" name="Text Placeholder 2"/>
          <p:cNvSpPr>
            <a:spLocks noGrp="1"/>
          </p:cNvSpPr>
          <p:nvPr>
            <p:ph type="body" idx="1"/>
          </p:nvPr>
        </p:nvSpPr>
        <p:spPr>
          <a:xfrm>
            <a:off x="1371600" y="2365375"/>
            <a:ext cx="7123113" cy="3197225"/>
          </a:xfrm>
        </p:spPr>
        <p:txBody>
          <a:bodyPr/>
          <a:lstStyle>
            <a:lvl1pPr marL="0" indent="0">
              <a:buNone/>
              <a:defRPr sz="28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2" name="Title 1"/>
          <p:cNvSpPr>
            <a:spLocks noGrp="1"/>
          </p:cNvSpPr>
          <p:nvPr>
            <p:ph type="title"/>
          </p:nvPr>
        </p:nvSpPr>
        <p:spPr>
          <a:xfrm>
            <a:off x="1371600" y="1222375"/>
            <a:ext cx="7620000" cy="990600"/>
          </a:xfrm>
        </p:spPr>
        <p:txBody>
          <a:bodyPr/>
          <a:lstStyle>
            <a:lvl1pPr algn="l">
              <a:buNone/>
              <a:defRPr sz="3200" b="0" cap="none">
                <a:solidFill>
                  <a:srgbClr val="FFFFFF"/>
                </a:solidFill>
              </a:defRPr>
            </a:lvl1pPr>
          </a:lstStyle>
          <a:p>
            <a:r>
              <a:rPr lang="en-US" dirty="0" smtClean="0"/>
              <a:t>Click to edit Master title style</a:t>
            </a:r>
            <a:endParaRPr lang="en-US" dirty="0"/>
          </a:p>
        </p:txBody>
      </p:sp>
      <p:sp>
        <p:nvSpPr>
          <p:cNvPr id="10" name="Slide Number Placeholder 12"/>
          <p:cNvSpPr>
            <a:spLocks noGrp="1"/>
          </p:cNvSpPr>
          <p:nvPr>
            <p:ph type="sldNum" sz="quarter" idx="10"/>
          </p:nvPr>
        </p:nvSpPr>
        <p:spPr>
          <a:xfrm>
            <a:off x="0" y="1374775"/>
            <a:ext cx="1295400" cy="701675"/>
          </a:xfrm>
          <a:prstGeom prst="rect">
            <a:avLst/>
          </a:prstGeom>
        </p:spPr>
        <p:txBody>
          <a:bodyPr vert="horz" wrap="square" lIns="91440" tIns="45720" rIns="91440" bIns="45720" numCol="1" anchor="t" anchorCtr="0" compatLnSpc="1">
            <a:prstTxWarp prst="textNoShape">
              <a:avLst/>
            </a:prstTxWarp>
            <a:noAutofit/>
          </a:bodyPr>
          <a:lstStyle>
            <a:lvl1pPr>
              <a:defRPr sz="2400">
                <a:latin typeface="Arial" pitchFamily="34" charset="0"/>
                <a:ea typeface="ＭＳ Ｐゴシック" pitchFamily="80" charset="-128"/>
                <a:cs typeface="+mn-cs"/>
              </a:defRPr>
            </a:lvl1pPr>
          </a:lstStyle>
          <a:p>
            <a:pPr>
              <a:defRPr/>
            </a:pPr>
            <a:fld id="{FA03A0B2-A1F7-4B8D-AE80-D8C102B6B52A}"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9" name="Content Placeholder 8"/>
          <p:cNvSpPr>
            <a:spLocks noGrp="1"/>
          </p:cNvSpPr>
          <p:nvPr>
            <p:ph sz="quarter" idx="1"/>
          </p:nvPr>
        </p:nvSpPr>
        <p:spPr>
          <a:xfrm>
            <a:off x="609600" y="1589567"/>
            <a:ext cx="3886200" cy="4572000"/>
          </a:xfrm>
        </p:spPr>
        <p:txBody>
          <a:bodyPr/>
          <a:lstStyle>
            <a:lvl1pPr>
              <a:defRPr sz="2800"/>
            </a:lvl1pPr>
            <a:lvl3pPr>
              <a:defRPr sz="24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lvl1pPr>
              <a:defRPr sz="2800"/>
            </a:lvl1pPr>
            <a:lvl3pPr>
              <a:defRPr sz="24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22"/>
          <p:cNvSpPr>
            <a:spLocks noGrp="1"/>
          </p:cNvSpPr>
          <p:nvPr>
            <p:ph type="sldNum" sz="quarter" idx="10"/>
          </p:nvPr>
        </p:nvSpPr>
        <p:spPr>
          <a:xfrm>
            <a:off x="0" y="1012825"/>
            <a:ext cx="533400" cy="24447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80" charset="-128"/>
                <a:cs typeface="+mn-cs"/>
              </a:defRPr>
            </a:lvl1pPr>
          </a:lstStyle>
          <a:p>
            <a:pPr>
              <a:defRPr/>
            </a:pPr>
            <a:fld id="{4A25AD9E-F717-4423-9708-DBD23AAD4C7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dirty="0" smtClean="0"/>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lvl1pPr>
              <a:defRPr sz="2800"/>
            </a:lvl1pPr>
            <a:lvl3pPr>
              <a:defRPr sz="24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4"/>
          </p:nvPr>
        </p:nvSpPr>
        <p:spPr>
          <a:xfrm>
            <a:off x="4800600" y="2438400"/>
            <a:ext cx="3886200" cy="3581400"/>
          </a:xfrm>
        </p:spPr>
        <p:txBody>
          <a:bodyPr/>
          <a:lstStyle>
            <a:lvl1pPr>
              <a:defRPr sz="2800"/>
            </a:lvl1pPr>
            <a:lvl3pPr>
              <a:defRPr sz="24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15"/>
          <p:cNvSpPr>
            <a:spLocks noGrp="1"/>
          </p:cNvSpPr>
          <p:nvPr>
            <p:ph type="body" sz="quarter" idx="1"/>
          </p:nvPr>
        </p:nvSpPr>
        <p:spPr>
          <a:xfrm>
            <a:off x="609600" y="1752600"/>
            <a:ext cx="3886200" cy="640080"/>
          </a:xfrm>
          <a:solidFill>
            <a:srgbClr val="3F9AC9"/>
          </a:solidFill>
        </p:spPr>
        <p:txBody>
          <a:bodyPr rtlCol="0" anchor="ctr"/>
          <a:lstStyle>
            <a:lvl1pPr marL="0" indent="0">
              <a:buFontTx/>
              <a:buNone/>
              <a:defRPr sz="2000" b="1">
                <a:solidFill>
                  <a:srgbClr val="FFFFFF"/>
                </a:solidFill>
              </a:defRPr>
            </a:lvl1pPr>
          </a:lstStyle>
          <a:p>
            <a:pPr lvl="0"/>
            <a:r>
              <a:rPr lang="en-US" dirty="0" smtClean="0"/>
              <a:t>Click to edit Master text styles</a:t>
            </a:r>
          </a:p>
        </p:txBody>
      </p:sp>
      <p:sp>
        <p:nvSpPr>
          <p:cNvPr id="15" name="Text Placeholder 14"/>
          <p:cNvSpPr>
            <a:spLocks noGrp="1"/>
          </p:cNvSpPr>
          <p:nvPr>
            <p:ph type="body" sz="quarter" idx="3"/>
          </p:nvPr>
        </p:nvSpPr>
        <p:spPr>
          <a:xfrm>
            <a:off x="4800600" y="1752600"/>
            <a:ext cx="3886200" cy="640080"/>
          </a:xfrm>
          <a:solidFill>
            <a:srgbClr val="2462A7"/>
          </a:solidFill>
        </p:spPr>
        <p:txBody>
          <a:bodyPr rtlCol="0" anchor="ctr"/>
          <a:lstStyle>
            <a:lvl1pPr marL="0" indent="0">
              <a:buFontTx/>
              <a:buNone/>
              <a:defRPr sz="2000" b="1">
                <a:solidFill>
                  <a:srgbClr val="FFFFFF"/>
                </a:solidFill>
              </a:defRPr>
            </a:lvl1pPr>
          </a:lstStyle>
          <a:p>
            <a:pPr lvl="0"/>
            <a:r>
              <a:rPr lang="en-US" dirty="0" smtClean="0"/>
              <a:t>Click to edit Master text styles</a:t>
            </a:r>
          </a:p>
        </p:txBody>
      </p:sp>
      <p:sp>
        <p:nvSpPr>
          <p:cNvPr id="7" name="Slide Number Placeholder 22"/>
          <p:cNvSpPr>
            <a:spLocks noGrp="1"/>
          </p:cNvSpPr>
          <p:nvPr>
            <p:ph type="sldNum" sz="quarter" idx="10"/>
          </p:nvPr>
        </p:nvSpPr>
        <p:spPr>
          <a:xfrm>
            <a:off x="0" y="1012825"/>
            <a:ext cx="533400" cy="24447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80" charset="-128"/>
                <a:cs typeface="+mn-cs"/>
              </a:defRPr>
            </a:lvl1pPr>
          </a:lstStyle>
          <a:p>
            <a:pPr>
              <a:defRPr/>
            </a:pPr>
            <a:fld id="{5DA59589-BFB8-41DF-B8B4-991D2AFC2CC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2"/>
          <p:cNvSpPr>
            <a:spLocks noGrp="1"/>
          </p:cNvSpPr>
          <p:nvPr>
            <p:ph type="sldNum" sz="quarter" idx="10"/>
          </p:nvPr>
        </p:nvSpPr>
        <p:spPr>
          <a:xfrm>
            <a:off x="0" y="1012825"/>
            <a:ext cx="533400" cy="24447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80" charset="-128"/>
                <a:cs typeface="+mn-cs"/>
              </a:defRPr>
            </a:lvl1pPr>
          </a:lstStyle>
          <a:p>
            <a:pPr>
              <a:defRPr/>
            </a:pPr>
            <a:fld id="{F2AB43AF-C56E-4178-9C6F-EE79B8BFD87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09600" y="1524000"/>
            <a:ext cx="1600200" cy="4343400"/>
          </a:xfrm>
          <a:solidFill>
            <a:srgbClr val="2462A7"/>
          </a:solidFill>
          <a:ln w="50800" cap="sq" cmpd="dbl" algn="ctr">
            <a:no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5240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5" name="Slide Number Placeholder 22"/>
          <p:cNvSpPr>
            <a:spLocks noGrp="1"/>
          </p:cNvSpPr>
          <p:nvPr>
            <p:ph type="sldNum" sz="quarter" idx="10"/>
          </p:nvPr>
        </p:nvSpPr>
        <p:spPr>
          <a:xfrm>
            <a:off x="0" y="1012825"/>
            <a:ext cx="533400" cy="24447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80" charset="-128"/>
                <a:cs typeface="+mn-cs"/>
              </a:defRPr>
            </a:lvl1pPr>
          </a:lstStyle>
          <a:p>
            <a:pPr>
              <a:defRPr/>
            </a:pPr>
            <a:fld id="{F3FC9B2A-13B3-4009-ABE7-75075B584A8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4" name="Rectangle 3"/>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charset="-128"/>
              <a:cs typeface="ＭＳ Ｐゴシック" charset="-128"/>
            </a:endParaRPr>
          </a:p>
        </p:txBody>
      </p:sp>
      <p:sp>
        <p:nvSpPr>
          <p:cNvPr id="5" name="Rectangle 4"/>
          <p:cNvSpPr/>
          <p:nvPr/>
        </p:nvSpPr>
        <p:spPr>
          <a:xfrm>
            <a:off x="-9525" y="4664075"/>
            <a:ext cx="1463675" cy="712788"/>
          </a:xfrm>
          <a:prstGeom prst="rect">
            <a:avLst/>
          </a:prstGeom>
          <a:solidFill>
            <a:srgbClr val="3F9A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charset="-128"/>
              <a:cs typeface="ＭＳ Ｐゴシック" charset="-128"/>
            </a:endParaRPr>
          </a:p>
        </p:txBody>
      </p:sp>
      <p:sp>
        <p:nvSpPr>
          <p:cNvPr id="6" name="Rectangle 5"/>
          <p:cNvSpPr/>
          <p:nvPr/>
        </p:nvSpPr>
        <p:spPr>
          <a:xfrm>
            <a:off x="1544638" y="4654550"/>
            <a:ext cx="7599362" cy="712788"/>
          </a:xfrm>
          <a:prstGeom prst="rect">
            <a:avLst/>
          </a:prstGeom>
          <a:solidFill>
            <a:srgbClr val="73C05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charset="-128"/>
              <a:cs typeface="ＭＳ Ｐゴシック" charset="-128"/>
            </a:endParaRPr>
          </a:p>
        </p:txBody>
      </p:sp>
      <p:sp>
        <p:nvSpPr>
          <p:cNvPr id="7" name="Rectangle 6"/>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charset="-128"/>
              <a:cs typeface="ＭＳ Ｐゴシック" charset="-128"/>
            </a:endParaRPr>
          </a:p>
        </p:txBody>
      </p:sp>
      <p:sp>
        <p:nvSpPr>
          <p:cNvPr id="8" name="Rectangle 7"/>
          <p:cNvSpPr/>
          <p:nvPr userDrawn="1"/>
        </p:nvSpPr>
        <p:spPr>
          <a:xfrm>
            <a:off x="1544638" y="5459413"/>
            <a:ext cx="7599362" cy="1398587"/>
          </a:xfrm>
          <a:prstGeom prst="rect">
            <a:avLst/>
          </a:prstGeom>
          <a:solidFill>
            <a:schemeClr val="accent1">
              <a:lumMod val="40000"/>
              <a:lumOff val="6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charset="-128"/>
              <a:cs typeface="ＭＳ Ｐゴシック" charset="-128"/>
            </a:endParaRPr>
          </a:p>
        </p:txBody>
      </p:sp>
      <p:sp>
        <p:nvSpPr>
          <p:cNvPr id="9" name="Rectangle 8"/>
          <p:cNvSpPr/>
          <p:nvPr userDrawn="1"/>
        </p:nvSpPr>
        <p:spPr>
          <a:xfrm>
            <a:off x="1544638" y="0"/>
            <a:ext cx="7599362" cy="4572000"/>
          </a:xfrm>
          <a:prstGeom prst="rect">
            <a:avLst/>
          </a:prstGeom>
          <a:solidFill>
            <a:schemeClr val="accent1">
              <a:lumMod val="40000"/>
              <a:lumOff val="6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charset="-128"/>
              <a:cs typeface="ＭＳ Ｐゴシック" charset="-128"/>
            </a:endParaRPr>
          </a:p>
        </p:txBody>
      </p:sp>
      <p:sp>
        <p:nvSpPr>
          <p:cNvPr id="10" name="TextBox 9"/>
          <p:cNvSpPr txBox="1">
            <a:spLocks noChangeArrowheads="1"/>
          </p:cNvSpPr>
          <p:nvPr userDrawn="1"/>
        </p:nvSpPr>
        <p:spPr bwMode="auto">
          <a:xfrm>
            <a:off x="2133600" y="1676400"/>
            <a:ext cx="4267200" cy="369888"/>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dirty="0" smtClean="0"/>
          </a:p>
        </p:txBody>
      </p:sp>
      <p:pic>
        <p:nvPicPr>
          <p:cNvPr id="11" name="Picture 19" descr="bfk_06logo-stacked_4c.png"/>
          <p:cNvPicPr>
            <a:picLocks noChangeAspect="1"/>
          </p:cNvPicPr>
          <p:nvPr userDrawn="1"/>
        </p:nvPicPr>
        <p:blipFill>
          <a:blip r:embed="rId2" cstate="print"/>
          <a:srcRect/>
          <a:stretch>
            <a:fillRect/>
          </a:stretch>
        </p:blipFill>
        <p:spPr bwMode="auto">
          <a:xfrm>
            <a:off x="4724400" y="2971800"/>
            <a:ext cx="1717675" cy="1485900"/>
          </a:xfrm>
          <a:prstGeom prst="rect">
            <a:avLst/>
          </a:prstGeom>
          <a:noFill/>
          <a:ln w="9525">
            <a:noFill/>
            <a:miter lim="800000"/>
            <a:headEnd/>
            <a:tailEnd/>
          </a:ln>
        </p:spPr>
      </p:pic>
      <p:pic>
        <p:nvPicPr>
          <p:cNvPr id="12" name="Picture 21" descr="Powerpoint_closing.jpg"/>
          <p:cNvPicPr>
            <a:picLocks noChangeAspect="1"/>
          </p:cNvPicPr>
          <p:nvPr userDrawn="1"/>
        </p:nvPicPr>
        <p:blipFill>
          <a:blip r:embed="rId3" cstate="print"/>
          <a:srcRect/>
          <a:stretch>
            <a:fillRect/>
          </a:stretch>
        </p:blipFill>
        <p:spPr bwMode="auto">
          <a:xfrm>
            <a:off x="1676400" y="914400"/>
            <a:ext cx="2895600" cy="3579813"/>
          </a:xfrm>
          <a:prstGeom prst="rect">
            <a:avLst/>
          </a:prstGeom>
          <a:noFill/>
          <a:ln w="9525">
            <a:noFill/>
            <a:miter lim="800000"/>
            <a:headEnd/>
            <a:tailEnd/>
          </a:ln>
        </p:spPr>
      </p:pic>
      <p:sp>
        <p:nvSpPr>
          <p:cNvPr id="16" name="Text Placeholder 3"/>
          <p:cNvSpPr>
            <a:spLocks noGrp="1"/>
          </p:cNvSpPr>
          <p:nvPr>
            <p:ph type="body" sz="half" idx="11"/>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17"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13" name="Slide Number Placeholder 12"/>
          <p:cNvSpPr>
            <a:spLocks noGrp="1"/>
          </p:cNvSpPr>
          <p:nvPr>
            <p:ph type="sldNum" sz="quarter" idx="12"/>
          </p:nvPr>
        </p:nvSpPr>
        <p:spPr>
          <a:xfrm>
            <a:off x="0" y="4667250"/>
            <a:ext cx="1447800" cy="663575"/>
          </a:xfrm>
          <a:prstGeom prst="rect">
            <a:avLst/>
          </a:prstGeom>
        </p:spPr>
        <p:txBody>
          <a:bodyPr vert="horz" wrap="square" lIns="91440" tIns="45720" rIns="91440" bIns="45720" numCol="1" anchor="t" anchorCtr="0" compatLnSpc="1">
            <a:prstTxWarp prst="textNoShape">
              <a:avLst/>
            </a:prstTxWarp>
          </a:bodyPr>
          <a:lstStyle>
            <a:lvl1pPr>
              <a:defRPr sz="2800">
                <a:latin typeface="Arial" pitchFamily="34" charset="0"/>
                <a:ea typeface="ＭＳ Ｐゴシック" pitchFamily="80" charset="-128"/>
                <a:cs typeface="+mn-cs"/>
              </a:defRPr>
            </a:lvl1pPr>
          </a:lstStyle>
          <a:p>
            <a:pPr>
              <a:defRPr/>
            </a:pPr>
            <a:fld id="{94605A36-1DF1-4507-A0ED-A9F3E1A7F824}"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4" name="Rectangle 3"/>
          <p:cNvSpPr/>
          <p:nvPr/>
        </p:nvSpPr>
        <p:spPr bwMode="white">
          <a:xfrm>
            <a:off x="0" y="1146175"/>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65" charset="-128"/>
            </a:endParaRPr>
          </a:p>
        </p:txBody>
      </p:sp>
      <p:sp>
        <p:nvSpPr>
          <p:cNvPr id="5" name="Rectangle 4"/>
          <p:cNvSpPr/>
          <p:nvPr/>
        </p:nvSpPr>
        <p:spPr>
          <a:xfrm>
            <a:off x="0" y="1222375"/>
            <a:ext cx="1295400" cy="990600"/>
          </a:xfrm>
          <a:prstGeom prst="rect">
            <a:avLst/>
          </a:prstGeom>
          <a:solidFill>
            <a:srgbClr val="73C05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65" charset="-128"/>
            </a:endParaRPr>
          </a:p>
        </p:txBody>
      </p:sp>
      <p:sp>
        <p:nvSpPr>
          <p:cNvPr id="6" name="Rectangle 5"/>
          <p:cNvSpPr/>
          <p:nvPr/>
        </p:nvSpPr>
        <p:spPr>
          <a:xfrm>
            <a:off x="1371600" y="1222375"/>
            <a:ext cx="7772400" cy="990600"/>
          </a:xfrm>
          <a:prstGeom prst="rect">
            <a:avLst/>
          </a:prstGeom>
          <a:solidFill>
            <a:srgbClr val="3F9A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65" charset="-128"/>
            </a:endParaRPr>
          </a:p>
        </p:txBody>
      </p:sp>
      <p:pic>
        <p:nvPicPr>
          <p:cNvPr id="7" name="Picture 1026" descr="bfk_stackedlogoforppt"/>
          <p:cNvPicPr>
            <a:picLocks noChangeAspect="1" noChangeArrowheads="1"/>
          </p:cNvPicPr>
          <p:nvPr/>
        </p:nvPicPr>
        <p:blipFill>
          <a:blip r:embed="rId2" cstate="print"/>
          <a:srcRect/>
          <a:stretch>
            <a:fillRect/>
          </a:stretch>
        </p:blipFill>
        <p:spPr bwMode="auto">
          <a:xfrm>
            <a:off x="152400" y="5791200"/>
            <a:ext cx="863600" cy="723900"/>
          </a:xfrm>
          <a:prstGeom prst="rect">
            <a:avLst/>
          </a:prstGeom>
          <a:noFill/>
          <a:ln w="9525">
            <a:noFill/>
            <a:miter lim="800000"/>
            <a:headEnd/>
            <a:tailEnd/>
          </a:ln>
        </p:spPr>
      </p:pic>
      <p:sp>
        <p:nvSpPr>
          <p:cNvPr id="8" name="Text Box 3"/>
          <p:cNvSpPr txBox="1">
            <a:spLocks noChangeArrowheads="1"/>
          </p:cNvSpPr>
          <p:nvPr/>
        </p:nvSpPr>
        <p:spPr bwMode="auto">
          <a:xfrm>
            <a:off x="152400" y="6629400"/>
            <a:ext cx="1676400" cy="152400"/>
          </a:xfrm>
          <a:prstGeom prst="rect">
            <a:avLst/>
          </a:prstGeom>
          <a:noFill/>
          <a:ln w="9525">
            <a:noFill/>
            <a:miter lim="800000"/>
            <a:headEnd/>
            <a:tailEnd/>
          </a:ln>
        </p:spPr>
        <p:txBody>
          <a:bodyPr lIns="0" tIns="0" rIns="0" bIns="0"/>
          <a:lstStyle/>
          <a:p>
            <a:pPr>
              <a:defRPr/>
            </a:pPr>
            <a:r>
              <a:rPr lang="en-US" sz="600" dirty="0">
                <a:cs typeface="+mn-cs"/>
              </a:rPr>
              <a:t>© 2012, Battelle for Kids. All Rights Reserved.</a:t>
            </a:r>
          </a:p>
          <a:p>
            <a:pPr>
              <a:defRPr/>
            </a:pPr>
            <a:endParaRPr lang="en-US" sz="600" dirty="0">
              <a:latin typeface="Arial Narrow" pitchFamily="-65" charset="0"/>
              <a:ea typeface="ＭＳ Ｐゴシック" pitchFamily="-65" charset="-128"/>
              <a:cs typeface="+mn-cs"/>
            </a:endParaRPr>
          </a:p>
        </p:txBody>
      </p:sp>
      <p:sp>
        <p:nvSpPr>
          <p:cNvPr id="3" name="Text Placeholder 2"/>
          <p:cNvSpPr>
            <a:spLocks noGrp="1"/>
          </p:cNvSpPr>
          <p:nvPr>
            <p:ph type="body" idx="1"/>
          </p:nvPr>
        </p:nvSpPr>
        <p:spPr>
          <a:xfrm>
            <a:off x="1371600" y="2365375"/>
            <a:ext cx="7123113" cy="3197225"/>
          </a:xfrm>
        </p:spPr>
        <p:txBody>
          <a:bodyPr/>
          <a:lstStyle>
            <a:lvl1pPr marL="0" indent="0">
              <a:buNone/>
              <a:defRPr sz="28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222375"/>
            <a:ext cx="7620000" cy="990600"/>
          </a:xfrm>
        </p:spPr>
        <p:txBody>
          <a:bodyPr/>
          <a:lstStyle>
            <a:lvl1pPr algn="l">
              <a:buNone/>
              <a:defRPr sz="3200" b="0" cap="none">
                <a:solidFill>
                  <a:srgbClr val="FFFFFF"/>
                </a:solidFill>
              </a:defRPr>
            </a:lvl1pPr>
          </a:lstStyle>
          <a:p>
            <a:r>
              <a:rPr lang="en-US" smtClean="0"/>
              <a:t>Click to edit Master title style</a:t>
            </a:r>
            <a:endParaRPr lang="en-US" dirty="0"/>
          </a:p>
        </p:txBody>
      </p:sp>
      <p:sp>
        <p:nvSpPr>
          <p:cNvPr id="9" name="Slide Number Placeholder 12"/>
          <p:cNvSpPr>
            <a:spLocks noGrp="1"/>
          </p:cNvSpPr>
          <p:nvPr>
            <p:ph type="sldNum" sz="quarter" idx="10"/>
          </p:nvPr>
        </p:nvSpPr>
        <p:spPr>
          <a:xfrm>
            <a:off x="0" y="1374775"/>
            <a:ext cx="1295400" cy="701675"/>
          </a:xfrm>
          <a:prstGeom prst="rect">
            <a:avLst/>
          </a:prstGeom>
        </p:spPr>
        <p:txBody>
          <a:bodyPr vert="horz" wrap="square" lIns="91440" tIns="45720" rIns="91440" bIns="45720" numCol="1" anchor="t" anchorCtr="0" compatLnSpc="1">
            <a:prstTxWarp prst="textNoShape">
              <a:avLst/>
            </a:prstTxWarp>
            <a:noAutofit/>
          </a:bodyPr>
          <a:lstStyle>
            <a:lvl1pPr>
              <a:defRPr sz="2400">
                <a:latin typeface="Arial" charset="0"/>
                <a:ea typeface="ＭＳ Ｐゴシック" pitchFamily="-65" charset="-128"/>
                <a:cs typeface="+mn-cs"/>
              </a:defRPr>
            </a:lvl1pPr>
          </a:lstStyle>
          <a:p>
            <a:pPr>
              <a:defRPr/>
            </a:pPr>
            <a:fld id="{F02E0F21-6BB4-40BF-982A-A63A87CD47C4}" type="slidenum">
              <a:rPr lang="en-US"/>
              <a:pPr>
                <a:defRPr/>
              </a:pPr>
              <a:t>‹#›</a:t>
            </a:fld>
            <a:endParaRPr lang="en-US" dirty="0"/>
          </a:p>
        </p:txBody>
      </p:sp>
      <p:sp>
        <p:nvSpPr>
          <p:cNvPr id="10" name="Content Placeholder 7"/>
          <p:cNvSpPr>
            <a:spLocks noGrp="1"/>
          </p:cNvSpPr>
          <p:nvPr>
            <p:ph sz="quarter" idx="11"/>
          </p:nvPr>
        </p:nvSpPr>
        <p:spPr>
          <a:xfrm>
            <a:off x="1066800" y="2362200"/>
            <a:ext cx="8077200" cy="4495800"/>
          </a:xfrm>
        </p:spPr>
        <p:txBody>
          <a:bodyPr/>
          <a:lstStyle>
            <a:lvl1pPr>
              <a:defRPr sz="2800"/>
            </a:lvl1pPr>
            <a:lvl3pPr>
              <a:defRPr sz="24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3851295"/>
      </p:ext>
    </p:extLst>
  </p:cSld>
  <p:clrMapOvr>
    <a:overrideClrMapping bg1="lt1" tx1="dk1" bg2="lt2" tx2="dk2" accent1="accent1" accent2="accent2" accent3="accent3" accent4="accent4" accent5="accent5" accent6="accent6" hlink="hlink" folHlink="folHlink"/>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609600" y="228600"/>
            <a:ext cx="8153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12"/>
          <p:cNvSpPr>
            <a:spLocks noGrp="1"/>
          </p:cNvSpPr>
          <p:nvPr>
            <p:ph type="body" idx="1"/>
          </p:nvPr>
        </p:nvSpPr>
        <p:spPr bwMode="auto">
          <a:xfrm>
            <a:off x="612775" y="1447800"/>
            <a:ext cx="81534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bwMode="white">
          <a:xfrm>
            <a:off x="0" y="976313"/>
            <a:ext cx="9144000" cy="319087"/>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charset="-128"/>
              <a:cs typeface="ＭＳ Ｐゴシック" charset="-128"/>
            </a:endParaRPr>
          </a:p>
        </p:txBody>
      </p:sp>
      <p:sp>
        <p:nvSpPr>
          <p:cNvPr id="8" name="Rectangle 7"/>
          <p:cNvSpPr/>
          <p:nvPr userDrawn="1"/>
        </p:nvSpPr>
        <p:spPr>
          <a:xfrm>
            <a:off x="0" y="1020763"/>
            <a:ext cx="533400" cy="228600"/>
          </a:xfrm>
          <a:prstGeom prst="rect">
            <a:avLst/>
          </a:prstGeom>
          <a:solidFill>
            <a:srgbClr val="3F9A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charset="-128"/>
              <a:cs typeface="ＭＳ Ｐゴシック" charset="-128"/>
            </a:endParaRPr>
          </a:p>
        </p:txBody>
      </p:sp>
      <p:sp>
        <p:nvSpPr>
          <p:cNvPr id="9" name="Rectangle 8"/>
          <p:cNvSpPr/>
          <p:nvPr userDrawn="1"/>
        </p:nvSpPr>
        <p:spPr>
          <a:xfrm>
            <a:off x="590550" y="1020763"/>
            <a:ext cx="8553450" cy="228600"/>
          </a:xfrm>
          <a:prstGeom prst="rect">
            <a:avLst/>
          </a:prstGeom>
          <a:solidFill>
            <a:srgbClr val="73C05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charset="-128"/>
              <a:cs typeface="ＭＳ Ｐゴシック" charset="-128"/>
            </a:endParaRPr>
          </a:p>
        </p:txBody>
      </p:sp>
      <p:pic>
        <p:nvPicPr>
          <p:cNvPr id="2055" name="Picture 1026" descr="bfk_stackedlogoforppt"/>
          <p:cNvPicPr>
            <a:picLocks noChangeAspect="1" noChangeArrowheads="1"/>
          </p:cNvPicPr>
          <p:nvPr userDrawn="1"/>
        </p:nvPicPr>
        <p:blipFill>
          <a:blip r:embed="rId12" cstate="print"/>
          <a:srcRect/>
          <a:stretch>
            <a:fillRect/>
          </a:stretch>
        </p:blipFill>
        <p:spPr bwMode="auto">
          <a:xfrm>
            <a:off x="304800" y="6019800"/>
            <a:ext cx="863600" cy="723900"/>
          </a:xfrm>
          <a:prstGeom prst="rect">
            <a:avLst/>
          </a:prstGeom>
          <a:noFill/>
          <a:ln w="9525">
            <a:noFill/>
            <a:miter lim="800000"/>
            <a:headEnd/>
            <a:tailEnd/>
          </a:ln>
        </p:spPr>
      </p:pic>
      <p:sp>
        <p:nvSpPr>
          <p:cNvPr id="11" name="Text Box 3"/>
          <p:cNvSpPr txBox="1">
            <a:spLocks noChangeArrowheads="1"/>
          </p:cNvSpPr>
          <p:nvPr userDrawn="1"/>
        </p:nvSpPr>
        <p:spPr bwMode="auto">
          <a:xfrm>
            <a:off x="7924800" y="6705600"/>
            <a:ext cx="1524000" cy="76200"/>
          </a:xfrm>
          <a:prstGeom prst="rect">
            <a:avLst/>
          </a:prstGeom>
          <a:noFill/>
          <a:ln w="9525">
            <a:noFill/>
            <a:miter lim="800000"/>
            <a:headEnd/>
            <a:tailEnd/>
          </a:ln>
        </p:spPr>
        <p:txBody>
          <a:bodyPr lIns="0" tIns="0" rIns="0" bIns="0"/>
          <a:lstStyle/>
          <a:p>
            <a:pPr>
              <a:defRPr/>
            </a:pPr>
            <a:r>
              <a:rPr lang="en-US" sz="600" dirty="0" smtClean="0">
                <a:latin typeface="Arial Narrow" pitchFamily="34" charset="0"/>
                <a:ea typeface="ＭＳ Ｐゴシック" pitchFamily="80" charset="-128"/>
                <a:cs typeface="+mn-cs"/>
              </a:rPr>
              <a:t>   © 2012, Battelle </a:t>
            </a:r>
            <a:r>
              <a:rPr lang="en-US" sz="600" dirty="0">
                <a:latin typeface="Arial Narrow" pitchFamily="34" charset="0"/>
                <a:ea typeface="ＭＳ Ｐゴシック" pitchFamily="80" charset="-128"/>
                <a:cs typeface="+mn-cs"/>
              </a:rPr>
              <a:t>for </a:t>
            </a:r>
            <a:r>
              <a:rPr lang="en-US" sz="600" dirty="0" smtClean="0">
                <a:latin typeface="Arial Narrow" pitchFamily="34" charset="0"/>
                <a:ea typeface="ＭＳ Ｐゴシック" pitchFamily="80" charset="-128"/>
                <a:cs typeface="+mn-cs"/>
              </a:rPr>
              <a:t>Kids. </a:t>
            </a:r>
            <a:endParaRPr lang="en-US" sz="600" dirty="0">
              <a:latin typeface="Arial Narrow" pitchFamily="34" charset="0"/>
              <a:ea typeface="ＭＳ Ｐゴシック" pitchFamily="80" charset="-128"/>
              <a:cs typeface="+mn-cs"/>
            </a:endParaRPr>
          </a:p>
        </p:txBody>
      </p:sp>
    </p:spTree>
  </p:cSld>
  <p:clrMap bg1="lt1" tx1="dk1" bg2="lt2" tx2="dk2" accent1="accent1" accent2="accent2" accent3="accent3" accent4="accent4" accent5="accent5" accent6="accent6" hlink="hlink" folHlink="folHlink"/>
  <p:sldLayoutIdLst>
    <p:sldLayoutId id="2147485062" r:id="rId1"/>
    <p:sldLayoutId id="2147485063" r:id="rId2"/>
    <p:sldLayoutId id="2147485064" r:id="rId3"/>
    <p:sldLayoutId id="2147485065" r:id="rId4"/>
    <p:sldLayoutId id="2147485066" r:id="rId5"/>
    <p:sldLayoutId id="2147485067" r:id="rId6"/>
    <p:sldLayoutId id="2147485068" r:id="rId7"/>
    <p:sldLayoutId id="2147485069" r:id="rId8"/>
    <p:sldLayoutId id="2147485070" r:id="rId9"/>
    <p:sldLayoutId id="2147485071" r:id="rId10"/>
  </p:sldLayoutIdLst>
  <p:txStyles>
    <p:titleStyle>
      <a:lvl1pPr algn="l" rtl="0" eaLnBrk="0" fontAlgn="base" hangingPunct="0">
        <a:spcBef>
          <a:spcPct val="0"/>
        </a:spcBef>
        <a:spcAft>
          <a:spcPct val="0"/>
        </a:spcAft>
        <a:defRPr sz="3000" kern="1200">
          <a:solidFill>
            <a:srgbClr val="2462A7"/>
          </a:solidFill>
          <a:latin typeface="Arial Black"/>
          <a:ea typeface="ＭＳ Ｐゴシック" pitchFamily="-65" charset="-128"/>
          <a:cs typeface="Arial Black"/>
        </a:defRPr>
      </a:lvl1pPr>
      <a:lvl2pPr algn="l" rtl="0" eaLnBrk="0" fontAlgn="base" hangingPunct="0">
        <a:spcBef>
          <a:spcPct val="0"/>
        </a:spcBef>
        <a:spcAft>
          <a:spcPct val="0"/>
        </a:spcAft>
        <a:defRPr sz="3000">
          <a:solidFill>
            <a:srgbClr val="2462A7"/>
          </a:solidFill>
          <a:latin typeface="Arial Black" pitchFamily="-111" charset="0"/>
          <a:ea typeface="ＭＳ Ｐゴシック" pitchFamily="-65" charset="-128"/>
          <a:cs typeface="Arial Black" pitchFamily="-65" charset="0"/>
        </a:defRPr>
      </a:lvl2pPr>
      <a:lvl3pPr algn="l" rtl="0" eaLnBrk="0" fontAlgn="base" hangingPunct="0">
        <a:spcBef>
          <a:spcPct val="0"/>
        </a:spcBef>
        <a:spcAft>
          <a:spcPct val="0"/>
        </a:spcAft>
        <a:defRPr sz="3000">
          <a:solidFill>
            <a:srgbClr val="2462A7"/>
          </a:solidFill>
          <a:latin typeface="Arial Black" pitchFamily="-111" charset="0"/>
          <a:ea typeface="ＭＳ Ｐゴシック" pitchFamily="-65" charset="-128"/>
          <a:cs typeface="Arial Black" pitchFamily="-65" charset="0"/>
        </a:defRPr>
      </a:lvl3pPr>
      <a:lvl4pPr algn="l" rtl="0" eaLnBrk="0" fontAlgn="base" hangingPunct="0">
        <a:spcBef>
          <a:spcPct val="0"/>
        </a:spcBef>
        <a:spcAft>
          <a:spcPct val="0"/>
        </a:spcAft>
        <a:defRPr sz="3000">
          <a:solidFill>
            <a:srgbClr val="2462A7"/>
          </a:solidFill>
          <a:latin typeface="Arial Black" pitchFamily="-111" charset="0"/>
          <a:ea typeface="ＭＳ Ｐゴシック" pitchFamily="-65" charset="-128"/>
          <a:cs typeface="Arial Black" pitchFamily="-65" charset="0"/>
        </a:defRPr>
      </a:lvl4pPr>
      <a:lvl5pPr algn="l" rtl="0" eaLnBrk="0" fontAlgn="base" hangingPunct="0">
        <a:spcBef>
          <a:spcPct val="0"/>
        </a:spcBef>
        <a:spcAft>
          <a:spcPct val="0"/>
        </a:spcAft>
        <a:defRPr sz="3000">
          <a:solidFill>
            <a:srgbClr val="2462A7"/>
          </a:solidFill>
          <a:latin typeface="Arial Black" pitchFamily="-111" charset="0"/>
          <a:ea typeface="ＭＳ Ｐゴシック" pitchFamily="-65" charset="-128"/>
          <a:cs typeface="Arial Black" pitchFamily="-65" charset="0"/>
        </a:defRPr>
      </a:lvl5pPr>
      <a:lvl6pPr marL="457200" algn="l" rtl="0" fontAlgn="base">
        <a:spcBef>
          <a:spcPct val="0"/>
        </a:spcBef>
        <a:spcAft>
          <a:spcPct val="0"/>
        </a:spcAft>
        <a:defRPr sz="4400">
          <a:solidFill>
            <a:schemeClr val="tx2"/>
          </a:solidFill>
          <a:latin typeface="Tw Cen MT" pitchFamily="-65" charset="-18"/>
        </a:defRPr>
      </a:lvl6pPr>
      <a:lvl7pPr marL="914400" algn="l" rtl="0" fontAlgn="base">
        <a:spcBef>
          <a:spcPct val="0"/>
        </a:spcBef>
        <a:spcAft>
          <a:spcPct val="0"/>
        </a:spcAft>
        <a:defRPr sz="4400">
          <a:solidFill>
            <a:schemeClr val="tx2"/>
          </a:solidFill>
          <a:latin typeface="Tw Cen MT" pitchFamily="-65" charset="-18"/>
        </a:defRPr>
      </a:lvl7pPr>
      <a:lvl8pPr marL="1371600" algn="l" rtl="0" fontAlgn="base">
        <a:spcBef>
          <a:spcPct val="0"/>
        </a:spcBef>
        <a:spcAft>
          <a:spcPct val="0"/>
        </a:spcAft>
        <a:defRPr sz="4400">
          <a:solidFill>
            <a:schemeClr val="tx2"/>
          </a:solidFill>
          <a:latin typeface="Tw Cen MT" pitchFamily="-65" charset="-18"/>
        </a:defRPr>
      </a:lvl8pPr>
      <a:lvl9pPr marL="1828800" algn="l" rtl="0" fontAlgn="base">
        <a:spcBef>
          <a:spcPct val="0"/>
        </a:spcBef>
        <a:spcAft>
          <a:spcPct val="0"/>
        </a:spcAft>
        <a:defRPr sz="4400">
          <a:solidFill>
            <a:schemeClr val="tx2"/>
          </a:solidFill>
          <a:latin typeface="Tw Cen MT" pitchFamily="-65" charset="-18"/>
        </a:defRPr>
      </a:lvl9pPr>
    </p:titleStyle>
    <p:bodyStyle>
      <a:lvl1pPr marL="319088" indent="-319088" algn="l" rtl="0" eaLnBrk="0" fontAlgn="base" hangingPunct="0">
        <a:spcBef>
          <a:spcPts val="700"/>
        </a:spcBef>
        <a:spcAft>
          <a:spcPct val="0"/>
        </a:spcAft>
        <a:buClr>
          <a:srgbClr val="2462A7"/>
        </a:buClr>
        <a:buSzPct val="60000"/>
        <a:buFont typeface="Wingdings" pitchFamily="2" charset="2"/>
        <a:buChar char=""/>
        <a:defRPr sz="2900" kern="1200">
          <a:solidFill>
            <a:schemeClr val="tx1"/>
          </a:solidFill>
          <a:latin typeface="Arial"/>
          <a:ea typeface="ＭＳ Ｐゴシック" pitchFamily="-65" charset="-128"/>
          <a:cs typeface="Arial"/>
        </a:defRPr>
      </a:lvl1pPr>
      <a:lvl2pPr marL="639763" indent="-273050" algn="l" rtl="0" eaLnBrk="0" fontAlgn="base" hangingPunct="0">
        <a:spcBef>
          <a:spcPts val="550"/>
        </a:spcBef>
        <a:spcAft>
          <a:spcPct val="0"/>
        </a:spcAft>
        <a:buClr>
          <a:srgbClr val="73C05D"/>
        </a:buClr>
        <a:buSzPct val="70000"/>
        <a:buFont typeface="Wingdings 2" pitchFamily="18" charset="2"/>
        <a:buChar char=""/>
        <a:defRPr sz="2600" kern="1200">
          <a:solidFill>
            <a:schemeClr val="tx1"/>
          </a:solidFill>
          <a:latin typeface="Arial"/>
          <a:ea typeface="ＭＳ Ｐゴシック" pitchFamily="-65" charset="-128"/>
          <a:cs typeface="Arial"/>
        </a:defRPr>
      </a:lvl2pPr>
      <a:lvl3pPr marL="914400" indent="-228600" algn="l" rtl="0" eaLnBrk="0" fontAlgn="base" hangingPunct="0">
        <a:spcBef>
          <a:spcPts val="500"/>
        </a:spcBef>
        <a:spcAft>
          <a:spcPct val="0"/>
        </a:spcAft>
        <a:buClr>
          <a:srgbClr val="3F9AC9"/>
        </a:buClr>
        <a:buSzPct val="75000"/>
        <a:buFont typeface="Wingdings" pitchFamily="2" charset="2"/>
        <a:buChar char=""/>
        <a:defRPr sz="2300" kern="1200">
          <a:solidFill>
            <a:schemeClr val="tx1"/>
          </a:solidFill>
          <a:latin typeface="Arial"/>
          <a:ea typeface="ＭＳ Ｐゴシック" pitchFamily="-65" charset="-128"/>
          <a:cs typeface="Arial"/>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Arial"/>
          <a:ea typeface="ＭＳ Ｐゴシック" pitchFamily="-65" charset="-128"/>
          <a:cs typeface="Arial"/>
        </a:defRPr>
      </a:lvl4pPr>
      <a:lvl5pPr marL="1828800" indent="-228600" algn="l" rtl="0" eaLnBrk="0" fontAlgn="base" hangingPunct="0">
        <a:spcBef>
          <a:spcPts val="400"/>
        </a:spcBef>
        <a:spcAft>
          <a:spcPct val="0"/>
        </a:spcAft>
        <a:buClr>
          <a:srgbClr val="968C8C"/>
        </a:buClr>
        <a:buSzPct val="65000"/>
        <a:buFont typeface="Wingdings" pitchFamily="2" charset="2"/>
        <a:buChar char=""/>
        <a:defRPr sz="2000" kern="1200">
          <a:solidFill>
            <a:schemeClr val="tx1"/>
          </a:solidFill>
          <a:latin typeface="Arial"/>
          <a:ea typeface="ＭＳ Ｐゴシック" pitchFamily="-65" charset="-128"/>
          <a:cs typeface="Arial"/>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hyperlink" Target="http://www.battelleforkids.org/Ohio" TargetMode="External"/><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png"/><Relationship Id="rId8"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attelleforKids.org/Ohio"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Microsoft_Excel_97_-_2004_Worksheet1.xls"/><Relationship Id="rId5" Type="http://schemas.openxmlformats.org/officeDocument/2006/relationships/image" Target="../media/image25.png"/><Relationship Id="rId6"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attelleforkids.org/Ohio" TargetMode="External"/><Relationship Id="rId3" Type="http://schemas.openxmlformats.org/officeDocument/2006/relationships/hyperlink" Target="mailto:support@battelleforkids.org" TargetMode="External"/></Relationships>
</file>

<file path=ppt/slides/_rels/slide44.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8.xml"/><Relationship Id="rId3"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0.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ctrTitle"/>
          </p:nvPr>
        </p:nvSpPr>
        <p:spPr>
          <a:xfrm>
            <a:off x="3124200" y="5029200"/>
            <a:ext cx="5715000" cy="685800"/>
          </a:xfrm>
        </p:spPr>
        <p:txBody>
          <a:bodyPr/>
          <a:lstStyle/>
          <a:p>
            <a:pPr eaLnBrk="1" hangingPunct="1">
              <a:defRPr/>
            </a:pPr>
            <a:r>
              <a:rPr lang="en-US" sz="2400" dirty="0" smtClean="0"/>
              <a:t/>
            </a:r>
            <a:br>
              <a:rPr lang="en-US" sz="2400" dirty="0" smtClean="0"/>
            </a:br>
            <a:r>
              <a:rPr lang="en-US" sz="2400" dirty="0" err="1" smtClean="0"/>
              <a:t>OcTEO</a:t>
            </a:r>
            <a:r>
              <a:rPr lang="en-US" sz="2400" dirty="0" smtClean="0"/>
              <a:t/>
            </a:r>
            <a:br>
              <a:rPr lang="en-US" sz="2400" dirty="0" smtClean="0"/>
            </a:br>
            <a:r>
              <a:rPr lang="en-US" sz="2400" dirty="0" smtClean="0"/>
              <a:t>Introduction to </a:t>
            </a:r>
            <a:br>
              <a:rPr lang="en-US" sz="2400" dirty="0" smtClean="0"/>
            </a:br>
            <a:r>
              <a:rPr lang="en-US" sz="2400" dirty="0" smtClean="0"/>
              <a:t>Value-Added Analysis</a:t>
            </a:r>
          </a:p>
        </p:txBody>
      </p:sp>
      <p:sp>
        <p:nvSpPr>
          <p:cNvPr id="10243" name="Subtitle 4"/>
          <p:cNvSpPr txBox="1">
            <a:spLocks/>
          </p:cNvSpPr>
          <p:nvPr/>
        </p:nvSpPr>
        <p:spPr bwMode="auto">
          <a:xfrm>
            <a:off x="3124200" y="5791200"/>
            <a:ext cx="5257800" cy="685800"/>
          </a:xfrm>
          <a:prstGeom prst="rect">
            <a:avLst/>
          </a:prstGeom>
          <a:noFill/>
          <a:ln w="9525">
            <a:noFill/>
            <a:miter lim="800000"/>
            <a:headEnd/>
            <a:tailEnd/>
          </a:ln>
        </p:spPr>
        <p:txBody>
          <a:bodyPr anchor="ctr"/>
          <a:lstStyle/>
          <a:p>
            <a:pPr eaLnBrk="0" hangingPunct="0">
              <a:spcBef>
                <a:spcPts val="700"/>
              </a:spcBef>
              <a:buClr>
                <a:srgbClr val="2462A7"/>
              </a:buClr>
              <a:buSzPct val="60000"/>
              <a:buFont typeface="Wingdings" pitchFamily="2" charset="2"/>
              <a:buNone/>
            </a:pPr>
            <a:r>
              <a:rPr lang="en-US" sz="2000" dirty="0" smtClean="0">
                <a:solidFill>
                  <a:srgbClr val="FFFFFF"/>
                </a:solidFill>
              </a:rPr>
              <a:t>October 25, </a:t>
            </a:r>
            <a:r>
              <a:rPr lang="en-US" sz="2000" dirty="0">
                <a:solidFill>
                  <a:srgbClr val="FFFFFF"/>
                </a:solidFill>
              </a:rPr>
              <a:t>2012</a:t>
            </a:r>
          </a:p>
        </p:txBody>
      </p:sp>
      <p:pic>
        <p:nvPicPr>
          <p:cNvPr id="4" name="Picture 3" descr="C:\Users\mlloyd\AppData\Local\Microsoft\Windows\Temporary Internet Files\Content.Word\Ohio_ODE_195[1].png"/>
          <p:cNvPicPr/>
          <p:nvPr/>
        </p:nvPicPr>
        <p:blipFill>
          <a:blip r:embed="rId3" cstate="print"/>
          <a:srcRect/>
          <a:stretch>
            <a:fillRect/>
          </a:stretch>
        </p:blipFill>
        <p:spPr bwMode="auto">
          <a:xfrm>
            <a:off x="5105400" y="1600200"/>
            <a:ext cx="3429000" cy="56884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911681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533400" y="95250"/>
            <a:ext cx="8302625" cy="990600"/>
          </a:xfrm>
        </p:spPr>
        <p:txBody>
          <a:bodyPr/>
          <a:lstStyle/>
          <a:p>
            <a:pPr eaLnBrk="1" hangingPunct="1"/>
            <a:r>
              <a:rPr lang="en-US" sz="3200" smtClean="0">
                <a:latin typeface="Arial Black" pitchFamily="34" charset="0"/>
                <a:ea typeface="ＭＳ Ｐゴシック" pitchFamily="34" charset="-128"/>
                <a:cs typeface="Arial Black" pitchFamily="34" charset="0"/>
              </a:rPr>
              <a:t>OTES</a:t>
            </a:r>
            <a:r>
              <a:rPr lang="en-US" smtClean="0">
                <a:latin typeface="Arial Black" pitchFamily="34" charset="0"/>
                <a:ea typeface="ＭＳ Ｐゴシック" pitchFamily="34" charset="-128"/>
                <a:cs typeface="Arial Black" pitchFamily="34" charset="0"/>
              </a:rPr>
              <a:t> </a:t>
            </a:r>
            <a:r>
              <a:rPr lang="en-US" sz="2800" smtClean="0">
                <a:latin typeface="Arial Black" pitchFamily="34" charset="0"/>
                <a:ea typeface="ＭＳ Ｐゴシック" pitchFamily="34" charset="-128"/>
                <a:cs typeface="Arial Black" pitchFamily="34" charset="0"/>
              </a:rPr>
              <a:t>Look-Up Table, End Result Must be One of Three SGM Categories</a:t>
            </a:r>
          </a:p>
        </p:txBody>
      </p:sp>
      <p:pic>
        <p:nvPicPr>
          <p:cNvPr id="49155" name="Picture 2"/>
          <p:cNvPicPr>
            <a:picLocks noChangeAspect="1" noChangeArrowheads="1"/>
          </p:cNvPicPr>
          <p:nvPr/>
        </p:nvPicPr>
        <p:blipFill>
          <a:blip r:embed="rId3" cstate="print"/>
          <a:srcRect/>
          <a:stretch>
            <a:fillRect/>
          </a:stretch>
        </p:blipFill>
        <p:spPr bwMode="auto">
          <a:xfrm>
            <a:off x="2971800" y="1371600"/>
            <a:ext cx="5791200" cy="4198938"/>
          </a:xfrm>
          <a:prstGeom prst="rect">
            <a:avLst/>
          </a:prstGeom>
          <a:noFill/>
          <a:ln w="9525">
            <a:noFill/>
            <a:miter lim="800000"/>
            <a:headEnd/>
            <a:tailEnd/>
          </a:ln>
        </p:spPr>
      </p:pic>
      <p:graphicFrame>
        <p:nvGraphicFramePr>
          <p:cNvPr id="11" name="Table 10"/>
          <p:cNvGraphicFramePr>
            <a:graphicFrameLocks noGrp="1"/>
          </p:cNvGraphicFramePr>
          <p:nvPr/>
        </p:nvGraphicFramePr>
        <p:xfrm>
          <a:off x="304800" y="3733800"/>
          <a:ext cx="2209800" cy="1193799"/>
        </p:xfrm>
        <a:graphic>
          <a:graphicData uri="http://schemas.openxmlformats.org/drawingml/2006/table">
            <a:tbl>
              <a:tblPr firstRow="1" bandRow="1">
                <a:tableStyleId>{5C22544A-7EE6-4342-B048-85BDC9FD1C3A}</a:tableStyleId>
              </a:tblPr>
              <a:tblGrid>
                <a:gridCol w="2209800"/>
              </a:tblGrid>
              <a:tr h="397933">
                <a:tc>
                  <a:txBody>
                    <a:bodyPr/>
                    <a:lstStyle/>
                    <a:p>
                      <a:pPr algn="ctr"/>
                      <a:r>
                        <a:rPr lang="en-US" sz="1600" b="0" dirty="0" smtClean="0">
                          <a:solidFill>
                            <a:schemeClr val="tx1"/>
                          </a:solidFill>
                          <a:latin typeface="Arial" pitchFamily="34" charset="0"/>
                          <a:cs typeface="Arial" pitchFamily="34" charset="0"/>
                        </a:rPr>
                        <a:t>Above Average</a:t>
                      </a:r>
                      <a:endParaRPr lang="en-US" sz="16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7933">
                <a:tc>
                  <a:txBody>
                    <a:bodyPr/>
                    <a:lstStyle/>
                    <a:p>
                      <a:pPr algn="ctr"/>
                      <a:r>
                        <a:rPr lang="en-US" sz="1600" b="0" dirty="0" smtClean="0">
                          <a:solidFill>
                            <a:schemeClr val="tx1"/>
                          </a:solidFill>
                          <a:latin typeface="Arial" pitchFamily="34" charset="0"/>
                          <a:cs typeface="Arial" pitchFamily="34" charset="0"/>
                        </a:rPr>
                        <a:t>Average</a:t>
                      </a:r>
                      <a:endParaRPr lang="en-US" sz="16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7933">
                <a:tc>
                  <a:txBody>
                    <a:bodyPr/>
                    <a:lstStyle/>
                    <a:p>
                      <a:pPr algn="ctr"/>
                      <a:r>
                        <a:rPr lang="en-US" sz="1600" b="0" dirty="0" smtClean="0">
                          <a:solidFill>
                            <a:schemeClr val="tx1"/>
                          </a:solidFill>
                          <a:latin typeface="Arial" pitchFamily="34" charset="0"/>
                          <a:cs typeface="Arial" pitchFamily="34" charset="0"/>
                        </a:rPr>
                        <a:t>Approaching</a:t>
                      </a:r>
                      <a:r>
                        <a:rPr lang="en-US" sz="1600" b="0" baseline="0" dirty="0" smtClean="0">
                          <a:solidFill>
                            <a:schemeClr val="tx1"/>
                          </a:solidFill>
                          <a:latin typeface="Arial" pitchFamily="34" charset="0"/>
                          <a:cs typeface="Arial" pitchFamily="34" charset="0"/>
                        </a:rPr>
                        <a:t> Average</a:t>
                      </a:r>
                      <a:endParaRPr lang="en-US" sz="16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2" name="Table 11"/>
          <p:cNvGraphicFramePr>
            <a:graphicFrameLocks noGrp="1"/>
          </p:cNvGraphicFramePr>
          <p:nvPr/>
        </p:nvGraphicFramePr>
        <p:xfrm>
          <a:off x="304800" y="3048000"/>
          <a:ext cx="2209800" cy="397933"/>
        </p:xfrm>
        <a:graphic>
          <a:graphicData uri="http://schemas.openxmlformats.org/drawingml/2006/table">
            <a:tbl>
              <a:tblPr firstRow="1" bandRow="1">
                <a:tableStyleId>{5C22544A-7EE6-4342-B048-85BDC9FD1C3A}</a:tableStyleId>
              </a:tblPr>
              <a:tblGrid>
                <a:gridCol w="2209800"/>
              </a:tblGrid>
              <a:tr h="397933">
                <a:tc>
                  <a:txBody>
                    <a:bodyPr/>
                    <a:lstStyle/>
                    <a:p>
                      <a:pPr algn="ctr"/>
                      <a:r>
                        <a:rPr lang="en-US" sz="1600" b="0" dirty="0" smtClean="0">
                          <a:solidFill>
                            <a:schemeClr val="tx1"/>
                          </a:solidFill>
                          <a:latin typeface="Arial" pitchFamily="34" charset="0"/>
                          <a:cs typeface="Arial" pitchFamily="34" charset="0"/>
                        </a:rPr>
                        <a:t>Most Effective</a:t>
                      </a:r>
                      <a:endParaRPr lang="en-US" sz="16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3" name="Table 12"/>
          <p:cNvGraphicFramePr>
            <a:graphicFrameLocks noGrp="1"/>
          </p:cNvGraphicFramePr>
          <p:nvPr/>
        </p:nvGraphicFramePr>
        <p:xfrm>
          <a:off x="304800" y="5181600"/>
          <a:ext cx="2209800" cy="397933"/>
        </p:xfrm>
        <a:graphic>
          <a:graphicData uri="http://schemas.openxmlformats.org/drawingml/2006/table">
            <a:tbl>
              <a:tblPr firstRow="1" bandRow="1">
                <a:tableStyleId>{5C22544A-7EE6-4342-B048-85BDC9FD1C3A}</a:tableStyleId>
              </a:tblPr>
              <a:tblGrid>
                <a:gridCol w="2209800"/>
              </a:tblGrid>
              <a:tr h="397933">
                <a:tc>
                  <a:txBody>
                    <a:bodyPr/>
                    <a:lstStyle/>
                    <a:p>
                      <a:pPr algn="ctr"/>
                      <a:r>
                        <a:rPr lang="en-US" sz="1600" b="0" dirty="0" smtClean="0">
                          <a:solidFill>
                            <a:schemeClr val="tx1"/>
                          </a:solidFill>
                          <a:latin typeface="Arial" pitchFamily="34" charset="0"/>
                          <a:cs typeface="Arial" pitchFamily="34" charset="0"/>
                        </a:rPr>
                        <a:t>Least Effective</a:t>
                      </a:r>
                      <a:endParaRPr lang="en-US" sz="16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14" name="Straight Arrow Connector 13"/>
          <p:cNvCxnSpPr/>
          <p:nvPr/>
        </p:nvCxnSpPr>
        <p:spPr>
          <a:xfrm>
            <a:off x="2667000" y="3124200"/>
            <a:ext cx="533400" cy="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667000" y="5334000"/>
            <a:ext cx="53340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ight Brace 15"/>
          <p:cNvSpPr/>
          <p:nvPr/>
        </p:nvSpPr>
        <p:spPr>
          <a:xfrm>
            <a:off x="2667000" y="3886200"/>
            <a:ext cx="304800" cy="838200"/>
          </a:xfrm>
          <a:prstGeom prst="rightBrace">
            <a:avLst/>
          </a:prstGeom>
          <a:noFill/>
          <a:ln w="381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49181" name="TextBox 15"/>
          <p:cNvSpPr txBox="1">
            <a:spLocks noChangeArrowheads="1"/>
          </p:cNvSpPr>
          <p:nvPr/>
        </p:nvSpPr>
        <p:spPr bwMode="auto">
          <a:xfrm>
            <a:off x="228600" y="2235200"/>
            <a:ext cx="2743200" cy="584200"/>
          </a:xfrm>
          <a:prstGeom prst="rect">
            <a:avLst/>
          </a:prstGeom>
          <a:noFill/>
          <a:ln w="9525">
            <a:noFill/>
            <a:miter lim="800000"/>
            <a:headEnd/>
            <a:tailEnd/>
          </a:ln>
        </p:spPr>
        <p:txBody>
          <a:bodyPr>
            <a:spAutoFit/>
          </a:bodyPr>
          <a:lstStyle/>
          <a:p>
            <a:r>
              <a:rPr lang="en-US" sz="1600" dirty="0">
                <a:solidFill>
                  <a:srgbClr val="C00000"/>
                </a:solidFill>
              </a:rPr>
              <a:t>EVAAS</a:t>
            </a:r>
            <a:r>
              <a:rPr lang="en-US" sz="1600" baseline="30000" dirty="0">
                <a:solidFill>
                  <a:srgbClr val="C00000"/>
                </a:solidFill>
              </a:rPr>
              <a:t>®</a:t>
            </a:r>
            <a:r>
              <a:rPr lang="en-US" sz="1600" dirty="0">
                <a:solidFill>
                  <a:srgbClr val="C00000"/>
                </a:solidFill>
              </a:rPr>
              <a:t> Teacher Value-Added Report Categories</a:t>
            </a:r>
          </a:p>
        </p:txBody>
      </p:sp>
    </p:spTree>
    <p:custDataLst>
      <p:tags r:id="rId1"/>
    </p:custDataLst>
    <p:extLst>
      <p:ext uri="{BB962C8B-B14F-4D97-AF65-F5344CB8AC3E}">
        <p14:creationId xmlns:p14="http://schemas.microsoft.com/office/powerpoint/2010/main" val="2979147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612775" y="228600"/>
            <a:ext cx="8153400" cy="990600"/>
          </a:xfrm>
        </p:spPr>
        <p:txBody>
          <a:bodyPr/>
          <a:lstStyle/>
          <a:p>
            <a:pPr eaLnBrk="1" hangingPunct="1"/>
            <a:r>
              <a:rPr lang="en-US" smtClean="0">
                <a:latin typeface="Arial Black" pitchFamily="34" charset="0"/>
                <a:ea typeface="ＭＳ Ｐゴシック" pitchFamily="34" charset="-128"/>
                <a:cs typeface="Arial Black" pitchFamily="34" charset="0"/>
              </a:rPr>
              <a:t>Ohio Principal Evaluation System</a:t>
            </a:r>
          </a:p>
        </p:txBody>
      </p:sp>
      <p:pic>
        <p:nvPicPr>
          <p:cNvPr id="57348" name="Picture 2"/>
          <p:cNvPicPr>
            <a:picLocks noChangeAspect="1" noChangeArrowheads="1"/>
          </p:cNvPicPr>
          <p:nvPr/>
        </p:nvPicPr>
        <p:blipFill>
          <a:blip r:embed="rId2" cstate="print"/>
          <a:srcRect/>
          <a:stretch>
            <a:fillRect/>
          </a:stretch>
        </p:blipFill>
        <p:spPr bwMode="auto">
          <a:xfrm>
            <a:off x="1219200" y="1524001"/>
            <a:ext cx="7162800" cy="4357980"/>
          </a:xfrm>
          <a:prstGeom prst="rect">
            <a:avLst/>
          </a:prstGeom>
          <a:noFill/>
          <a:ln w="9525">
            <a:noFill/>
            <a:miter lim="800000"/>
            <a:headEnd/>
            <a:tailEnd/>
          </a:ln>
        </p:spPr>
      </p:pic>
    </p:spTree>
    <p:extLst>
      <p:ext uri="{BB962C8B-B14F-4D97-AF65-F5344CB8AC3E}">
        <p14:creationId xmlns:p14="http://schemas.microsoft.com/office/powerpoint/2010/main" val="2379249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dirty="0" smtClean="0"/>
              <a:t>Value-Added Impacts All Stakeholders</a:t>
            </a:r>
            <a:endParaRPr lang="en-US" sz="2900" dirty="0"/>
          </a:p>
        </p:txBody>
      </p:sp>
      <p:graphicFrame>
        <p:nvGraphicFramePr>
          <p:cNvPr id="6" name="Content Placeholder 5"/>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2874264" y="5638800"/>
            <a:ext cx="5888736" cy="276999"/>
          </a:xfrm>
          <a:prstGeom prst="rect">
            <a:avLst/>
          </a:prstGeom>
          <a:solidFill>
            <a:srgbClr val="298536"/>
          </a:solidFill>
          <a:ln>
            <a:solidFill>
              <a:schemeClr val="bg1"/>
            </a:solidFill>
          </a:ln>
        </p:spPr>
        <p:txBody>
          <a:bodyPr wrap="square" rtlCol="0">
            <a:spAutoFit/>
          </a:bodyPr>
          <a:lstStyle/>
          <a:p>
            <a:pPr algn="ctr"/>
            <a:r>
              <a:rPr lang="en-US" sz="1200" b="1" dirty="0" smtClean="0">
                <a:solidFill>
                  <a:schemeClr val="bg1"/>
                </a:solidFill>
              </a:rPr>
              <a:t>Value-Added Metric Impacts Oho Teacher Evaluation</a:t>
            </a:r>
            <a:endParaRPr lang="en-US" sz="1200" b="1" dirty="0">
              <a:solidFill>
                <a:schemeClr val="bg1"/>
              </a:solidFill>
            </a:endParaRPr>
          </a:p>
        </p:txBody>
      </p:sp>
      <p:sp>
        <p:nvSpPr>
          <p:cNvPr id="10" name="TextBox 9"/>
          <p:cNvSpPr txBox="1"/>
          <p:nvPr/>
        </p:nvSpPr>
        <p:spPr>
          <a:xfrm>
            <a:off x="2874264" y="5867400"/>
            <a:ext cx="5888736" cy="219456"/>
          </a:xfrm>
          <a:prstGeom prst="rect">
            <a:avLst/>
          </a:prstGeom>
          <a:solidFill>
            <a:srgbClr val="105FB0"/>
          </a:solidFill>
          <a:ln>
            <a:solidFill>
              <a:schemeClr val="bg1"/>
            </a:solidFill>
          </a:ln>
        </p:spPr>
        <p:txBody>
          <a:bodyPr wrap="square" rtlCol="0">
            <a:spAutoFit/>
          </a:bodyPr>
          <a:lstStyle/>
          <a:p>
            <a:pPr algn="ctr"/>
            <a:r>
              <a:rPr lang="en-US" sz="1200" b="1" dirty="0" smtClean="0">
                <a:solidFill>
                  <a:schemeClr val="bg1"/>
                </a:solidFill>
              </a:rPr>
              <a:t>Value-Added Metric Impacts Authorization to Offer Teacher Prep Program</a:t>
            </a:r>
            <a:endParaRPr lang="en-US" sz="1200" b="1" dirty="0">
              <a:solidFill>
                <a:schemeClr val="bg1"/>
              </a:solidFill>
            </a:endParaRPr>
          </a:p>
        </p:txBody>
      </p:sp>
    </p:spTree>
    <p:extLst>
      <p:ext uri="{BB962C8B-B14F-4D97-AF65-F5344CB8AC3E}">
        <p14:creationId xmlns:p14="http://schemas.microsoft.com/office/powerpoint/2010/main" val="3430643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41338" y="255439"/>
            <a:ext cx="8153400" cy="990600"/>
          </a:xfrm>
        </p:spPr>
        <p:txBody>
          <a:bodyPr/>
          <a:lstStyle/>
          <a:p>
            <a:r>
              <a:rPr lang="en-US" sz="3200" dirty="0" smtClean="0">
                <a:latin typeface="Arial Black" pitchFamily="34" charset="0"/>
                <a:ea typeface="ＭＳ Ｐゴシック" pitchFamily="34" charset="-128"/>
                <a:cs typeface="Arial Black" pitchFamily="34" charset="0"/>
              </a:rPr>
              <a:t>Key Statewide Deliverables of RttT</a:t>
            </a:r>
          </a:p>
        </p:txBody>
      </p:sp>
      <p:sp>
        <p:nvSpPr>
          <p:cNvPr id="3" name="Content Placeholder 2"/>
          <p:cNvSpPr>
            <a:spLocks noGrp="1"/>
          </p:cNvSpPr>
          <p:nvPr>
            <p:ph sz="quarter" idx="1"/>
          </p:nvPr>
        </p:nvSpPr>
        <p:spPr>
          <a:xfrm>
            <a:off x="554038" y="1359049"/>
            <a:ext cx="8313737" cy="4495800"/>
          </a:xfrm>
        </p:spPr>
        <p:txBody>
          <a:bodyPr/>
          <a:lstStyle/>
          <a:p>
            <a:pPr marL="292100" indent="-292100" eaLnBrk="1" hangingPunct="1">
              <a:spcBef>
                <a:spcPts val="0"/>
              </a:spcBef>
              <a:spcAft>
                <a:spcPts val="0"/>
              </a:spcAft>
              <a:buFont typeface="Wingdings" pitchFamily="2" charset="2"/>
              <a:buChar char="o"/>
              <a:tabLst>
                <a:tab pos="0" algn="l"/>
              </a:tabLst>
              <a:defRPr/>
            </a:pPr>
            <a:r>
              <a:rPr lang="en-US" sz="2200" dirty="0" smtClean="0">
                <a:latin typeface="Arial" pitchFamily="34" charset="0"/>
                <a:cs typeface="Arial" pitchFamily="34" charset="0"/>
              </a:rPr>
              <a:t>Teacher Value-Added Reporting</a:t>
            </a:r>
          </a:p>
          <a:p>
            <a:pPr marL="739775" lvl="1" indent="-292100">
              <a:spcBef>
                <a:spcPts val="0"/>
              </a:spcBef>
              <a:spcAft>
                <a:spcPts val="0"/>
              </a:spcAft>
              <a:buSzPct val="60000"/>
              <a:buFont typeface="Wingdings" pitchFamily="2" charset="2"/>
              <a:buChar char="p"/>
              <a:tabLst>
                <a:tab pos="0" algn="l"/>
              </a:tabLst>
              <a:defRPr/>
            </a:pPr>
            <a:r>
              <a:rPr lang="en-US" sz="2000" dirty="0" smtClean="0">
                <a:latin typeface="Arial" pitchFamily="34" charset="0"/>
                <a:cs typeface="Arial" pitchFamily="34" charset="0"/>
              </a:rPr>
              <a:t>30% of LEAs link in Year 1 RttT (reports received fall 2011) </a:t>
            </a:r>
          </a:p>
          <a:p>
            <a:pPr marL="739775" lvl="1" indent="4763">
              <a:spcBef>
                <a:spcPts val="0"/>
              </a:spcBef>
              <a:spcAft>
                <a:spcPts val="0"/>
              </a:spcAft>
              <a:buClr>
                <a:schemeClr val="bg1">
                  <a:lumMod val="50000"/>
                </a:schemeClr>
              </a:buClr>
              <a:buSzPct val="60000"/>
              <a:buNone/>
              <a:tabLst>
                <a:tab pos="0" algn="l"/>
              </a:tabLst>
              <a:defRPr/>
            </a:pPr>
            <a:r>
              <a:rPr lang="en-US" sz="2000" dirty="0" smtClean="0">
                <a:latin typeface="Arial" pitchFamily="34" charset="0"/>
                <a:cs typeface="Arial" pitchFamily="34" charset="0"/>
              </a:rPr>
              <a:t>primarily LEAs in Battelle for Kids’ expanded value-added reports projects along with some SIG schools</a:t>
            </a:r>
          </a:p>
          <a:p>
            <a:pPr marL="739775" lvl="1" indent="-292100" eaLnBrk="1" hangingPunct="1">
              <a:buSzPct val="60000"/>
              <a:buFont typeface="Wingdings" pitchFamily="2" charset="2"/>
              <a:buChar char="p"/>
              <a:tabLst>
                <a:tab pos="0" algn="l"/>
              </a:tabLst>
              <a:defRPr/>
            </a:pPr>
            <a:r>
              <a:rPr lang="en-US" sz="2000" dirty="0" smtClean="0">
                <a:latin typeface="Arial" pitchFamily="34" charset="0"/>
                <a:cs typeface="Arial" pitchFamily="34" charset="0"/>
              </a:rPr>
              <a:t>60% of all LEAs link in Year 2 (represents RttT LEAs)</a:t>
            </a:r>
          </a:p>
          <a:p>
            <a:pPr marL="739775" lvl="1" indent="-292100" eaLnBrk="1" hangingPunct="1">
              <a:buSzPct val="60000"/>
              <a:buFont typeface="Wingdings" pitchFamily="2" charset="2"/>
              <a:buChar char="p"/>
              <a:tabLst>
                <a:tab pos="0" algn="l"/>
              </a:tabLst>
              <a:defRPr/>
            </a:pPr>
            <a:r>
              <a:rPr lang="en-US" sz="2000" dirty="0" smtClean="0">
                <a:latin typeface="Arial" pitchFamily="34" charset="0"/>
                <a:cs typeface="Arial" pitchFamily="34" charset="0"/>
              </a:rPr>
              <a:t>100% of all LEAs in Ohio link in Years 3 &amp; 4</a:t>
            </a:r>
          </a:p>
          <a:p>
            <a:pPr marL="739775" lvl="1" indent="-292100" eaLnBrk="1" hangingPunct="1">
              <a:spcAft>
                <a:spcPts val="600"/>
              </a:spcAft>
              <a:buSzPct val="60000"/>
              <a:buFont typeface="Wingdings" pitchFamily="2" charset="2"/>
              <a:buChar char="p"/>
              <a:tabLst>
                <a:tab pos="0" algn="l"/>
              </a:tabLst>
              <a:defRPr/>
            </a:pPr>
            <a:r>
              <a:rPr lang="en-US" sz="2000" dirty="0" smtClean="0">
                <a:latin typeface="Arial" pitchFamily="34" charset="0"/>
                <a:cs typeface="Arial" pitchFamily="34" charset="0"/>
              </a:rPr>
              <a:t>Requires teacher linkage each spring to verify teacher assignments and teachers’ instructional time with students </a:t>
            </a:r>
            <a:endParaRPr lang="en-US" dirty="0" smtClean="0"/>
          </a:p>
          <a:p>
            <a:pPr marL="292100" indent="-292100">
              <a:spcAft>
                <a:spcPts val="600"/>
              </a:spcAft>
              <a:tabLst>
                <a:tab pos="0" algn="l"/>
              </a:tabLst>
              <a:defRPr/>
            </a:pPr>
            <a:r>
              <a:rPr lang="en-US" sz="2200" dirty="0" smtClean="0">
                <a:latin typeface="Arial" pitchFamily="34" charset="0"/>
                <a:cs typeface="Arial" pitchFamily="34" charset="0"/>
              </a:rPr>
              <a:t>Professional development and resources will address the use of value-added for school improvement and implications of teacher-level reporting</a:t>
            </a:r>
          </a:p>
          <a:p>
            <a:pPr>
              <a:buFont typeface="Wingdings" pitchFamily="2" charset="2"/>
              <a:buNone/>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41338" y="68699"/>
            <a:ext cx="8153400" cy="990600"/>
          </a:xfrm>
        </p:spPr>
        <p:txBody>
          <a:bodyPr/>
          <a:lstStyle/>
          <a:p>
            <a:r>
              <a:rPr lang="en-US" sz="3200" dirty="0" smtClean="0">
                <a:latin typeface="Arial Black" pitchFamily="34" charset="0"/>
                <a:ea typeface="ＭＳ Ｐゴシック" pitchFamily="34" charset="-128"/>
                <a:cs typeface="Arial Black" pitchFamily="34" charset="0"/>
              </a:rPr>
              <a:t>Ohio Regional Fall Workshops 2011 and 2012</a:t>
            </a:r>
          </a:p>
        </p:txBody>
      </p:sp>
      <p:pic>
        <p:nvPicPr>
          <p:cNvPr id="2" name="Picture 1" descr="Screen Shot 2012-10-23 at 2.40.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259" y="1444620"/>
            <a:ext cx="6723191" cy="5065934"/>
          </a:xfrm>
          <a:prstGeom prst="rect">
            <a:avLst/>
          </a:prstGeom>
        </p:spPr>
      </p:pic>
    </p:spTree>
    <p:extLst>
      <p:ext uri="{BB962C8B-B14F-4D97-AF65-F5344CB8AC3E}">
        <p14:creationId xmlns:p14="http://schemas.microsoft.com/office/powerpoint/2010/main" val="3276714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41338" y="255439"/>
            <a:ext cx="8153400" cy="990600"/>
          </a:xfrm>
        </p:spPr>
        <p:txBody>
          <a:bodyPr/>
          <a:lstStyle/>
          <a:p>
            <a:r>
              <a:rPr lang="en-US" sz="3200" dirty="0" smtClean="0">
                <a:latin typeface="Arial Black" pitchFamily="34" charset="0"/>
                <a:ea typeface="ＭＳ Ｐゴシック" pitchFamily="34" charset="-128"/>
                <a:cs typeface="Arial Black" pitchFamily="34" charset="0"/>
              </a:rPr>
              <a:t>Online Courses Completed</a:t>
            </a:r>
          </a:p>
        </p:txBody>
      </p:sp>
      <p:pic>
        <p:nvPicPr>
          <p:cNvPr id="3" name="Picture 2" descr="Screen Shot 2012-10-23 at 2.42.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371" y="1362224"/>
            <a:ext cx="7414181" cy="4392553"/>
          </a:xfrm>
          <a:prstGeom prst="rect">
            <a:avLst/>
          </a:prstGeom>
        </p:spPr>
      </p:pic>
    </p:spTree>
    <p:extLst>
      <p:ext uri="{BB962C8B-B14F-4D97-AF65-F5344CB8AC3E}">
        <p14:creationId xmlns:p14="http://schemas.microsoft.com/office/powerpoint/2010/main" val="3661407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41338" y="255439"/>
            <a:ext cx="8153400" cy="990600"/>
          </a:xfrm>
        </p:spPr>
        <p:txBody>
          <a:bodyPr/>
          <a:lstStyle/>
          <a:p>
            <a:r>
              <a:rPr lang="en-US" sz="3200" dirty="0" smtClean="0">
                <a:latin typeface="Arial Black" pitchFamily="34" charset="0"/>
                <a:ea typeface="ＭＳ Ｐゴシック" pitchFamily="34" charset="-128"/>
                <a:cs typeface="Arial Black" pitchFamily="34" charset="0"/>
              </a:rPr>
              <a:t>Link/Roster Verification</a:t>
            </a:r>
          </a:p>
        </p:txBody>
      </p:sp>
      <p:pic>
        <p:nvPicPr>
          <p:cNvPr id="2" name="Picture 1" descr="Screen Shot 2012-10-23 at 2.43.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140" y="1381872"/>
            <a:ext cx="6812636" cy="4928958"/>
          </a:xfrm>
          <a:prstGeom prst="rect">
            <a:avLst/>
          </a:prstGeom>
        </p:spPr>
      </p:pic>
    </p:spTree>
    <p:extLst>
      <p:ext uri="{BB962C8B-B14F-4D97-AF65-F5344CB8AC3E}">
        <p14:creationId xmlns:p14="http://schemas.microsoft.com/office/powerpoint/2010/main" val="3560608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1"/>
          <p:cNvSpPr>
            <a:spLocks noGrp="1"/>
          </p:cNvSpPr>
          <p:nvPr>
            <p:ph type="body" idx="1"/>
          </p:nvPr>
        </p:nvSpPr>
        <p:spPr>
          <a:xfrm>
            <a:off x="1371600" y="2209800"/>
            <a:ext cx="7123113" cy="4191000"/>
          </a:xfrm>
        </p:spPr>
        <p:txBody>
          <a:bodyPr/>
          <a:lstStyle/>
          <a:p>
            <a:pPr eaLnBrk="1" hangingPunct="1"/>
            <a:endParaRPr lang="en-US" dirty="0" smtClean="0">
              <a:latin typeface="Arial" charset="0"/>
              <a:ea typeface="ＭＳ Ｐゴシック" pitchFamily="34" charset="-128"/>
              <a:cs typeface="Arial" charset="0"/>
            </a:endParaRPr>
          </a:p>
          <a:p>
            <a:pPr eaLnBrk="1" hangingPunct="1"/>
            <a:endParaRPr lang="en-US" dirty="0" smtClean="0">
              <a:latin typeface="Arial" charset="0"/>
              <a:ea typeface="ＭＳ Ｐゴシック" pitchFamily="34" charset="-128"/>
              <a:cs typeface="Arial" charset="0"/>
            </a:endParaRPr>
          </a:p>
          <a:p>
            <a:pPr eaLnBrk="1" hangingPunct="1"/>
            <a:endParaRPr lang="en-US" dirty="0" smtClean="0">
              <a:latin typeface="Arial" charset="0"/>
              <a:ea typeface="ＭＳ Ｐゴシック" pitchFamily="34" charset="-128"/>
              <a:cs typeface="Arial" charset="0"/>
            </a:endParaRPr>
          </a:p>
        </p:txBody>
      </p:sp>
      <p:sp>
        <p:nvSpPr>
          <p:cNvPr id="16387" name="Title 2"/>
          <p:cNvSpPr>
            <a:spLocks noGrp="1"/>
          </p:cNvSpPr>
          <p:nvPr>
            <p:ph type="title"/>
          </p:nvPr>
        </p:nvSpPr>
        <p:spPr/>
        <p:txBody>
          <a:bodyPr/>
          <a:lstStyle/>
          <a:p>
            <a:pPr eaLnBrk="1" hangingPunct="1"/>
            <a:r>
              <a:rPr lang="en-US" dirty="0" smtClean="0">
                <a:latin typeface="Arial Black" pitchFamily="34" charset="0"/>
                <a:ea typeface="ＭＳ Ｐゴシック" pitchFamily="34" charset="-128"/>
                <a:cs typeface="Arial Black" pitchFamily="34" charset="0"/>
              </a:rPr>
              <a:t>Resources to Support </a:t>
            </a:r>
            <a:br>
              <a:rPr lang="en-US" dirty="0" smtClean="0">
                <a:latin typeface="Arial Black" pitchFamily="34" charset="0"/>
                <a:ea typeface="ＭＳ Ｐゴシック" pitchFamily="34" charset="-128"/>
                <a:cs typeface="Arial Black" pitchFamily="34" charset="0"/>
              </a:rPr>
            </a:br>
            <a:r>
              <a:rPr lang="en-US" dirty="0" smtClean="0">
                <a:latin typeface="Arial Black" pitchFamily="34" charset="0"/>
                <a:ea typeface="ＭＳ Ｐゴシック" pitchFamily="34" charset="-128"/>
                <a:cs typeface="Arial Black" pitchFamily="34" charset="0"/>
              </a:rPr>
              <a:t>Value-Added in Ohio</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26091" y="162884"/>
            <a:ext cx="8534400" cy="838200"/>
          </a:xfrm>
        </p:spPr>
        <p:txBody>
          <a:bodyPr/>
          <a:lstStyle/>
          <a:p>
            <a:r>
              <a:rPr lang="en-US" sz="3200" dirty="0" smtClean="0">
                <a:latin typeface="Arial Black" pitchFamily="34" charset="0"/>
                <a:ea typeface="ＭＳ Ｐゴシック" pitchFamily="34" charset="-128"/>
                <a:cs typeface="Arial Black" pitchFamily="34" charset="0"/>
              </a:rPr>
              <a:t>Ohio’s Value-Added Network of Support: VALs &amp; DVALs</a:t>
            </a:r>
          </a:p>
        </p:txBody>
      </p:sp>
      <p:sp>
        <p:nvSpPr>
          <p:cNvPr id="17411" name="TextBox 2"/>
          <p:cNvSpPr txBox="1">
            <a:spLocks noChangeArrowheads="1"/>
          </p:cNvSpPr>
          <p:nvPr/>
        </p:nvSpPr>
        <p:spPr bwMode="auto">
          <a:xfrm>
            <a:off x="457200" y="1295400"/>
            <a:ext cx="8153400" cy="1938338"/>
          </a:xfrm>
          <a:prstGeom prst="rect">
            <a:avLst/>
          </a:prstGeom>
          <a:noFill/>
          <a:ln w="9525">
            <a:noFill/>
            <a:miter lim="800000"/>
            <a:headEnd/>
            <a:tailEnd/>
          </a:ln>
        </p:spPr>
        <p:txBody>
          <a:bodyPr>
            <a:spAutoFit/>
          </a:bodyPr>
          <a:lstStyle/>
          <a:p>
            <a:pPr marL="292100" indent="-292100">
              <a:buClr>
                <a:srgbClr val="2462A7"/>
              </a:buClr>
              <a:buSzPct val="60000"/>
              <a:buFont typeface="Wingdings" pitchFamily="2" charset="2"/>
              <a:buChar char="o"/>
              <a:tabLst>
                <a:tab pos="0" algn="l"/>
              </a:tabLst>
            </a:pPr>
            <a:r>
              <a:rPr lang="en-US" sz="2000" b="1" dirty="0"/>
              <a:t>Value-Added Leaders (VALs): </a:t>
            </a:r>
            <a:r>
              <a:rPr lang="en-US" sz="2000" dirty="0"/>
              <a:t>90 VALs who support district/community school value-added teams</a:t>
            </a:r>
          </a:p>
          <a:p>
            <a:pPr marL="292100" indent="-292100">
              <a:tabLst>
                <a:tab pos="0" algn="l"/>
              </a:tabLst>
            </a:pPr>
            <a:endParaRPr lang="en-US" sz="2000" dirty="0"/>
          </a:p>
          <a:p>
            <a:pPr marL="292100" indent="-292100">
              <a:buClr>
                <a:srgbClr val="2462A7"/>
              </a:buClr>
              <a:buSzPct val="60000"/>
              <a:buFont typeface="Wingdings" pitchFamily="2" charset="2"/>
              <a:buChar char="o"/>
              <a:tabLst>
                <a:tab pos="0" algn="l"/>
              </a:tabLst>
            </a:pPr>
            <a:r>
              <a:rPr lang="en-US" sz="2000" b="1" dirty="0"/>
              <a:t>District Value-Added Leaders (DVALs): </a:t>
            </a:r>
            <a:r>
              <a:rPr lang="en-US" sz="2000" dirty="0"/>
              <a:t>On average, 3-5 person team from </a:t>
            </a:r>
            <a:r>
              <a:rPr lang="en-US" sz="2000" dirty="0" smtClean="0"/>
              <a:t>districts/community schools </a:t>
            </a:r>
            <a:r>
              <a:rPr lang="en-US" sz="2000" dirty="0"/>
              <a:t>who provide support to principals and teachers in the use of value-added information</a:t>
            </a:r>
          </a:p>
        </p:txBody>
      </p:sp>
      <p:pic>
        <p:nvPicPr>
          <p:cNvPr id="7" name="Picture 5"/>
          <p:cNvPicPr>
            <a:picLocks noChangeAspect="1" noChangeArrowheads="1"/>
          </p:cNvPicPr>
          <p:nvPr/>
        </p:nvPicPr>
        <p:blipFill>
          <a:blip r:embed="rId3" cstate="print"/>
          <a:srcRect l="16519" r="9679" b="5295"/>
          <a:stretch>
            <a:fillRect/>
          </a:stretch>
        </p:blipFill>
        <p:spPr bwMode="auto">
          <a:xfrm>
            <a:off x="5724525" y="3351213"/>
            <a:ext cx="1909763" cy="3065462"/>
          </a:xfrm>
          <a:prstGeom prst="rect">
            <a:avLst/>
          </a:prstGeom>
          <a:noFill/>
          <a:ln w="9525">
            <a:solidFill>
              <a:srgbClr val="2462A7"/>
            </a:solidFill>
            <a:miter lim="800000"/>
            <a:headEnd/>
            <a:tailEnd/>
          </a:ln>
        </p:spPr>
      </p:pic>
      <p:sp>
        <p:nvSpPr>
          <p:cNvPr id="9" name="TextBox 12"/>
          <p:cNvSpPr txBox="1">
            <a:spLocks noChangeArrowheads="1"/>
          </p:cNvSpPr>
          <p:nvPr/>
        </p:nvSpPr>
        <p:spPr bwMode="auto">
          <a:xfrm>
            <a:off x="919163" y="3594100"/>
            <a:ext cx="3608387" cy="2308225"/>
          </a:xfrm>
          <a:prstGeom prst="rect">
            <a:avLst/>
          </a:prstGeom>
          <a:solidFill>
            <a:schemeClr val="accent1">
              <a:lumMod val="60000"/>
              <a:lumOff val="40000"/>
            </a:schemeClr>
          </a:solidFill>
          <a:ln w="25400">
            <a:solidFill>
              <a:srgbClr val="2462A7"/>
            </a:solidFill>
            <a:miter lim="800000"/>
            <a:headEnd/>
            <a:tailEnd/>
          </a:ln>
        </p:spPr>
        <p:txBody>
          <a:bodyPr>
            <a:spAutoFit/>
          </a:bodyPr>
          <a:lstStyle/>
          <a:p>
            <a:pPr marL="342900" indent="-342900">
              <a:buFontTx/>
              <a:buAutoNum type="arabicPeriod"/>
              <a:defRPr/>
            </a:pPr>
            <a:r>
              <a:rPr lang="en-US" sz="1600" b="1" i="1" dirty="0"/>
              <a:t>Go to the Ohio Student Progress Portal, </a:t>
            </a:r>
            <a:r>
              <a:rPr lang="en-US" sz="1600" b="1" i="1" dirty="0">
                <a:hlinkClick r:id="rId4"/>
              </a:rPr>
              <a:t>www.BattelleforKids.org/Ohio</a:t>
            </a:r>
            <a:r>
              <a:rPr lang="en-US" sz="1600" b="1" i="1" dirty="0"/>
              <a:t> </a:t>
            </a:r>
          </a:p>
          <a:p>
            <a:pPr marL="342900" indent="-342900">
              <a:buFontTx/>
              <a:buAutoNum type="arabicPeriod"/>
              <a:defRPr/>
            </a:pPr>
            <a:r>
              <a:rPr lang="en-US" sz="1600" b="1" i="1" dirty="0"/>
              <a:t>Choose “Value-Added Network of Support” from Quicklinks</a:t>
            </a:r>
          </a:p>
          <a:p>
            <a:pPr marL="342900" indent="-342900">
              <a:buFontTx/>
              <a:buAutoNum type="arabicPeriod"/>
              <a:defRPr/>
            </a:pPr>
            <a:r>
              <a:rPr lang="en-US" sz="1600" b="1" i="1" dirty="0"/>
              <a:t>Utilize “Find your VAL/DVAL” feature to contact your local support system. </a:t>
            </a:r>
          </a:p>
          <a:p>
            <a:pPr>
              <a:defRPr/>
            </a:pPr>
            <a:endParaRPr lang="en-US" sz="1600" i="1" dirty="0"/>
          </a:p>
        </p:txBody>
      </p:sp>
      <p:cxnSp>
        <p:nvCxnSpPr>
          <p:cNvPr id="10" name="Straight Arrow Connector 9"/>
          <p:cNvCxnSpPr/>
          <p:nvPr/>
        </p:nvCxnSpPr>
        <p:spPr>
          <a:xfrm rot="16200000" flipH="1">
            <a:off x="4515644" y="4953794"/>
            <a:ext cx="1201737" cy="11842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84220" y="280657"/>
            <a:ext cx="8153400" cy="838200"/>
          </a:xfrm>
        </p:spPr>
        <p:txBody>
          <a:bodyPr/>
          <a:lstStyle/>
          <a:p>
            <a:r>
              <a:rPr lang="en-US" sz="3200" dirty="0" smtClean="0">
                <a:latin typeface="Arial Black" pitchFamily="34" charset="0"/>
                <a:ea typeface="ＭＳ Ｐゴシック" pitchFamily="34" charset="-128"/>
                <a:cs typeface="Arial Black" pitchFamily="34" charset="0"/>
              </a:rPr>
              <a:t> Helpful Tools For Your Use</a:t>
            </a:r>
          </a:p>
        </p:txBody>
      </p:sp>
      <p:sp>
        <p:nvSpPr>
          <p:cNvPr id="3" name="TextBox 2"/>
          <p:cNvSpPr txBox="1"/>
          <p:nvPr/>
        </p:nvSpPr>
        <p:spPr>
          <a:xfrm>
            <a:off x="595429" y="1242235"/>
            <a:ext cx="8153400" cy="2216150"/>
          </a:xfrm>
          <a:prstGeom prst="rect">
            <a:avLst/>
          </a:prstGeom>
          <a:noFill/>
        </p:spPr>
        <p:txBody>
          <a:bodyPr>
            <a:spAutoFit/>
          </a:bodyPr>
          <a:lstStyle/>
          <a:p>
            <a:pPr marL="341313" lvl="2" indent="-341313">
              <a:buClr>
                <a:srgbClr val="2462A7"/>
              </a:buClr>
              <a:buSzPct val="60000"/>
              <a:buFont typeface="Wingdings" pitchFamily="2" charset="2"/>
              <a:buChar char="o"/>
              <a:defRPr/>
            </a:pPr>
            <a:r>
              <a:rPr lang="en-US" sz="2000" dirty="0" smtClean="0">
                <a:latin typeface="Arial" pitchFamily="34" charset="0"/>
                <a:ea typeface="ＭＳ Ｐゴシック" charset="-128"/>
                <a:cs typeface="Arial" pitchFamily="34" charset="0"/>
              </a:rPr>
              <a:t>EVAAS</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a:t>
            </a:r>
            <a:r>
              <a:rPr lang="en-US" sz="2000" dirty="0">
                <a:cs typeface="+mn-cs"/>
              </a:rPr>
              <a:t>Interactive Site – Diagnostic Tool</a:t>
            </a:r>
          </a:p>
          <a:p>
            <a:pPr marL="341313" lvl="2" indent="-341313">
              <a:buClr>
                <a:srgbClr val="2462A7"/>
              </a:buClr>
              <a:buSzPct val="60000"/>
              <a:buFont typeface="Wingdings" pitchFamily="2" charset="2"/>
              <a:buChar char="o"/>
              <a:defRPr/>
            </a:pPr>
            <a:r>
              <a:rPr lang="en-US" sz="2000" dirty="0">
                <a:cs typeface="+mn-cs"/>
              </a:rPr>
              <a:t>BFK Ohio Student Progress Portal, www.BattelleforKids.org/Ohio</a:t>
            </a:r>
          </a:p>
          <a:p>
            <a:pPr marL="341313" lvl="3" indent="-341313">
              <a:buClr>
                <a:srgbClr val="2462A7"/>
              </a:buClr>
              <a:buSzPct val="60000"/>
              <a:buFont typeface="Wingdings" pitchFamily="2" charset="2"/>
              <a:buChar char="o"/>
              <a:defRPr/>
            </a:pPr>
            <a:r>
              <a:rPr lang="en-US" sz="2000" dirty="0">
                <a:cs typeface="+mn-cs"/>
              </a:rPr>
              <a:t>Online Courses via </a:t>
            </a:r>
            <a:r>
              <a:rPr lang="en-US" sz="2000" dirty="0" smtClean="0">
                <a:cs typeface="+mn-cs"/>
              </a:rPr>
              <a:t>Ohio•Learn</a:t>
            </a:r>
            <a:r>
              <a:rPr lang="en-US" sz="2000" dirty="0">
                <a:cs typeface="+mn-cs"/>
              </a:rPr>
              <a:t>:</a:t>
            </a:r>
            <a:r>
              <a:rPr lang="en-US" sz="2000" dirty="0" smtClean="0">
                <a:cs typeface="+mn-cs"/>
              </a:rPr>
              <a:t> value-added </a:t>
            </a:r>
            <a:r>
              <a:rPr lang="en-US" sz="2000" dirty="0">
                <a:cs typeface="+mn-cs"/>
              </a:rPr>
              <a:t>and FIP </a:t>
            </a:r>
          </a:p>
          <a:p>
            <a:pPr marL="341313" indent="-341313">
              <a:buClr>
                <a:srgbClr val="2462A7"/>
              </a:buClr>
              <a:buSzPct val="60000"/>
              <a:buFont typeface="Wingdings" pitchFamily="2" charset="2"/>
              <a:buChar char="o"/>
              <a:defRPr/>
            </a:pPr>
            <a:r>
              <a:rPr lang="en-US" sz="2000" dirty="0">
                <a:cs typeface="+mn-cs"/>
              </a:rPr>
              <a:t>Focus Guides, </a:t>
            </a:r>
            <a:r>
              <a:rPr lang="en-US" sz="2000" dirty="0" smtClean="0">
                <a:cs typeface="+mn-cs"/>
              </a:rPr>
              <a:t>A </a:t>
            </a:r>
            <a:r>
              <a:rPr lang="en-US" sz="2000" dirty="0">
                <a:cs typeface="+mn-cs"/>
              </a:rPr>
              <a:t>system of continuous improvement</a:t>
            </a:r>
          </a:p>
          <a:p>
            <a:pPr marL="341313" indent="-341313">
              <a:buClr>
                <a:srgbClr val="2462A7"/>
              </a:buClr>
              <a:buSzPct val="60000"/>
              <a:buFont typeface="Wingdings" pitchFamily="2" charset="2"/>
              <a:buChar char="o"/>
              <a:defRPr/>
            </a:pPr>
            <a:r>
              <a:rPr lang="en-US" sz="2000" dirty="0">
                <a:cs typeface="+mn-cs"/>
              </a:rPr>
              <a:t>Understanding &amp; Using Value-Added Analysis Toolkit</a:t>
            </a:r>
          </a:p>
          <a:p>
            <a:pPr marL="341313" indent="-341313">
              <a:buClr>
                <a:srgbClr val="2462A7"/>
              </a:buClr>
              <a:buSzPct val="60000"/>
              <a:buFont typeface="Wingdings" pitchFamily="2" charset="2"/>
              <a:buChar char="o"/>
              <a:defRPr/>
            </a:pPr>
            <a:r>
              <a:rPr lang="en-US" sz="2000" dirty="0"/>
              <a:t>VA Book: </a:t>
            </a:r>
            <a:r>
              <a:rPr lang="en-US" sz="2000" i="1" dirty="0"/>
              <a:t>How to Use Value-Added to Improve Student Learning</a:t>
            </a:r>
          </a:p>
          <a:p>
            <a:pPr>
              <a:buClr>
                <a:srgbClr val="2462A7"/>
              </a:buClr>
              <a:buSzPct val="60000"/>
              <a:buFont typeface="Wingdings" pitchFamily="2" charset="2"/>
              <a:buChar char="o"/>
              <a:defRPr/>
            </a:pPr>
            <a:endParaRPr lang="en-US" dirty="0">
              <a:cs typeface="+mn-cs"/>
            </a:endParaRPr>
          </a:p>
        </p:txBody>
      </p:sp>
      <p:pic>
        <p:nvPicPr>
          <p:cNvPr id="19460" name="Picture 7" descr="FIP_logoTM.png"/>
          <p:cNvPicPr>
            <a:picLocks noChangeAspect="1"/>
          </p:cNvPicPr>
          <p:nvPr/>
        </p:nvPicPr>
        <p:blipFill>
          <a:blip r:embed="rId2" cstate="print"/>
          <a:srcRect/>
          <a:stretch>
            <a:fillRect/>
          </a:stretch>
        </p:blipFill>
        <p:spPr bwMode="auto">
          <a:xfrm>
            <a:off x="6805613" y="5340350"/>
            <a:ext cx="1601787" cy="1082675"/>
          </a:xfrm>
          <a:prstGeom prst="rect">
            <a:avLst/>
          </a:prstGeom>
          <a:noFill/>
          <a:ln w="9525">
            <a:noFill/>
            <a:miter lim="800000"/>
            <a:headEnd/>
            <a:tailEnd/>
          </a:ln>
        </p:spPr>
      </p:pic>
      <p:pic>
        <p:nvPicPr>
          <p:cNvPr id="19461" name="Picture 3"/>
          <p:cNvPicPr>
            <a:picLocks noChangeAspect="1" noChangeArrowheads="1"/>
          </p:cNvPicPr>
          <p:nvPr/>
        </p:nvPicPr>
        <p:blipFill>
          <a:blip r:embed="rId3" cstate="print"/>
          <a:srcRect/>
          <a:stretch>
            <a:fillRect/>
          </a:stretch>
        </p:blipFill>
        <p:spPr bwMode="auto">
          <a:xfrm>
            <a:off x="4662488" y="3278188"/>
            <a:ext cx="3476625" cy="1946275"/>
          </a:xfrm>
          <a:prstGeom prst="rect">
            <a:avLst/>
          </a:prstGeom>
          <a:noFill/>
          <a:ln w="9525">
            <a:noFill/>
            <a:miter lim="800000"/>
            <a:headEnd/>
            <a:tailEnd/>
          </a:ln>
        </p:spPr>
      </p:pic>
      <p:grpSp>
        <p:nvGrpSpPr>
          <p:cNvPr id="19462" name="Group 11"/>
          <p:cNvGrpSpPr>
            <a:grpSpLocks/>
          </p:cNvGrpSpPr>
          <p:nvPr/>
        </p:nvGrpSpPr>
        <p:grpSpPr bwMode="auto">
          <a:xfrm>
            <a:off x="928688" y="3387725"/>
            <a:ext cx="2887662" cy="1506538"/>
            <a:chOff x="692750" y="1447800"/>
            <a:chExt cx="7742048" cy="4946612"/>
          </a:xfrm>
        </p:grpSpPr>
        <p:pic>
          <p:nvPicPr>
            <p:cNvPr id="19465" name="Picture 2" descr="C:\Users\mpeters\AppData\Local\Microsoft\Windows\Temporary Internet Files\Content.Outlook\8OFW5TDW\Building Level Guide Cover.JPG"/>
            <p:cNvPicPr>
              <a:picLocks noChangeAspect="1" noChangeArrowheads="1"/>
            </p:cNvPicPr>
            <p:nvPr/>
          </p:nvPicPr>
          <p:blipFill>
            <a:blip r:embed="rId4" cstate="print"/>
            <a:srcRect/>
            <a:stretch>
              <a:fillRect/>
            </a:stretch>
          </p:blipFill>
          <p:spPr bwMode="auto">
            <a:xfrm rot="930899">
              <a:off x="5615398" y="2673188"/>
              <a:ext cx="2819400" cy="3627547"/>
            </a:xfrm>
            <a:prstGeom prst="rect">
              <a:avLst/>
            </a:prstGeom>
            <a:noFill/>
            <a:ln w="9525">
              <a:noFill/>
              <a:miter lim="800000"/>
              <a:headEnd/>
              <a:tailEnd/>
            </a:ln>
          </p:spPr>
        </p:pic>
        <p:pic>
          <p:nvPicPr>
            <p:cNvPr id="19466" name="Picture 3" descr="C:\Users\mpeters\AppData\Local\Microsoft\Windows\Temporary Internet Files\Content.Outlook\8OFW5TDW\Teacher Level Guide Cover.JPG"/>
            <p:cNvPicPr>
              <a:picLocks noChangeAspect="1" noChangeArrowheads="1"/>
            </p:cNvPicPr>
            <p:nvPr/>
          </p:nvPicPr>
          <p:blipFill>
            <a:blip r:embed="rId5" cstate="print"/>
            <a:srcRect/>
            <a:stretch>
              <a:fillRect/>
            </a:stretch>
          </p:blipFill>
          <p:spPr bwMode="auto">
            <a:xfrm>
              <a:off x="3124200" y="1447800"/>
              <a:ext cx="2910279" cy="3748087"/>
            </a:xfrm>
            <a:prstGeom prst="rect">
              <a:avLst/>
            </a:prstGeom>
            <a:noFill/>
            <a:ln w="9525">
              <a:noFill/>
              <a:miter lim="800000"/>
              <a:headEnd/>
              <a:tailEnd/>
            </a:ln>
          </p:spPr>
        </p:pic>
        <p:pic>
          <p:nvPicPr>
            <p:cNvPr id="19467" name="Picture 4" descr="C:\Users\mpeters\AppData\Local\Microsoft\Windows\Temporary Internet Files\Content.Outlook\8OFW5TDW\District Guide Cover.JPG"/>
            <p:cNvPicPr>
              <a:picLocks noChangeAspect="1" noChangeArrowheads="1"/>
            </p:cNvPicPr>
            <p:nvPr/>
          </p:nvPicPr>
          <p:blipFill>
            <a:blip r:embed="rId6" cstate="print"/>
            <a:srcRect/>
            <a:stretch>
              <a:fillRect/>
            </a:stretch>
          </p:blipFill>
          <p:spPr bwMode="auto">
            <a:xfrm rot="-1531036">
              <a:off x="692750" y="2490663"/>
              <a:ext cx="3036249" cy="3903749"/>
            </a:xfrm>
            <a:prstGeom prst="rect">
              <a:avLst/>
            </a:prstGeom>
            <a:noFill/>
            <a:ln w="9525">
              <a:noFill/>
              <a:miter lim="800000"/>
              <a:headEnd/>
              <a:tailEnd/>
            </a:ln>
          </p:spPr>
        </p:pic>
      </p:grpSp>
      <p:pic>
        <p:nvPicPr>
          <p:cNvPr id="19463" name="Picture 8"/>
          <p:cNvPicPr>
            <a:picLocks noChangeAspect="1" noChangeArrowheads="1"/>
          </p:cNvPicPr>
          <p:nvPr/>
        </p:nvPicPr>
        <p:blipFill>
          <a:blip r:embed="rId7" cstate="print"/>
          <a:srcRect/>
          <a:stretch>
            <a:fillRect/>
          </a:stretch>
        </p:blipFill>
        <p:spPr bwMode="auto">
          <a:xfrm>
            <a:off x="1423988" y="5080000"/>
            <a:ext cx="2098675" cy="1552575"/>
          </a:xfrm>
          <a:prstGeom prst="rect">
            <a:avLst/>
          </a:prstGeom>
          <a:noFill/>
          <a:ln w="9525">
            <a:noFill/>
            <a:miter lim="800000"/>
            <a:headEnd/>
            <a:tailEnd/>
          </a:ln>
        </p:spPr>
      </p:pic>
      <p:pic>
        <p:nvPicPr>
          <p:cNvPr id="19464" name="Picture 9"/>
          <p:cNvPicPr>
            <a:picLocks noChangeAspect="1" noChangeArrowheads="1"/>
          </p:cNvPicPr>
          <p:nvPr/>
        </p:nvPicPr>
        <p:blipFill>
          <a:blip r:embed="rId8" cstate="print"/>
          <a:srcRect/>
          <a:stretch>
            <a:fillRect/>
          </a:stretch>
        </p:blipFill>
        <p:spPr bwMode="auto">
          <a:xfrm>
            <a:off x="3687763" y="5394325"/>
            <a:ext cx="2671762" cy="1201738"/>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1"/>
          <p:cNvSpPr>
            <a:spLocks noGrp="1"/>
          </p:cNvSpPr>
          <p:nvPr>
            <p:ph type="body" idx="1"/>
          </p:nvPr>
        </p:nvSpPr>
        <p:spPr>
          <a:xfrm>
            <a:off x="1676400" y="2209800"/>
            <a:ext cx="7123113" cy="4340225"/>
          </a:xfrm>
        </p:spPr>
        <p:txBody>
          <a:bodyPr/>
          <a:lstStyle/>
          <a:p>
            <a:pPr eaLnBrk="1" hangingPunct="1"/>
            <a:r>
              <a:rPr lang="en-US" sz="1700" dirty="0" smtClean="0">
                <a:latin typeface="Arial" charset="0"/>
                <a:ea typeface="ＭＳ Ｐゴシック" pitchFamily="34" charset="-128"/>
                <a:cs typeface="Arial" charset="0"/>
              </a:rPr>
              <a:t> </a:t>
            </a:r>
          </a:p>
          <a:p>
            <a:pPr eaLnBrk="1" hangingPunct="1"/>
            <a:r>
              <a:rPr lang="en-US" sz="1700" dirty="0" smtClean="0">
                <a:latin typeface="Arial" charset="0"/>
                <a:ea typeface="ＭＳ Ｐゴシック" pitchFamily="34" charset="-128"/>
                <a:cs typeface="Arial" charset="0"/>
              </a:rPr>
              <a:t>Dr. Mike Thomas</a:t>
            </a:r>
          </a:p>
          <a:p>
            <a:pPr eaLnBrk="1" hangingPunct="1"/>
            <a:r>
              <a:rPr lang="en-US" sz="1700" dirty="0" smtClean="0">
                <a:latin typeface="Arial" charset="0"/>
                <a:ea typeface="ＭＳ Ｐゴシック" pitchFamily="34" charset="-128"/>
                <a:cs typeface="Arial" charset="0"/>
              </a:rPr>
              <a:t>Senior Director of Innovation</a:t>
            </a:r>
          </a:p>
          <a:p>
            <a:pPr eaLnBrk="1" hangingPunct="1"/>
            <a:r>
              <a:rPr lang="en-US" sz="1700" dirty="0" smtClean="0">
                <a:latin typeface="Arial" charset="0"/>
                <a:ea typeface="ＭＳ Ｐゴシック" pitchFamily="34" charset="-128"/>
                <a:cs typeface="Arial" charset="0"/>
              </a:rPr>
              <a:t>mthomas@BattelleforKids.org</a:t>
            </a:r>
          </a:p>
          <a:p>
            <a:pPr eaLnBrk="1" hangingPunct="1"/>
            <a:endParaRPr lang="en-US" sz="1700" dirty="0" smtClean="0">
              <a:latin typeface="Arial" charset="0"/>
              <a:ea typeface="ＭＳ Ｐゴシック" pitchFamily="34" charset="-128"/>
              <a:cs typeface="Arial" charset="0"/>
            </a:endParaRPr>
          </a:p>
        </p:txBody>
      </p:sp>
      <p:sp>
        <p:nvSpPr>
          <p:cNvPr id="11267" name="Title 2"/>
          <p:cNvSpPr>
            <a:spLocks noGrp="1"/>
          </p:cNvSpPr>
          <p:nvPr>
            <p:ph type="title"/>
          </p:nvPr>
        </p:nvSpPr>
        <p:spPr/>
        <p:txBody>
          <a:bodyPr/>
          <a:lstStyle/>
          <a:p>
            <a:pPr eaLnBrk="1" hangingPunct="1"/>
            <a:r>
              <a:rPr lang="en-US" dirty="0" smtClean="0">
                <a:latin typeface="Arial Black" pitchFamily="34" charset="0"/>
                <a:ea typeface="ＭＳ Ｐゴシック" pitchFamily="34" charset="-128"/>
                <a:cs typeface="Arial Black" pitchFamily="34" charset="0"/>
              </a:rPr>
              <a:t>Presenter</a:t>
            </a:r>
          </a:p>
        </p:txBody>
      </p:sp>
    </p:spTree>
    <p:extLst>
      <p:ext uri="{BB962C8B-B14F-4D97-AF65-F5344CB8AC3E}">
        <p14:creationId xmlns:p14="http://schemas.microsoft.com/office/powerpoint/2010/main" val="42385742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41338" y="255439"/>
            <a:ext cx="8153400" cy="990600"/>
          </a:xfrm>
        </p:spPr>
        <p:txBody>
          <a:bodyPr/>
          <a:lstStyle/>
          <a:p>
            <a:r>
              <a:rPr lang="en-US" sz="3200" dirty="0" smtClean="0">
                <a:latin typeface="Arial Black" pitchFamily="34" charset="0"/>
                <a:ea typeface="ＭＳ Ｐゴシック" pitchFamily="34" charset="-128"/>
                <a:cs typeface="Arial Black" pitchFamily="34" charset="0"/>
              </a:rPr>
              <a:t>Resources Available to You</a:t>
            </a:r>
          </a:p>
        </p:txBody>
      </p:sp>
      <p:sp>
        <p:nvSpPr>
          <p:cNvPr id="3" name="Content Placeholder 2"/>
          <p:cNvSpPr>
            <a:spLocks noGrp="1"/>
          </p:cNvSpPr>
          <p:nvPr>
            <p:ph sz="quarter" idx="1"/>
          </p:nvPr>
        </p:nvSpPr>
        <p:spPr>
          <a:xfrm>
            <a:off x="554038" y="1359049"/>
            <a:ext cx="8313737" cy="5027434"/>
          </a:xfrm>
        </p:spPr>
        <p:txBody>
          <a:bodyPr/>
          <a:lstStyle/>
          <a:p>
            <a:pPr marL="292100" indent="-292100" eaLnBrk="1" hangingPunct="1">
              <a:spcBef>
                <a:spcPts val="0"/>
              </a:spcBef>
              <a:spcAft>
                <a:spcPts val="0"/>
              </a:spcAft>
              <a:buFont typeface="Wingdings" pitchFamily="2" charset="2"/>
              <a:buChar char="o"/>
              <a:tabLst>
                <a:tab pos="0" algn="l"/>
              </a:tabLst>
              <a:defRPr/>
            </a:pPr>
            <a:r>
              <a:rPr lang="en-US" sz="2200" dirty="0" smtClean="0">
                <a:latin typeface="Arial" pitchFamily="34" charset="0"/>
                <a:cs typeface="Arial" pitchFamily="34" charset="0"/>
              </a:rPr>
              <a:t>December 13 Value-Added Training</a:t>
            </a:r>
          </a:p>
          <a:p>
            <a:pPr marL="612775" lvl="1" indent="-292100" eaLnBrk="1" hangingPunct="1">
              <a:spcBef>
                <a:spcPts val="0"/>
              </a:spcBef>
              <a:spcAft>
                <a:spcPts val="0"/>
              </a:spcAft>
              <a:buFont typeface="Wingdings" pitchFamily="2" charset="2"/>
              <a:buChar char="o"/>
              <a:tabLst>
                <a:tab pos="0" algn="l"/>
              </a:tabLst>
              <a:defRPr/>
            </a:pPr>
            <a:r>
              <a:rPr lang="en-US" sz="2000" dirty="0" smtClean="0">
                <a:latin typeface="Arial" pitchFamily="34" charset="0"/>
                <a:cs typeface="Arial" pitchFamily="34" charset="0"/>
              </a:rPr>
              <a:t>A.M. Session (8:30 – Noon) — OCLC Lakeview Room</a:t>
            </a:r>
          </a:p>
          <a:p>
            <a:pPr marL="887412" lvl="2" indent="-292100" eaLnBrk="1" hangingPunct="1">
              <a:spcBef>
                <a:spcPts val="0"/>
              </a:spcBef>
              <a:spcAft>
                <a:spcPts val="0"/>
              </a:spcAft>
              <a:buFont typeface="Wingdings" pitchFamily="2" charset="2"/>
              <a:buChar char="o"/>
              <a:tabLst>
                <a:tab pos="0" algn="l"/>
              </a:tabLst>
              <a:defRPr/>
            </a:pPr>
            <a:r>
              <a:rPr lang="en-US" sz="1800" dirty="0" smtClean="0">
                <a:latin typeface="Arial" pitchFamily="34" charset="0"/>
                <a:cs typeface="Arial" pitchFamily="34" charset="0"/>
              </a:rPr>
              <a:t>Value-Added in the Ohio Context</a:t>
            </a:r>
          </a:p>
          <a:p>
            <a:pPr marL="887412" lvl="2" indent="-292100" eaLnBrk="1" hangingPunct="1">
              <a:spcBef>
                <a:spcPts val="0"/>
              </a:spcBef>
              <a:spcAft>
                <a:spcPts val="0"/>
              </a:spcAft>
              <a:buFont typeface="Wingdings" pitchFamily="2" charset="2"/>
              <a:buChar char="o"/>
              <a:tabLst>
                <a:tab pos="0" algn="l"/>
              </a:tabLst>
              <a:defRPr/>
            </a:pPr>
            <a:r>
              <a:rPr lang="en-US" sz="1800" dirty="0" smtClean="0">
                <a:latin typeface="Arial" pitchFamily="34" charset="0"/>
                <a:cs typeface="Arial" pitchFamily="34" charset="0"/>
              </a:rPr>
              <a:t>Using Value-Added for School Improvement</a:t>
            </a:r>
          </a:p>
          <a:p>
            <a:pPr marL="612775" lvl="1" indent="-292100" eaLnBrk="1" hangingPunct="1">
              <a:spcBef>
                <a:spcPts val="0"/>
              </a:spcBef>
              <a:spcAft>
                <a:spcPts val="0"/>
              </a:spcAft>
              <a:buFont typeface="Wingdings" pitchFamily="2" charset="2"/>
              <a:buChar char="o"/>
              <a:tabLst>
                <a:tab pos="0" algn="l"/>
              </a:tabLst>
              <a:defRPr/>
            </a:pPr>
            <a:r>
              <a:rPr lang="en-US" sz="2000" dirty="0" smtClean="0">
                <a:latin typeface="Arial" pitchFamily="34" charset="0"/>
                <a:cs typeface="Arial" pitchFamily="34" charset="0"/>
              </a:rPr>
              <a:t>Working Lunch</a:t>
            </a:r>
          </a:p>
          <a:p>
            <a:pPr marL="887412" lvl="2" indent="-292100" eaLnBrk="1" hangingPunct="1">
              <a:spcBef>
                <a:spcPts val="0"/>
              </a:spcBef>
              <a:spcAft>
                <a:spcPts val="0"/>
              </a:spcAft>
              <a:buFont typeface="Wingdings" pitchFamily="2" charset="2"/>
              <a:buChar char="o"/>
              <a:tabLst>
                <a:tab pos="0" algn="l"/>
              </a:tabLst>
              <a:defRPr/>
            </a:pPr>
            <a:r>
              <a:rPr lang="en-US" sz="1800" dirty="0" smtClean="0">
                <a:latin typeface="Arial" pitchFamily="34" charset="0"/>
                <a:cs typeface="Arial" pitchFamily="34" charset="0"/>
              </a:rPr>
              <a:t>Getting access to resources</a:t>
            </a:r>
          </a:p>
          <a:p>
            <a:pPr marL="1344612" lvl="3" indent="-292100" eaLnBrk="1" hangingPunct="1">
              <a:spcBef>
                <a:spcPts val="0"/>
              </a:spcBef>
              <a:spcAft>
                <a:spcPts val="0"/>
              </a:spcAft>
              <a:buFont typeface="Wingdings" pitchFamily="2" charset="2"/>
              <a:buChar char="o"/>
              <a:tabLst>
                <a:tab pos="0" algn="l"/>
              </a:tabLst>
              <a:defRPr/>
            </a:pPr>
            <a:r>
              <a:rPr lang="en-US" sz="1400" dirty="0" smtClean="0">
                <a:latin typeface="Arial" pitchFamily="34" charset="0"/>
                <a:cs typeface="Arial" pitchFamily="34" charset="0"/>
              </a:rPr>
              <a:t>Value-Added Toolkit</a:t>
            </a:r>
          </a:p>
          <a:p>
            <a:pPr marL="1344612" lvl="3" indent="-292100" eaLnBrk="1" hangingPunct="1">
              <a:spcBef>
                <a:spcPts val="0"/>
              </a:spcBef>
              <a:spcAft>
                <a:spcPts val="0"/>
              </a:spcAft>
              <a:buFont typeface="Wingdings" pitchFamily="2" charset="2"/>
              <a:buChar char="o"/>
              <a:tabLst>
                <a:tab pos="0" algn="l"/>
              </a:tabLst>
              <a:defRPr/>
            </a:pPr>
            <a:r>
              <a:rPr lang="en-US" sz="1400" u="sng" dirty="0" smtClean="0">
                <a:latin typeface="Arial" pitchFamily="34" charset="0"/>
                <a:cs typeface="Arial" pitchFamily="34" charset="0"/>
              </a:rPr>
              <a:t>How to Use Value-Added Analysis to Improve Student Learning: A Field Guide for School and District Leaders (Corwin)</a:t>
            </a:r>
          </a:p>
          <a:p>
            <a:pPr marL="1344612" lvl="3" indent="-292100" eaLnBrk="1" hangingPunct="1">
              <a:spcBef>
                <a:spcPts val="0"/>
              </a:spcBef>
              <a:spcAft>
                <a:spcPts val="0"/>
              </a:spcAft>
              <a:buFont typeface="Wingdings" pitchFamily="2" charset="2"/>
              <a:buChar char="o"/>
              <a:tabLst>
                <a:tab pos="0" algn="l"/>
              </a:tabLst>
              <a:defRPr/>
            </a:pPr>
            <a:r>
              <a:rPr lang="en-US" sz="1400" dirty="0" smtClean="0">
                <a:latin typeface="Arial" pitchFamily="34" charset="0"/>
                <a:cs typeface="Arial" pitchFamily="34" charset="0"/>
              </a:rPr>
              <a:t>Access to online courses</a:t>
            </a:r>
          </a:p>
          <a:p>
            <a:pPr marL="1344612" lvl="3" indent="-292100" eaLnBrk="1" hangingPunct="1">
              <a:spcBef>
                <a:spcPts val="0"/>
              </a:spcBef>
              <a:spcAft>
                <a:spcPts val="0"/>
              </a:spcAft>
              <a:buFont typeface="Wingdings" pitchFamily="2" charset="2"/>
              <a:buChar char="o"/>
              <a:tabLst>
                <a:tab pos="0" algn="l"/>
              </a:tabLst>
              <a:defRPr/>
            </a:pPr>
            <a:r>
              <a:rPr lang="en-US" sz="1400" dirty="0" smtClean="0">
                <a:latin typeface="Arial" pitchFamily="34" charset="0"/>
                <a:cs typeface="Arial" pitchFamily="34" charset="0"/>
              </a:rPr>
              <a:t>Focus Guides</a:t>
            </a:r>
          </a:p>
          <a:p>
            <a:pPr marL="1344612" lvl="3" indent="-292100" eaLnBrk="1" hangingPunct="1">
              <a:spcBef>
                <a:spcPts val="0"/>
              </a:spcBef>
              <a:spcAft>
                <a:spcPts val="0"/>
              </a:spcAft>
              <a:buFont typeface="Wingdings" pitchFamily="2" charset="2"/>
              <a:buChar char="o"/>
              <a:tabLst>
                <a:tab pos="0" algn="l"/>
              </a:tabLst>
              <a:defRPr/>
            </a:pPr>
            <a:r>
              <a:rPr lang="en-US" sz="1400" dirty="0" smtClean="0">
                <a:latin typeface="Arial" pitchFamily="34" charset="0"/>
                <a:cs typeface="Arial" pitchFamily="34" charset="0"/>
              </a:rPr>
              <a:t>Syllabus ideas</a:t>
            </a:r>
          </a:p>
          <a:p>
            <a:pPr marL="612775" lvl="1" indent="-292100" eaLnBrk="1" hangingPunct="1">
              <a:spcBef>
                <a:spcPts val="0"/>
              </a:spcBef>
              <a:spcAft>
                <a:spcPts val="0"/>
              </a:spcAft>
              <a:buFont typeface="Wingdings" pitchFamily="2" charset="2"/>
              <a:buChar char="o"/>
              <a:tabLst>
                <a:tab pos="0" algn="l"/>
              </a:tabLst>
              <a:defRPr/>
            </a:pPr>
            <a:r>
              <a:rPr lang="en-US" sz="2000" dirty="0" smtClean="0">
                <a:latin typeface="Arial" pitchFamily="34" charset="0"/>
                <a:cs typeface="Arial" pitchFamily="34" charset="0"/>
              </a:rPr>
              <a:t>P.M Session (12:45-3:30)</a:t>
            </a:r>
          </a:p>
          <a:p>
            <a:pPr marL="887412" lvl="2" indent="-292100" eaLnBrk="1" hangingPunct="1">
              <a:spcBef>
                <a:spcPts val="0"/>
              </a:spcBef>
              <a:spcAft>
                <a:spcPts val="0"/>
              </a:spcAft>
              <a:buFont typeface="Wingdings" pitchFamily="2" charset="2"/>
              <a:buChar char="o"/>
              <a:tabLst>
                <a:tab pos="0" algn="l"/>
              </a:tabLst>
              <a:defRPr/>
            </a:pPr>
            <a:r>
              <a:rPr lang="en-US" sz="1800" dirty="0" smtClean="0">
                <a:latin typeface="Arial" pitchFamily="34" charset="0"/>
                <a:cs typeface="Arial" pitchFamily="34" charset="0"/>
              </a:rPr>
              <a:t>John White from SAS EVAAS</a:t>
            </a:r>
          </a:p>
          <a:p>
            <a:pPr marL="1344612" lvl="3" indent="-292100" eaLnBrk="1" hangingPunct="1">
              <a:spcBef>
                <a:spcPts val="0"/>
              </a:spcBef>
              <a:spcAft>
                <a:spcPts val="0"/>
              </a:spcAft>
              <a:buFont typeface="Wingdings" pitchFamily="2" charset="2"/>
              <a:buChar char="o"/>
              <a:tabLst>
                <a:tab pos="0" algn="l"/>
              </a:tabLst>
              <a:defRPr/>
            </a:pPr>
            <a:r>
              <a:rPr lang="en-US" sz="1400" dirty="0" smtClean="0">
                <a:latin typeface="Arial" pitchFamily="34" charset="0"/>
                <a:cs typeface="Arial" pitchFamily="34" charset="0"/>
              </a:rPr>
              <a:t>Value-Added Modeling for Ohio</a:t>
            </a:r>
          </a:p>
          <a:p>
            <a:pPr marL="612775" lvl="1" indent="-292100" eaLnBrk="1" hangingPunct="1">
              <a:spcBef>
                <a:spcPts val="0"/>
              </a:spcBef>
              <a:spcAft>
                <a:spcPts val="0"/>
              </a:spcAft>
              <a:buFont typeface="Wingdings" pitchFamily="2" charset="2"/>
              <a:buChar char="o"/>
              <a:tabLst>
                <a:tab pos="0" algn="l"/>
              </a:tabLst>
              <a:defRPr/>
            </a:pPr>
            <a:r>
              <a:rPr lang="en-US" sz="2000" dirty="0" smtClean="0">
                <a:latin typeface="Arial" pitchFamily="34" charset="0"/>
                <a:cs typeface="Arial" pitchFamily="34" charset="0"/>
              </a:rPr>
              <a:t>Registration</a:t>
            </a:r>
          </a:p>
          <a:p>
            <a:pPr marL="887412" lvl="2" indent="-292100" eaLnBrk="1" hangingPunct="1">
              <a:spcBef>
                <a:spcPts val="0"/>
              </a:spcBef>
              <a:spcAft>
                <a:spcPts val="0"/>
              </a:spcAft>
              <a:buFont typeface="Wingdings" pitchFamily="2" charset="2"/>
              <a:buChar char="o"/>
              <a:tabLst>
                <a:tab pos="0" algn="l"/>
              </a:tabLst>
              <a:defRPr/>
            </a:pPr>
            <a:r>
              <a:rPr lang="en-US" sz="1800" b="1" dirty="0" smtClean="0">
                <a:latin typeface="Arial" pitchFamily="34" charset="0"/>
                <a:cs typeface="Arial" pitchFamily="34" charset="0"/>
                <a:hlinkClick r:id="rId2"/>
              </a:rPr>
              <a:t>www.BattelleforKids.org/Ohio</a:t>
            </a:r>
            <a:endParaRPr lang="en-US" sz="1800" b="1" dirty="0" smtClean="0">
              <a:latin typeface="Arial" pitchFamily="34" charset="0"/>
              <a:cs typeface="Arial" pitchFamily="34" charset="0"/>
            </a:endParaRPr>
          </a:p>
          <a:p>
            <a:pPr marL="887412" lvl="2" indent="-292100" eaLnBrk="1" hangingPunct="1">
              <a:spcBef>
                <a:spcPts val="0"/>
              </a:spcBef>
              <a:spcAft>
                <a:spcPts val="0"/>
              </a:spcAft>
              <a:buFont typeface="Wingdings" pitchFamily="2" charset="2"/>
              <a:buChar char="o"/>
              <a:tabLst>
                <a:tab pos="0" algn="l"/>
              </a:tabLst>
              <a:defRPr/>
            </a:pPr>
            <a:r>
              <a:rPr lang="en-US" sz="1800" b="1" dirty="0" smtClean="0">
                <a:latin typeface="Arial" pitchFamily="34" charset="0"/>
                <a:cs typeface="Arial" pitchFamily="34" charset="0"/>
              </a:rPr>
              <a:t>Click on Education in Ohio</a:t>
            </a:r>
          </a:p>
          <a:p>
            <a:pPr>
              <a:buFont typeface="Wingdings" pitchFamily="2" charset="2"/>
              <a:buNone/>
              <a:defRPr/>
            </a:pPr>
            <a:endParaRPr lang="en-US" dirty="0"/>
          </a:p>
        </p:txBody>
      </p:sp>
    </p:spTree>
    <p:extLst>
      <p:ext uri="{BB962C8B-B14F-4D97-AF65-F5344CB8AC3E}">
        <p14:creationId xmlns:p14="http://schemas.microsoft.com/office/powerpoint/2010/main" val="4033757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a:xfrm>
            <a:off x="1347788" y="1427163"/>
            <a:ext cx="7620000" cy="990600"/>
          </a:xfrm>
        </p:spPr>
        <p:txBody>
          <a:bodyPr/>
          <a:lstStyle/>
          <a:p>
            <a:r>
              <a:rPr lang="en-US" dirty="0" smtClean="0">
                <a:latin typeface="Arial Black" pitchFamily="34" charset="0"/>
                <a:ea typeface="ＭＳ Ｐゴシック" pitchFamily="34" charset="-128"/>
                <a:cs typeface="Arial" charset="0"/>
              </a:rPr>
              <a:t>Understanding Key </a:t>
            </a:r>
            <a:br>
              <a:rPr lang="en-US" dirty="0" smtClean="0">
                <a:latin typeface="Arial Black" pitchFamily="34" charset="0"/>
                <a:ea typeface="ＭＳ Ｐゴシック" pitchFamily="34" charset="-128"/>
                <a:cs typeface="Arial" charset="0"/>
              </a:rPr>
            </a:br>
            <a:r>
              <a:rPr lang="en-US" dirty="0" smtClean="0">
                <a:latin typeface="Arial Black" pitchFamily="34" charset="0"/>
                <a:ea typeface="ＭＳ Ｐゴシック" pitchFamily="34" charset="-128"/>
                <a:cs typeface="Arial" charset="0"/>
              </a:rPr>
              <a:t>Value-Added Reports</a:t>
            </a:r>
            <a:r>
              <a:rPr lang="en-US" dirty="0" smtClean="0">
                <a:latin typeface="Arial" charset="0"/>
                <a:ea typeface="ＭＳ Ｐゴシック" pitchFamily="34" charset="-128"/>
                <a:cs typeface="Arial" charset="0"/>
              </a:rPr>
              <a:t/>
            </a:r>
            <a:br>
              <a:rPr lang="en-US" dirty="0" smtClean="0">
                <a:latin typeface="Arial" charset="0"/>
                <a:ea typeface="ＭＳ Ｐゴシック" pitchFamily="34" charset="-128"/>
                <a:cs typeface="Arial" charset="0"/>
              </a:rPr>
            </a:br>
            <a:endParaRPr lang="en-US" dirty="0" smtClean="0">
              <a:latin typeface="Arial Black" pitchFamily="34" charset="0"/>
              <a:ea typeface="ＭＳ Ｐゴシック" pitchFamily="34" charset="-128"/>
              <a:cs typeface="Arial Black"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Content Placeholder 2"/>
          <p:cNvSpPr>
            <a:spLocks noGrp="1"/>
          </p:cNvSpPr>
          <p:nvPr>
            <p:ph sz="quarter" idx="1"/>
          </p:nvPr>
        </p:nvSpPr>
        <p:spPr>
          <a:xfrm>
            <a:off x="609600" y="1371600"/>
            <a:ext cx="7975600" cy="4994275"/>
          </a:xfrm>
        </p:spPr>
        <p:txBody>
          <a:bodyPr/>
          <a:lstStyle/>
          <a:p>
            <a:pPr eaLnBrk="1" hangingPunct="1"/>
            <a:r>
              <a:rPr lang="en-US" dirty="0" smtClean="0">
                <a:latin typeface="Arial" charset="0"/>
                <a:ea typeface="ＭＳ Ｐゴシック" pitchFamily="34" charset="-128"/>
                <a:cs typeface="Arial" charset="0"/>
              </a:rPr>
              <a:t>We must expect progress for ALL students</a:t>
            </a:r>
          </a:p>
        </p:txBody>
      </p:sp>
      <p:graphicFrame>
        <p:nvGraphicFramePr>
          <p:cNvPr id="1026" name="Object 3"/>
          <p:cNvGraphicFramePr>
            <a:graphicFrameLocks noChangeAspect="1"/>
          </p:cNvGraphicFramePr>
          <p:nvPr/>
        </p:nvGraphicFramePr>
        <p:xfrm>
          <a:off x="1387475" y="2284413"/>
          <a:ext cx="6896100" cy="3416300"/>
        </p:xfrm>
        <a:graphic>
          <a:graphicData uri="http://schemas.openxmlformats.org/presentationml/2006/ole">
            <mc:AlternateContent xmlns:mc="http://schemas.openxmlformats.org/markup-compatibility/2006">
              <mc:Choice xmlns:v="urn:schemas-microsoft-com:vml" Requires="v">
                <p:oleObj spid="_x0000_s1053" name="Chart" r:id="rId4" imgW="27580952" imgH="13663492" progId="Excel.Sheet.8">
                  <p:embed/>
                </p:oleObj>
              </mc:Choice>
              <mc:Fallback>
                <p:oleObj name="Chart" r:id="rId4" imgW="27580952" imgH="13663492"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7475" y="2284413"/>
                        <a:ext cx="6896100" cy="341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5"/>
          <p:cNvSpPr>
            <a:spLocks noChangeArrowheads="1"/>
          </p:cNvSpPr>
          <p:nvPr/>
        </p:nvSpPr>
        <p:spPr bwMode="auto">
          <a:xfrm rot="921390">
            <a:off x="2678113" y="2940050"/>
            <a:ext cx="1487487" cy="396875"/>
          </a:xfrm>
          <a:prstGeom prst="rect">
            <a:avLst/>
          </a:prstGeom>
          <a:noFill/>
          <a:ln w="9525">
            <a:noFill/>
            <a:miter lim="800000"/>
            <a:headEnd/>
            <a:tailEnd/>
          </a:ln>
        </p:spPr>
        <p:txBody>
          <a:bodyPr>
            <a:spAutoFit/>
          </a:bodyPr>
          <a:lstStyle/>
          <a:p>
            <a:pPr>
              <a:spcBef>
                <a:spcPct val="30000"/>
              </a:spcBef>
            </a:pPr>
            <a:r>
              <a:rPr lang="en-US" sz="2000" b="1" dirty="0">
                <a:solidFill>
                  <a:srgbClr val="FF0000"/>
                </a:solidFill>
              </a:rPr>
              <a:t>Jacob-like</a:t>
            </a:r>
          </a:p>
        </p:txBody>
      </p:sp>
      <p:sp>
        <p:nvSpPr>
          <p:cNvPr id="1029" name="Rectangle 6"/>
          <p:cNvSpPr>
            <a:spLocks noChangeArrowheads="1"/>
          </p:cNvSpPr>
          <p:nvPr/>
        </p:nvSpPr>
        <p:spPr bwMode="auto">
          <a:xfrm rot="-885987">
            <a:off x="3227388" y="4619625"/>
            <a:ext cx="1436687" cy="396875"/>
          </a:xfrm>
          <a:prstGeom prst="rect">
            <a:avLst/>
          </a:prstGeom>
          <a:noFill/>
          <a:ln w="9525">
            <a:noFill/>
            <a:miter lim="800000"/>
            <a:headEnd/>
            <a:tailEnd/>
          </a:ln>
        </p:spPr>
        <p:txBody>
          <a:bodyPr>
            <a:spAutoFit/>
          </a:bodyPr>
          <a:lstStyle/>
          <a:p>
            <a:pPr>
              <a:spcBef>
                <a:spcPct val="30000"/>
              </a:spcBef>
            </a:pPr>
            <a:r>
              <a:rPr lang="en-US" sz="2000" b="1" dirty="0">
                <a:solidFill>
                  <a:srgbClr val="000090"/>
                </a:solidFill>
              </a:rPr>
              <a:t>Adam-like</a:t>
            </a:r>
          </a:p>
        </p:txBody>
      </p:sp>
      <p:sp>
        <p:nvSpPr>
          <p:cNvPr id="1030" name="Rectangle 7"/>
          <p:cNvSpPr>
            <a:spLocks noChangeArrowheads="1"/>
          </p:cNvSpPr>
          <p:nvPr/>
        </p:nvSpPr>
        <p:spPr bwMode="auto">
          <a:xfrm>
            <a:off x="2667000" y="3900488"/>
            <a:ext cx="1296988" cy="400050"/>
          </a:xfrm>
          <a:prstGeom prst="rect">
            <a:avLst/>
          </a:prstGeom>
          <a:noFill/>
          <a:ln w="9525">
            <a:noFill/>
            <a:miter lim="800000"/>
            <a:headEnd/>
            <a:tailEnd/>
          </a:ln>
        </p:spPr>
        <p:txBody>
          <a:bodyPr wrap="none">
            <a:spAutoFit/>
          </a:bodyPr>
          <a:lstStyle/>
          <a:p>
            <a:pPr>
              <a:spcBef>
                <a:spcPct val="30000"/>
              </a:spcBef>
            </a:pPr>
            <a:r>
              <a:rPr lang="en-US" sz="2000" b="1" dirty="0">
                <a:solidFill>
                  <a:srgbClr val="008000"/>
                </a:solidFill>
              </a:rPr>
              <a:t>Standard</a:t>
            </a:r>
            <a:endParaRPr lang="en-US" sz="2000" b="1" dirty="0">
              <a:solidFill>
                <a:srgbClr val="008000"/>
              </a:solidFill>
              <a:latin typeface="Times New Roman" pitchFamily="18" charset="0"/>
            </a:endParaRPr>
          </a:p>
        </p:txBody>
      </p:sp>
      <p:sp>
        <p:nvSpPr>
          <p:cNvPr id="1031" name="Rectangle 7"/>
          <p:cNvSpPr>
            <a:spLocks noChangeArrowheads="1"/>
          </p:cNvSpPr>
          <p:nvPr/>
        </p:nvSpPr>
        <p:spPr bwMode="auto">
          <a:xfrm>
            <a:off x="4391025" y="5864225"/>
            <a:ext cx="777875" cy="338138"/>
          </a:xfrm>
          <a:prstGeom prst="rect">
            <a:avLst/>
          </a:prstGeom>
          <a:noFill/>
          <a:ln w="9525">
            <a:noFill/>
            <a:miter lim="800000"/>
            <a:headEnd/>
            <a:tailEnd/>
          </a:ln>
        </p:spPr>
        <p:txBody>
          <a:bodyPr wrap="none">
            <a:spAutoFit/>
          </a:bodyPr>
          <a:lstStyle/>
          <a:p>
            <a:pPr>
              <a:spcBef>
                <a:spcPct val="30000"/>
              </a:spcBef>
            </a:pPr>
            <a:r>
              <a:rPr lang="en-US" sz="1600" b="1" dirty="0"/>
              <a:t>Grade</a:t>
            </a:r>
            <a:endParaRPr lang="en-US" sz="1600" b="1" dirty="0">
              <a:latin typeface="Times New Roman" pitchFamily="18" charset="0"/>
            </a:endParaRPr>
          </a:p>
        </p:txBody>
      </p:sp>
      <p:sp>
        <p:nvSpPr>
          <p:cNvPr id="1032" name="Rectangle 7"/>
          <p:cNvSpPr>
            <a:spLocks noChangeArrowheads="1"/>
          </p:cNvSpPr>
          <p:nvPr/>
        </p:nvSpPr>
        <p:spPr bwMode="auto">
          <a:xfrm rot="-5400000">
            <a:off x="771525" y="3616325"/>
            <a:ext cx="1290638" cy="338138"/>
          </a:xfrm>
          <a:prstGeom prst="rect">
            <a:avLst/>
          </a:prstGeom>
          <a:noFill/>
          <a:ln w="9525">
            <a:noFill/>
            <a:miter lim="800000"/>
            <a:headEnd/>
            <a:tailEnd/>
          </a:ln>
        </p:spPr>
        <p:txBody>
          <a:bodyPr>
            <a:spAutoFit/>
          </a:bodyPr>
          <a:lstStyle/>
          <a:p>
            <a:pPr>
              <a:spcBef>
                <a:spcPct val="30000"/>
              </a:spcBef>
            </a:pPr>
            <a:r>
              <a:rPr lang="en-US" sz="1600" b="1" dirty="0"/>
              <a:t>Proficiency</a:t>
            </a:r>
            <a:endParaRPr lang="en-US" sz="1600" b="1" dirty="0">
              <a:latin typeface="Times New Roman" pitchFamily="18" charset="0"/>
            </a:endParaRPr>
          </a:p>
        </p:txBody>
      </p:sp>
      <p:sp>
        <p:nvSpPr>
          <p:cNvPr id="1033" name="Title 1"/>
          <p:cNvSpPr>
            <a:spLocks noGrp="1"/>
          </p:cNvSpPr>
          <p:nvPr>
            <p:ph type="title"/>
          </p:nvPr>
        </p:nvSpPr>
        <p:spPr>
          <a:xfrm>
            <a:off x="530225" y="271463"/>
            <a:ext cx="8153400" cy="990600"/>
          </a:xfrm>
        </p:spPr>
        <p:txBody>
          <a:bodyPr/>
          <a:lstStyle/>
          <a:p>
            <a:r>
              <a:rPr lang="en-US" sz="3200" dirty="0" smtClean="0">
                <a:latin typeface="Arial Black" pitchFamily="34" charset="0"/>
                <a:ea typeface="ＭＳ Ｐゴシック" pitchFamily="34" charset="-128"/>
                <a:cs typeface="Arial Black" pitchFamily="34" charset="0"/>
              </a:rPr>
              <a:t>Why Value-Added is Necessary </a:t>
            </a:r>
          </a:p>
        </p:txBody>
      </p:sp>
      <p:pic>
        <p:nvPicPr>
          <p:cNvPr id="1034" name="Picture 9" descr="S:\Ohio RttT\Communications\Logo\RttT_LogoNoshadow.png"/>
          <p:cNvPicPr>
            <a:picLocks noChangeAspect="1" noChangeArrowheads="1"/>
          </p:cNvPicPr>
          <p:nvPr/>
        </p:nvPicPr>
        <p:blipFill>
          <a:blip r:embed="rId6" cstate="print"/>
          <a:srcRect/>
          <a:stretch>
            <a:fillRect/>
          </a:stretch>
        </p:blipFill>
        <p:spPr bwMode="auto">
          <a:xfrm>
            <a:off x="7956550" y="5697538"/>
            <a:ext cx="890588" cy="97631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50863" y="300038"/>
            <a:ext cx="8153400" cy="990600"/>
          </a:xfrm>
        </p:spPr>
        <p:txBody>
          <a:bodyPr/>
          <a:lstStyle/>
          <a:p>
            <a:r>
              <a:rPr lang="en-US" sz="3200" dirty="0" smtClean="0">
                <a:latin typeface="Arial Black" pitchFamily="34" charset="0"/>
                <a:ea typeface="ＭＳ Ｐゴシック" pitchFamily="34" charset="-128"/>
                <a:cs typeface="Arial Black" pitchFamily="34" charset="0"/>
              </a:rPr>
              <a:t>Achievement and Progress</a:t>
            </a:r>
          </a:p>
        </p:txBody>
      </p:sp>
      <p:pic>
        <p:nvPicPr>
          <p:cNvPr id="23555" name="Picture 3" descr="Progress and Achievement Graphic.jpg"/>
          <p:cNvPicPr>
            <a:picLocks noChangeAspect="1"/>
          </p:cNvPicPr>
          <p:nvPr/>
        </p:nvPicPr>
        <p:blipFill>
          <a:blip r:embed="rId3" cstate="print"/>
          <a:srcRect/>
          <a:stretch>
            <a:fillRect/>
          </a:stretch>
        </p:blipFill>
        <p:spPr bwMode="auto">
          <a:xfrm>
            <a:off x="1208716" y="1425575"/>
            <a:ext cx="7604125" cy="4756150"/>
          </a:xfrm>
          <a:prstGeom prst="rect">
            <a:avLst/>
          </a:prstGeom>
          <a:noFill/>
          <a:ln w="9525">
            <a:noFill/>
            <a:miter lim="800000"/>
            <a:headEnd/>
            <a:tailEnd/>
          </a:ln>
        </p:spPr>
      </p:pic>
      <p:pic>
        <p:nvPicPr>
          <p:cNvPr id="23556" name="Picture 3" descr="S:\Ohio RttT\Communications\Logo\RttT_LogoNoshadow.png"/>
          <p:cNvPicPr>
            <a:picLocks noChangeAspect="1" noChangeArrowheads="1"/>
          </p:cNvPicPr>
          <p:nvPr/>
        </p:nvPicPr>
        <p:blipFill>
          <a:blip r:embed="rId4" cstate="print"/>
          <a:srcRect/>
          <a:stretch>
            <a:fillRect/>
          </a:stretch>
        </p:blipFill>
        <p:spPr bwMode="auto">
          <a:xfrm>
            <a:off x="7956550" y="5697538"/>
            <a:ext cx="890588" cy="9763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46099" y="246063"/>
            <a:ext cx="8531225" cy="990600"/>
          </a:xfrm>
        </p:spPr>
        <p:txBody>
          <a:bodyPr/>
          <a:lstStyle/>
          <a:p>
            <a:r>
              <a:rPr lang="en-US" sz="2600" dirty="0" smtClean="0">
                <a:latin typeface="Arial Black" pitchFamily="34" charset="0"/>
                <a:ea typeface="ＭＳ Ｐゴシック" pitchFamily="34" charset="-128"/>
                <a:cs typeface="Arial Black" pitchFamily="34" charset="0"/>
              </a:rPr>
              <a:t>School Performance and Poverty Level – Math</a:t>
            </a:r>
          </a:p>
        </p:txBody>
      </p:sp>
      <p:sp>
        <p:nvSpPr>
          <p:cNvPr id="55300" name="Rectangle 1"/>
          <p:cNvSpPr>
            <a:spLocks noChangeArrowheads="1"/>
          </p:cNvSpPr>
          <p:nvPr/>
        </p:nvSpPr>
        <p:spPr bwMode="auto">
          <a:xfrm>
            <a:off x="1687513" y="6534150"/>
            <a:ext cx="5783262" cy="307975"/>
          </a:xfrm>
          <a:prstGeom prst="rect">
            <a:avLst/>
          </a:prstGeom>
          <a:noFill/>
          <a:ln w="9525">
            <a:noFill/>
            <a:miter lim="800000"/>
            <a:headEnd/>
            <a:tailEnd/>
          </a:ln>
        </p:spPr>
        <p:txBody>
          <a:bodyPr anchor="ctr">
            <a:spAutoFit/>
          </a:bodyPr>
          <a:lstStyle/>
          <a:p>
            <a:pPr eaLnBrk="0" hangingPunct="0"/>
            <a:r>
              <a:rPr lang="en-US" sz="700" i="1" dirty="0"/>
              <a:t>Battelle for Kids is utilizing visual representations of copyrighted EVAAS® Web reporting software from SAS Institute Inc. in this document for instructional purposes.</a:t>
            </a:r>
            <a:endParaRPr lang="en-US" sz="700" dirty="0"/>
          </a:p>
        </p:txBody>
      </p:sp>
      <p:pic>
        <p:nvPicPr>
          <p:cNvPr id="12" name="Picture 11" descr="FOCUS PPT Slide 15.jpg"/>
          <p:cNvPicPr>
            <a:picLocks noChangeAspect="1"/>
          </p:cNvPicPr>
          <p:nvPr/>
        </p:nvPicPr>
        <p:blipFill>
          <a:blip r:embed="rId3"/>
          <a:srcRect l="14792" t="20278" r="14583" b="20000"/>
          <a:stretch>
            <a:fillRect/>
          </a:stretch>
        </p:blipFill>
        <p:spPr>
          <a:xfrm>
            <a:off x="916659" y="1438275"/>
            <a:ext cx="6998616" cy="443865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565149" y="193100"/>
            <a:ext cx="8531225" cy="990600"/>
          </a:xfrm>
        </p:spPr>
        <p:txBody>
          <a:bodyPr/>
          <a:lstStyle/>
          <a:p>
            <a:r>
              <a:rPr lang="en-US" sz="2800" dirty="0" smtClean="0">
                <a:latin typeface="Arial Black" pitchFamily="34" charset="0"/>
                <a:ea typeface="ＭＳ Ｐゴシック" pitchFamily="34" charset="-128"/>
                <a:cs typeface="Arial Black" pitchFamily="34" charset="0"/>
              </a:rPr>
              <a:t>School V-A Gains and Poverty Level </a:t>
            </a:r>
            <a:r>
              <a:rPr lang="en-US" dirty="0" smtClean="0">
                <a:latin typeface="Arial Black" pitchFamily="34" charset="0"/>
                <a:ea typeface="ＭＳ Ｐゴシック" pitchFamily="34" charset="-128"/>
                <a:cs typeface="Arial Black" pitchFamily="34" charset="0"/>
              </a:rPr>
              <a:t>– Math </a:t>
            </a:r>
          </a:p>
        </p:txBody>
      </p:sp>
      <p:sp>
        <p:nvSpPr>
          <p:cNvPr id="56324" name="Rectangle 1"/>
          <p:cNvSpPr>
            <a:spLocks noChangeArrowheads="1"/>
          </p:cNvSpPr>
          <p:nvPr/>
        </p:nvSpPr>
        <p:spPr bwMode="auto">
          <a:xfrm>
            <a:off x="1687513" y="6534150"/>
            <a:ext cx="5783262" cy="307975"/>
          </a:xfrm>
          <a:prstGeom prst="rect">
            <a:avLst/>
          </a:prstGeom>
          <a:noFill/>
          <a:ln w="9525">
            <a:noFill/>
            <a:miter lim="800000"/>
            <a:headEnd/>
            <a:tailEnd/>
          </a:ln>
        </p:spPr>
        <p:txBody>
          <a:bodyPr anchor="ctr">
            <a:spAutoFit/>
          </a:bodyPr>
          <a:lstStyle/>
          <a:p>
            <a:pPr eaLnBrk="0" hangingPunct="0"/>
            <a:r>
              <a:rPr lang="en-US" sz="700" i="1" dirty="0"/>
              <a:t>Battelle for Kids is utilizing visual representations of copyrighted EVAAS® Web reporting software from SAS Institute Inc. in this document for instructional purposes.</a:t>
            </a:r>
            <a:endParaRPr lang="en-US" sz="700" dirty="0"/>
          </a:p>
        </p:txBody>
      </p:sp>
      <p:pic>
        <p:nvPicPr>
          <p:cNvPr id="33794" name="Picture 2" descr="S:\Ohio RttT\Communications\PD\Fall 2012 Trainings\Year 3 PD\New Scatter Plot Slides\new entering achieve scatter plot_Page_2.jpg"/>
          <p:cNvPicPr>
            <a:picLocks noGrp="1" noChangeAspect="1" noChangeArrowheads="1"/>
          </p:cNvPicPr>
          <p:nvPr>
            <p:ph sz="quarter" idx="1"/>
          </p:nvPr>
        </p:nvPicPr>
        <p:blipFill>
          <a:blip r:embed="rId3" cstate="print"/>
          <a:srcRect l="19" t="265" r="130"/>
          <a:stretch>
            <a:fillRect/>
          </a:stretch>
        </p:blipFill>
        <p:spPr bwMode="auto">
          <a:xfrm>
            <a:off x="973778" y="1420011"/>
            <a:ext cx="6911439" cy="4476995"/>
          </a:xfrm>
          <a:prstGeom prst="rect">
            <a:avLst/>
          </a:prstGeom>
          <a:noFill/>
          <a:ln w="28575">
            <a:solidFill>
              <a:srgbClr val="0070C0"/>
            </a:solidFill>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sz="quarter" idx="1"/>
          </p:nvPr>
        </p:nvSpPr>
        <p:spPr>
          <a:xfrm>
            <a:off x="609600" y="1371600"/>
            <a:ext cx="8153400" cy="5029200"/>
          </a:xfrm>
        </p:spPr>
        <p:txBody>
          <a:bodyPr/>
          <a:lstStyle/>
          <a:p>
            <a:pPr eaLnBrk="1" hangingPunct="1"/>
            <a:r>
              <a:rPr lang="en-US" sz="2400" dirty="0" smtClean="0">
                <a:latin typeface="Arial" charset="0"/>
                <a:ea typeface="ＭＳ Ｐゴシック" pitchFamily="34" charset="-128"/>
                <a:cs typeface="Arial" charset="0"/>
              </a:rPr>
              <a:t>How do value-added measures support what we know about schools?</a:t>
            </a:r>
          </a:p>
        </p:txBody>
      </p:sp>
      <p:sp>
        <p:nvSpPr>
          <p:cNvPr id="20483" name="Title 1"/>
          <p:cNvSpPr>
            <a:spLocks noGrp="1"/>
          </p:cNvSpPr>
          <p:nvPr>
            <p:ph type="title"/>
          </p:nvPr>
        </p:nvSpPr>
        <p:spPr>
          <a:xfrm>
            <a:off x="561975" y="176213"/>
            <a:ext cx="8391525" cy="838200"/>
          </a:xfrm>
        </p:spPr>
        <p:txBody>
          <a:bodyPr/>
          <a:lstStyle/>
          <a:p>
            <a:r>
              <a:rPr lang="en-US" dirty="0" smtClean="0">
                <a:latin typeface="Arial Black" pitchFamily="34" charset="0"/>
                <a:ea typeface="ＭＳ Ｐゴシック" pitchFamily="34" charset="-128"/>
                <a:cs typeface="Arial Black" pitchFamily="34" charset="0"/>
              </a:rPr>
              <a:t>The Power of Two:</a:t>
            </a:r>
            <a:br>
              <a:rPr lang="en-US" dirty="0" smtClean="0">
                <a:latin typeface="Arial Black" pitchFamily="34" charset="0"/>
                <a:ea typeface="ＭＳ Ｐゴシック" pitchFamily="34" charset="-128"/>
                <a:cs typeface="Arial Black" pitchFamily="34" charset="0"/>
              </a:rPr>
            </a:br>
            <a:r>
              <a:rPr lang="en-US" dirty="0" smtClean="0">
                <a:latin typeface="Arial Black" pitchFamily="34" charset="0"/>
                <a:ea typeface="ＭＳ Ｐゴシック" pitchFamily="34" charset="-128"/>
                <a:cs typeface="Arial Black" pitchFamily="34" charset="0"/>
              </a:rPr>
              <a:t>Achievement &amp; Progress</a:t>
            </a:r>
          </a:p>
        </p:txBody>
      </p:sp>
      <p:cxnSp>
        <p:nvCxnSpPr>
          <p:cNvPr id="16" name="Straight Connector 15"/>
          <p:cNvCxnSpPr>
            <a:stCxn id="14" idx="0"/>
            <a:endCxn id="14" idx="2"/>
          </p:cNvCxnSpPr>
          <p:nvPr/>
        </p:nvCxnSpPr>
        <p:spPr>
          <a:xfrm rot="16200000" flipH="1">
            <a:off x="3314700" y="4076700"/>
            <a:ext cx="3429000" cy="0"/>
          </a:xfrm>
          <a:prstGeom prst="line">
            <a:avLst/>
          </a:prstGeom>
          <a:ln w="50800">
            <a:solidFill>
              <a:srgbClr val="2462A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1"/>
            <a:endCxn id="14" idx="3"/>
          </p:cNvCxnSpPr>
          <p:nvPr/>
        </p:nvCxnSpPr>
        <p:spPr>
          <a:xfrm rot="10800000" flipH="1">
            <a:off x="3314700" y="4076700"/>
            <a:ext cx="3429000" cy="0"/>
          </a:xfrm>
          <a:prstGeom prst="line">
            <a:avLst/>
          </a:prstGeom>
          <a:ln w="50800">
            <a:solidFill>
              <a:srgbClr val="2462A7"/>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314700" y="2362200"/>
            <a:ext cx="3429000" cy="3429000"/>
          </a:xfrm>
          <a:prstGeom prst="rect">
            <a:avLst/>
          </a:prstGeom>
          <a:noFill/>
          <a:ln w="50800">
            <a:solidFill>
              <a:srgbClr val="2462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128"/>
              <a:cs typeface="ＭＳ Ｐゴシック" charset="-128"/>
            </a:endParaRPr>
          </a:p>
        </p:txBody>
      </p:sp>
      <p:sp>
        <p:nvSpPr>
          <p:cNvPr id="33799" name="Text Box 13"/>
          <p:cNvSpPr txBox="1">
            <a:spLocks noChangeArrowheads="1"/>
          </p:cNvSpPr>
          <p:nvPr/>
        </p:nvSpPr>
        <p:spPr bwMode="auto">
          <a:xfrm rot="-5400000">
            <a:off x="1886744" y="3836194"/>
            <a:ext cx="1824037" cy="492125"/>
          </a:xfrm>
          <a:prstGeom prst="rect">
            <a:avLst/>
          </a:prstGeom>
          <a:noFill/>
          <a:ln w="9525">
            <a:noFill/>
            <a:miter lim="800000"/>
            <a:headEnd/>
            <a:tailEnd/>
          </a:ln>
        </p:spPr>
        <p:txBody>
          <a:bodyPr wrap="none" lIns="0" tIns="0" rIns="0" bIns="0">
            <a:spAutoFit/>
          </a:bodyPr>
          <a:lstStyle/>
          <a:p>
            <a:pPr algn="ctr" eaLnBrk="0" hangingPunct="0">
              <a:buClr>
                <a:srgbClr val="FF0000"/>
              </a:buClr>
            </a:pPr>
            <a:r>
              <a:rPr lang="en-US" sz="1600" dirty="0">
                <a:solidFill>
                  <a:srgbClr val="3F9AC9"/>
                </a:solidFill>
                <a:latin typeface="Arial Black" pitchFamily="34" charset="0"/>
              </a:rPr>
              <a:t> </a:t>
            </a:r>
            <a:r>
              <a:rPr lang="en-US" dirty="0">
                <a:solidFill>
                  <a:srgbClr val="3F9AC9"/>
                </a:solidFill>
                <a:latin typeface="Arial Black" pitchFamily="34" charset="0"/>
              </a:rPr>
              <a:t>Progress</a:t>
            </a:r>
          </a:p>
          <a:p>
            <a:pPr algn="ctr" eaLnBrk="0" hangingPunct="0">
              <a:buClr>
                <a:srgbClr val="FF0000"/>
              </a:buClr>
            </a:pPr>
            <a:r>
              <a:rPr lang="en-US" sz="1400" dirty="0">
                <a:solidFill>
                  <a:srgbClr val="3F9AC9"/>
                </a:solidFill>
                <a:latin typeface="Arial Black" pitchFamily="34" charset="0"/>
              </a:rPr>
              <a:t>One Year’s Growth</a:t>
            </a:r>
          </a:p>
        </p:txBody>
      </p:sp>
      <p:sp>
        <p:nvSpPr>
          <p:cNvPr id="20488" name="Text Box 13"/>
          <p:cNvSpPr txBox="1">
            <a:spLocks noChangeArrowheads="1"/>
          </p:cNvSpPr>
          <p:nvPr/>
        </p:nvSpPr>
        <p:spPr bwMode="auto">
          <a:xfrm>
            <a:off x="4178300" y="6061075"/>
            <a:ext cx="1706563" cy="492125"/>
          </a:xfrm>
          <a:prstGeom prst="rect">
            <a:avLst/>
          </a:prstGeom>
          <a:noFill/>
          <a:ln w="9525">
            <a:noFill/>
            <a:miter lim="800000"/>
            <a:headEnd/>
            <a:tailEnd/>
          </a:ln>
        </p:spPr>
        <p:txBody>
          <a:bodyPr wrap="none" lIns="0" tIns="0" rIns="0" bIns="0">
            <a:spAutoFit/>
          </a:bodyPr>
          <a:lstStyle/>
          <a:p>
            <a:pPr algn="ctr" eaLnBrk="0" hangingPunct="0">
              <a:buClr>
                <a:srgbClr val="FF0000"/>
              </a:buClr>
            </a:pPr>
            <a:r>
              <a:rPr lang="en-US" sz="1600" dirty="0">
                <a:solidFill>
                  <a:srgbClr val="3F9AC9"/>
                </a:solidFill>
                <a:latin typeface="Arial Black" pitchFamily="34" charset="0"/>
              </a:rPr>
              <a:t> </a:t>
            </a:r>
            <a:r>
              <a:rPr lang="en-US" dirty="0">
                <a:solidFill>
                  <a:srgbClr val="73C05D"/>
                </a:solidFill>
                <a:latin typeface="Arial Black" pitchFamily="34" charset="0"/>
              </a:rPr>
              <a:t>Achievement</a:t>
            </a:r>
          </a:p>
          <a:p>
            <a:pPr algn="ctr" eaLnBrk="0" hangingPunct="0">
              <a:buClr>
                <a:srgbClr val="FF0000"/>
              </a:buClr>
            </a:pPr>
            <a:r>
              <a:rPr lang="en-US" sz="1400" dirty="0">
                <a:solidFill>
                  <a:srgbClr val="73C05D"/>
                </a:solidFill>
                <a:latin typeface="Arial Black" pitchFamily="34" charset="0"/>
              </a:rPr>
              <a:t>Test Results</a:t>
            </a:r>
          </a:p>
        </p:txBody>
      </p:sp>
      <p:sp>
        <p:nvSpPr>
          <p:cNvPr id="20489" name="Text Box 13"/>
          <p:cNvSpPr txBox="1">
            <a:spLocks noChangeArrowheads="1"/>
          </p:cNvSpPr>
          <p:nvPr/>
        </p:nvSpPr>
        <p:spPr bwMode="auto">
          <a:xfrm>
            <a:off x="3352800" y="3876675"/>
            <a:ext cx="895350" cy="215900"/>
          </a:xfrm>
          <a:prstGeom prst="rect">
            <a:avLst/>
          </a:prstGeom>
          <a:noFill/>
          <a:ln w="9525">
            <a:noFill/>
            <a:miter lim="800000"/>
            <a:headEnd/>
            <a:tailEnd/>
          </a:ln>
        </p:spPr>
        <p:txBody>
          <a:bodyPr wrap="none" lIns="0" tIns="0" rIns="0" bIns="0">
            <a:spAutoFit/>
          </a:bodyPr>
          <a:lstStyle/>
          <a:p>
            <a:pPr algn="ctr" eaLnBrk="0" hangingPunct="0">
              <a:buClr>
                <a:srgbClr val="FF0000"/>
              </a:buClr>
            </a:pPr>
            <a:r>
              <a:rPr lang="en-US" sz="1400" dirty="0">
                <a:solidFill>
                  <a:srgbClr val="3F9AC9"/>
                </a:solidFill>
                <a:latin typeface="Arial Black" pitchFamily="34" charset="0"/>
              </a:rPr>
              <a:t>Standard</a:t>
            </a:r>
          </a:p>
        </p:txBody>
      </p:sp>
      <p:sp>
        <p:nvSpPr>
          <p:cNvPr id="33802" name="Text Box 13"/>
          <p:cNvSpPr txBox="1">
            <a:spLocks noChangeArrowheads="1"/>
          </p:cNvSpPr>
          <p:nvPr/>
        </p:nvSpPr>
        <p:spPr bwMode="auto">
          <a:xfrm>
            <a:off x="3432175" y="5334000"/>
            <a:ext cx="1482725" cy="430213"/>
          </a:xfrm>
          <a:prstGeom prst="rect">
            <a:avLst/>
          </a:prstGeom>
          <a:noFill/>
          <a:ln w="9525">
            <a:noFill/>
            <a:miter lim="800000"/>
            <a:headEnd/>
            <a:tailEnd/>
          </a:ln>
        </p:spPr>
        <p:txBody>
          <a:bodyPr wrap="none" lIns="0" tIns="0" rIns="0" bIns="0">
            <a:spAutoFit/>
          </a:bodyPr>
          <a:lstStyle/>
          <a:p>
            <a:pPr algn="ctr" eaLnBrk="0" hangingPunct="0">
              <a:buClr>
                <a:srgbClr val="FF0000"/>
              </a:buClr>
            </a:pPr>
            <a:r>
              <a:rPr lang="en-US" sz="1400" dirty="0">
                <a:solidFill>
                  <a:srgbClr val="3F9AC9"/>
                </a:solidFill>
                <a:latin typeface="Arial Black" pitchFamily="34" charset="0"/>
              </a:rPr>
              <a:t>Low </a:t>
            </a:r>
            <a:r>
              <a:rPr lang="en-US" sz="1400" dirty="0">
                <a:solidFill>
                  <a:srgbClr val="3F9AC9"/>
                </a:solidFill>
              </a:rPr>
              <a:t>Progress</a:t>
            </a:r>
          </a:p>
          <a:p>
            <a:pPr algn="ctr" eaLnBrk="0" hangingPunct="0">
              <a:buClr>
                <a:srgbClr val="FF0000"/>
              </a:buClr>
            </a:pPr>
            <a:r>
              <a:rPr lang="en-US" sz="1400" dirty="0">
                <a:solidFill>
                  <a:srgbClr val="73C05D"/>
                </a:solidFill>
                <a:latin typeface="Arial Black" pitchFamily="34" charset="0"/>
              </a:rPr>
              <a:t>Low</a:t>
            </a:r>
            <a:r>
              <a:rPr lang="en-US" sz="1400" dirty="0">
                <a:solidFill>
                  <a:srgbClr val="73C05D"/>
                </a:solidFill>
              </a:rPr>
              <a:t> Achievement</a:t>
            </a:r>
          </a:p>
        </p:txBody>
      </p:sp>
      <p:sp>
        <p:nvSpPr>
          <p:cNvPr id="33803" name="Text Box 13"/>
          <p:cNvSpPr txBox="1">
            <a:spLocks noChangeArrowheads="1"/>
          </p:cNvSpPr>
          <p:nvPr/>
        </p:nvSpPr>
        <p:spPr bwMode="auto">
          <a:xfrm>
            <a:off x="5122863" y="5334000"/>
            <a:ext cx="1524000" cy="430213"/>
          </a:xfrm>
          <a:prstGeom prst="rect">
            <a:avLst/>
          </a:prstGeom>
          <a:noFill/>
          <a:ln w="9525">
            <a:noFill/>
            <a:miter lim="800000"/>
            <a:headEnd/>
            <a:tailEnd/>
          </a:ln>
        </p:spPr>
        <p:txBody>
          <a:bodyPr wrap="none" lIns="0" tIns="0" rIns="0" bIns="0">
            <a:spAutoFit/>
          </a:bodyPr>
          <a:lstStyle/>
          <a:p>
            <a:pPr algn="ctr" eaLnBrk="0" hangingPunct="0">
              <a:buClr>
                <a:srgbClr val="FF0000"/>
              </a:buClr>
            </a:pPr>
            <a:r>
              <a:rPr lang="en-US" sz="1400" dirty="0">
                <a:solidFill>
                  <a:srgbClr val="3F9AC9"/>
                </a:solidFill>
                <a:latin typeface="Arial Black" pitchFamily="34" charset="0"/>
              </a:rPr>
              <a:t>Low </a:t>
            </a:r>
            <a:r>
              <a:rPr lang="en-US" sz="1400" dirty="0">
                <a:solidFill>
                  <a:srgbClr val="3F9AC9"/>
                </a:solidFill>
              </a:rPr>
              <a:t>Progress</a:t>
            </a:r>
          </a:p>
          <a:p>
            <a:pPr algn="ctr" eaLnBrk="0" hangingPunct="0">
              <a:buClr>
                <a:srgbClr val="FF0000"/>
              </a:buClr>
            </a:pPr>
            <a:r>
              <a:rPr lang="en-US" sz="1400" dirty="0">
                <a:solidFill>
                  <a:srgbClr val="73C05D"/>
                </a:solidFill>
                <a:latin typeface="Arial Black" pitchFamily="34" charset="0"/>
              </a:rPr>
              <a:t>High</a:t>
            </a:r>
            <a:r>
              <a:rPr lang="en-US" sz="1400" dirty="0">
                <a:solidFill>
                  <a:srgbClr val="73C05D"/>
                </a:solidFill>
              </a:rPr>
              <a:t> Achievement</a:t>
            </a:r>
          </a:p>
        </p:txBody>
      </p:sp>
      <p:sp>
        <p:nvSpPr>
          <p:cNvPr id="33804" name="Text Box 13"/>
          <p:cNvSpPr txBox="1">
            <a:spLocks noChangeArrowheads="1"/>
          </p:cNvSpPr>
          <p:nvPr/>
        </p:nvSpPr>
        <p:spPr bwMode="auto">
          <a:xfrm>
            <a:off x="3441700" y="2379663"/>
            <a:ext cx="1482725" cy="430212"/>
          </a:xfrm>
          <a:prstGeom prst="rect">
            <a:avLst/>
          </a:prstGeom>
          <a:noFill/>
          <a:ln w="9525">
            <a:noFill/>
            <a:miter lim="800000"/>
            <a:headEnd/>
            <a:tailEnd/>
          </a:ln>
        </p:spPr>
        <p:txBody>
          <a:bodyPr wrap="none" lIns="0" tIns="0" rIns="0" bIns="0">
            <a:spAutoFit/>
          </a:bodyPr>
          <a:lstStyle/>
          <a:p>
            <a:pPr algn="ctr" eaLnBrk="0" hangingPunct="0">
              <a:buClr>
                <a:srgbClr val="FF0000"/>
              </a:buClr>
            </a:pPr>
            <a:r>
              <a:rPr lang="en-US" sz="1400" dirty="0">
                <a:solidFill>
                  <a:srgbClr val="3F9AC9"/>
                </a:solidFill>
                <a:latin typeface="Arial Black" pitchFamily="34" charset="0"/>
              </a:rPr>
              <a:t>High </a:t>
            </a:r>
            <a:r>
              <a:rPr lang="en-US" sz="1400" dirty="0">
                <a:solidFill>
                  <a:srgbClr val="3F9AC9"/>
                </a:solidFill>
              </a:rPr>
              <a:t>Progress</a:t>
            </a:r>
          </a:p>
          <a:p>
            <a:pPr algn="ctr" eaLnBrk="0" hangingPunct="0">
              <a:buClr>
                <a:srgbClr val="FF0000"/>
              </a:buClr>
            </a:pPr>
            <a:r>
              <a:rPr lang="en-US" sz="1400" dirty="0">
                <a:solidFill>
                  <a:srgbClr val="73C05D"/>
                </a:solidFill>
                <a:latin typeface="Arial Black" pitchFamily="34" charset="0"/>
              </a:rPr>
              <a:t>Low</a:t>
            </a:r>
            <a:r>
              <a:rPr lang="en-US" sz="1400" dirty="0">
                <a:solidFill>
                  <a:srgbClr val="73C05D"/>
                </a:solidFill>
              </a:rPr>
              <a:t> Achievement</a:t>
            </a:r>
          </a:p>
        </p:txBody>
      </p:sp>
      <p:sp>
        <p:nvSpPr>
          <p:cNvPr id="33805" name="Text Box 13"/>
          <p:cNvSpPr txBox="1">
            <a:spLocks noChangeArrowheads="1"/>
          </p:cNvSpPr>
          <p:nvPr/>
        </p:nvSpPr>
        <p:spPr bwMode="auto">
          <a:xfrm>
            <a:off x="5132388" y="2379663"/>
            <a:ext cx="1524000" cy="430212"/>
          </a:xfrm>
          <a:prstGeom prst="rect">
            <a:avLst/>
          </a:prstGeom>
          <a:noFill/>
          <a:ln w="9525">
            <a:noFill/>
            <a:miter lim="800000"/>
            <a:headEnd/>
            <a:tailEnd/>
          </a:ln>
        </p:spPr>
        <p:txBody>
          <a:bodyPr wrap="none" lIns="0" tIns="0" rIns="0" bIns="0">
            <a:spAutoFit/>
          </a:bodyPr>
          <a:lstStyle/>
          <a:p>
            <a:pPr algn="ctr" eaLnBrk="0" hangingPunct="0">
              <a:buClr>
                <a:srgbClr val="FF0000"/>
              </a:buClr>
            </a:pPr>
            <a:r>
              <a:rPr lang="en-US" sz="1400" dirty="0">
                <a:solidFill>
                  <a:srgbClr val="3F9AC9"/>
                </a:solidFill>
                <a:latin typeface="Arial Black" pitchFamily="34" charset="0"/>
              </a:rPr>
              <a:t>High </a:t>
            </a:r>
            <a:r>
              <a:rPr lang="en-US" sz="1400" dirty="0">
                <a:solidFill>
                  <a:srgbClr val="3F9AC9"/>
                </a:solidFill>
              </a:rPr>
              <a:t>Progress</a:t>
            </a:r>
          </a:p>
          <a:p>
            <a:pPr algn="ctr" eaLnBrk="0" hangingPunct="0">
              <a:buClr>
                <a:srgbClr val="FF0000"/>
              </a:buClr>
            </a:pPr>
            <a:r>
              <a:rPr lang="en-US" sz="1400" dirty="0">
                <a:solidFill>
                  <a:srgbClr val="73C05D"/>
                </a:solidFill>
                <a:latin typeface="Arial Black" pitchFamily="34" charset="0"/>
              </a:rPr>
              <a:t>High</a:t>
            </a:r>
            <a:r>
              <a:rPr lang="en-US" sz="1400" dirty="0">
                <a:solidFill>
                  <a:srgbClr val="73C05D"/>
                </a:solidFill>
              </a:rPr>
              <a:t> Achievement</a:t>
            </a:r>
          </a:p>
        </p:txBody>
      </p:sp>
      <p:sp>
        <p:nvSpPr>
          <p:cNvPr id="20494" name="Text Box 13"/>
          <p:cNvSpPr txBox="1">
            <a:spLocks noChangeArrowheads="1"/>
          </p:cNvSpPr>
          <p:nvPr/>
        </p:nvSpPr>
        <p:spPr bwMode="auto">
          <a:xfrm>
            <a:off x="4533900" y="2743200"/>
            <a:ext cx="908050" cy="244475"/>
          </a:xfrm>
          <a:prstGeom prst="rect">
            <a:avLst/>
          </a:prstGeom>
          <a:noFill/>
          <a:ln w="9525">
            <a:noFill/>
            <a:miter lim="800000"/>
            <a:headEnd/>
            <a:tailEnd/>
          </a:ln>
        </p:spPr>
        <p:txBody>
          <a:bodyPr wrap="none" lIns="0" tIns="0" rIns="0" bIns="0">
            <a:spAutoFit/>
          </a:bodyPr>
          <a:lstStyle/>
          <a:p>
            <a:pPr eaLnBrk="0" hangingPunct="0">
              <a:buClr>
                <a:srgbClr val="FF0000"/>
              </a:buClr>
              <a:buFontTx/>
              <a:buChar char="•"/>
            </a:pPr>
            <a:r>
              <a:rPr lang="en-US" sz="1600" b="1" dirty="0">
                <a:latin typeface="Arial Black" pitchFamily="34" charset="0"/>
              </a:rPr>
              <a:t> </a:t>
            </a:r>
            <a:r>
              <a:rPr lang="en-US" sz="1400" dirty="0"/>
              <a:t>School</a:t>
            </a:r>
            <a:r>
              <a:rPr lang="en-US" sz="1600" b="1" dirty="0"/>
              <a:t> </a:t>
            </a:r>
            <a:r>
              <a:rPr lang="en-US" sz="1400" dirty="0">
                <a:latin typeface="Arial Black" pitchFamily="34" charset="0"/>
              </a:rPr>
              <a:t>A</a:t>
            </a:r>
            <a:endParaRPr lang="en-US" sz="1600" dirty="0">
              <a:latin typeface="Arial Black" pitchFamily="34" charset="0"/>
            </a:endParaRPr>
          </a:p>
        </p:txBody>
      </p:sp>
      <p:sp>
        <p:nvSpPr>
          <p:cNvPr id="20495" name="Text Box 12"/>
          <p:cNvSpPr txBox="1">
            <a:spLocks noChangeArrowheads="1"/>
          </p:cNvSpPr>
          <p:nvPr/>
        </p:nvSpPr>
        <p:spPr bwMode="auto">
          <a:xfrm>
            <a:off x="5448300" y="4800600"/>
            <a:ext cx="908050" cy="244475"/>
          </a:xfrm>
          <a:prstGeom prst="rect">
            <a:avLst/>
          </a:prstGeom>
          <a:noFill/>
          <a:ln w="9525">
            <a:noFill/>
            <a:miter lim="800000"/>
            <a:headEnd/>
            <a:tailEnd/>
          </a:ln>
        </p:spPr>
        <p:txBody>
          <a:bodyPr wrap="none" lIns="0" tIns="0" rIns="0" bIns="0">
            <a:spAutoFit/>
          </a:bodyPr>
          <a:lstStyle/>
          <a:p>
            <a:pPr eaLnBrk="0" hangingPunct="0">
              <a:buClr>
                <a:srgbClr val="FF0000"/>
              </a:buClr>
              <a:buFontTx/>
              <a:buChar char="•"/>
            </a:pPr>
            <a:r>
              <a:rPr lang="en-US" sz="1600" b="1" dirty="0">
                <a:latin typeface="Arial Black" pitchFamily="34" charset="0"/>
              </a:rPr>
              <a:t> </a:t>
            </a:r>
            <a:r>
              <a:rPr lang="en-US" sz="1400" dirty="0"/>
              <a:t>School</a:t>
            </a:r>
            <a:r>
              <a:rPr lang="en-US" sz="1600" b="1" dirty="0"/>
              <a:t> </a:t>
            </a:r>
            <a:r>
              <a:rPr lang="en-US" sz="1400" dirty="0">
                <a:latin typeface="Arial Black" pitchFamily="34" charset="0"/>
              </a:rPr>
              <a:t>B</a:t>
            </a:r>
            <a:endParaRPr lang="en-US" sz="1600" dirty="0">
              <a:latin typeface="Arial Black" pitchFamily="34" charset="0"/>
            </a:endParaRPr>
          </a:p>
        </p:txBody>
      </p:sp>
      <p:sp>
        <p:nvSpPr>
          <p:cNvPr id="20496" name="Text Box 24"/>
          <p:cNvSpPr txBox="1">
            <a:spLocks noChangeArrowheads="1"/>
          </p:cNvSpPr>
          <p:nvPr/>
        </p:nvSpPr>
        <p:spPr bwMode="auto">
          <a:xfrm>
            <a:off x="5486400" y="3810000"/>
            <a:ext cx="908050" cy="244475"/>
          </a:xfrm>
          <a:prstGeom prst="rect">
            <a:avLst/>
          </a:prstGeom>
          <a:noFill/>
          <a:ln w="9525">
            <a:noFill/>
            <a:miter lim="800000"/>
            <a:headEnd/>
            <a:tailEnd/>
          </a:ln>
        </p:spPr>
        <p:txBody>
          <a:bodyPr wrap="none" lIns="0" tIns="0" rIns="0" bIns="0">
            <a:spAutoFit/>
          </a:bodyPr>
          <a:lstStyle/>
          <a:p>
            <a:pPr eaLnBrk="0" hangingPunct="0">
              <a:buClr>
                <a:srgbClr val="FF0000"/>
              </a:buClr>
              <a:buFontTx/>
              <a:buChar char="•"/>
            </a:pPr>
            <a:r>
              <a:rPr lang="en-US" sz="1600" b="1" dirty="0">
                <a:latin typeface="Arial Black" pitchFamily="34" charset="0"/>
              </a:rPr>
              <a:t> </a:t>
            </a:r>
            <a:r>
              <a:rPr lang="en-US" sz="1400" dirty="0"/>
              <a:t>School</a:t>
            </a:r>
            <a:r>
              <a:rPr lang="en-US" sz="1600" b="1" dirty="0"/>
              <a:t> </a:t>
            </a:r>
            <a:r>
              <a:rPr lang="en-US" sz="1400" dirty="0">
                <a:latin typeface="Arial Black" pitchFamily="34" charset="0"/>
              </a:rPr>
              <a:t>C</a:t>
            </a:r>
            <a:endParaRPr lang="en-US" sz="1600" dirty="0">
              <a:latin typeface="Arial Black" pitchFamily="34" charset="0"/>
            </a:endParaRPr>
          </a:p>
        </p:txBody>
      </p:sp>
      <p:sp>
        <p:nvSpPr>
          <p:cNvPr id="33809" name="Text Box 16"/>
          <p:cNvSpPr txBox="1">
            <a:spLocks noChangeArrowheads="1"/>
          </p:cNvSpPr>
          <p:nvPr/>
        </p:nvSpPr>
        <p:spPr bwMode="auto">
          <a:xfrm>
            <a:off x="4000500" y="5029200"/>
            <a:ext cx="908050" cy="244475"/>
          </a:xfrm>
          <a:prstGeom prst="rect">
            <a:avLst/>
          </a:prstGeom>
          <a:noFill/>
          <a:ln w="9525">
            <a:noFill/>
            <a:miter lim="800000"/>
            <a:headEnd/>
            <a:tailEnd/>
          </a:ln>
        </p:spPr>
        <p:txBody>
          <a:bodyPr wrap="none" lIns="0" tIns="0" rIns="0" bIns="0">
            <a:spAutoFit/>
          </a:bodyPr>
          <a:lstStyle/>
          <a:p>
            <a:pPr eaLnBrk="0" hangingPunct="0">
              <a:buClr>
                <a:srgbClr val="FF0000"/>
              </a:buClr>
              <a:buFontTx/>
              <a:buChar char="•"/>
            </a:pPr>
            <a:r>
              <a:rPr lang="en-US" sz="1600" b="1" dirty="0">
                <a:latin typeface="Arial Black" pitchFamily="34" charset="0"/>
              </a:rPr>
              <a:t> </a:t>
            </a:r>
            <a:r>
              <a:rPr lang="en-US" sz="1400" dirty="0"/>
              <a:t>School</a:t>
            </a:r>
            <a:r>
              <a:rPr lang="en-US" sz="1600" b="1" dirty="0"/>
              <a:t> </a:t>
            </a:r>
            <a:r>
              <a:rPr lang="en-US" sz="1400" dirty="0">
                <a:latin typeface="Arial Black" pitchFamily="34" charset="0"/>
              </a:rPr>
              <a:t>D</a:t>
            </a:r>
            <a:endParaRPr lang="en-US" sz="1600" dirty="0">
              <a:latin typeface="Arial Black" pitchFamily="34" charset="0"/>
            </a:endParaRPr>
          </a:p>
        </p:txBody>
      </p:sp>
      <p:sp>
        <p:nvSpPr>
          <p:cNvPr id="20498" name="Text Box 18"/>
          <p:cNvSpPr txBox="1">
            <a:spLocks noChangeArrowheads="1"/>
          </p:cNvSpPr>
          <p:nvPr/>
        </p:nvSpPr>
        <p:spPr bwMode="auto">
          <a:xfrm>
            <a:off x="6248400" y="3352800"/>
            <a:ext cx="898525" cy="244475"/>
          </a:xfrm>
          <a:prstGeom prst="rect">
            <a:avLst/>
          </a:prstGeom>
          <a:noFill/>
          <a:ln w="9525">
            <a:noFill/>
            <a:miter lim="800000"/>
            <a:headEnd/>
            <a:tailEnd/>
          </a:ln>
        </p:spPr>
        <p:txBody>
          <a:bodyPr wrap="none" lIns="0" tIns="0" rIns="0" bIns="0">
            <a:spAutoFit/>
          </a:bodyPr>
          <a:lstStyle/>
          <a:p>
            <a:pPr eaLnBrk="0" hangingPunct="0">
              <a:buClr>
                <a:srgbClr val="FF0000"/>
              </a:buClr>
              <a:buFontTx/>
              <a:buChar char="•"/>
            </a:pPr>
            <a:r>
              <a:rPr lang="en-US" sz="1600" b="1" dirty="0">
                <a:latin typeface="Arial Black" pitchFamily="34" charset="0"/>
              </a:rPr>
              <a:t> </a:t>
            </a:r>
            <a:r>
              <a:rPr lang="en-US" sz="1400" dirty="0"/>
              <a:t>School</a:t>
            </a:r>
            <a:r>
              <a:rPr lang="en-US" sz="1600" b="1" dirty="0"/>
              <a:t> </a:t>
            </a:r>
            <a:r>
              <a:rPr lang="en-US" sz="1400" dirty="0">
                <a:latin typeface="Arial Black" pitchFamily="34" charset="0"/>
              </a:rPr>
              <a:t>E</a:t>
            </a:r>
            <a:endParaRPr lang="en-US" sz="1600" dirty="0">
              <a:latin typeface="Arial Black" pitchFamily="34" charset="0"/>
            </a:endParaRPr>
          </a:p>
        </p:txBody>
      </p:sp>
      <p:sp>
        <p:nvSpPr>
          <p:cNvPr id="20499" name="Text Box 10"/>
          <p:cNvSpPr txBox="1">
            <a:spLocks noChangeArrowheads="1"/>
          </p:cNvSpPr>
          <p:nvPr/>
        </p:nvSpPr>
        <p:spPr bwMode="auto">
          <a:xfrm>
            <a:off x="5105400" y="4495800"/>
            <a:ext cx="887413" cy="244475"/>
          </a:xfrm>
          <a:prstGeom prst="rect">
            <a:avLst/>
          </a:prstGeom>
          <a:noFill/>
          <a:ln w="9525">
            <a:noFill/>
            <a:miter lim="800000"/>
            <a:headEnd/>
            <a:tailEnd/>
          </a:ln>
        </p:spPr>
        <p:txBody>
          <a:bodyPr wrap="none" lIns="0" tIns="0" rIns="0" bIns="0">
            <a:spAutoFit/>
          </a:bodyPr>
          <a:lstStyle/>
          <a:p>
            <a:pPr eaLnBrk="0" hangingPunct="0">
              <a:buClr>
                <a:srgbClr val="FF0000"/>
              </a:buClr>
              <a:buFontTx/>
              <a:buChar char="•"/>
            </a:pPr>
            <a:r>
              <a:rPr lang="en-US" sz="1600" b="1" dirty="0">
                <a:latin typeface="Arial Black" pitchFamily="34" charset="0"/>
              </a:rPr>
              <a:t> </a:t>
            </a:r>
            <a:r>
              <a:rPr lang="en-US" sz="1400" dirty="0"/>
              <a:t>School</a:t>
            </a:r>
            <a:r>
              <a:rPr lang="en-US" sz="1600" b="1" dirty="0"/>
              <a:t> </a:t>
            </a:r>
            <a:r>
              <a:rPr lang="en-US" sz="1400" dirty="0">
                <a:latin typeface="Arial Black" pitchFamily="34" charset="0"/>
              </a:rPr>
              <a:t>F</a:t>
            </a:r>
            <a:endParaRPr lang="en-US" sz="1600" dirty="0">
              <a:latin typeface="Arial Black" pitchFamily="34" charset="0"/>
            </a:endParaRPr>
          </a:p>
        </p:txBody>
      </p:sp>
      <p:sp>
        <p:nvSpPr>
          <p:cNvPr id="33812" name="Text Box 11"/>
          <p:cNvSpPr txBox="1">
            <a:spLocks noChangeArrowheads="1"/>
          </p:cNvSpPr>
          <p:nvPr/>
        </p:nvSpPr>
        <p:spPr bwMode="auto">
          <a:xfrm>
            <a:off x="4000500" y="3352800"/>
            <a:ext cx="917575" cy="244475"/>
          </a:xfrm>
          <a:prstGeom prst="rect">
            <a:avLst/>
          </a:prstGeom>
          <a:noFill/>
          <a:ln w="9525">
            <a:noFill/>
            <a:miter lim="800000"/>
            <a:headEnd/>
            <a:tailEnd/>
          </a:ln>
        </p:spPr>
        <p:txBody>
          <a:bodyPr wrap="none" lIns="0" tIns="0" rIns="0" bIns="0">
            <a:spAutoFit/>
          </a:bodyPr>
          <a:lstStyle/>
          <a:p>
            <a:pPr eaLnBrk="0" hangingPunct="0">
              <a:buClr>
                <a:srgbClr val="FF0000"/>
              </a:buClr>
              <a:buFontTx/>
              <a:buChar char="•"/>
            </a:pPr>
            <a:r>
              <a:rPr lang="en-US" sz="1600" b="1" dirty="0">
                <a:latin typeface="Arial Black" pitchFamily="34" charset="0"/>
              </a:rPr>
              <a:t> </a:t>
            </a:r>
            <a:r>
              <a:rPr lang="en-US" sz="1400" dirty="0"/>
              <a:t>School</a:t>
            </a:r>
            <a:r>
              <a:rPr lang="en-US" sz="1600" b="1" dirty="0"/>
              <a:t> </a:t>
            </a:r>
            <a:r>
              <a:rPr lang="en-US" sz="1400" dirty="0">
                <a:latin typeface="Arial Black" pitchFamily="34" charset="0"/>
              </a:rPr>
              <a:t>H</a:t>
            </a:r>
            <a:endParaRPr lang="en-US" sz="1600" dirty="0">
              <a:latin typeface="Arial Black" pitchFamily="34" charset="0"/>
            </a:endParaRPr>
          </a:p>
        </p:txBody>
      </p:sp>
      <p:sp>
        <p:nvSpPr>
          <p:cNvPr id="20501" name="Text Box 14"/>
          <p:cNvSpPr txBox="1">
            <a:spLocks noChangeArrowheads="1"/>
          </p:cNvSpPr>
          <p:nvPr/>
        </p:nvSpPr>
        <p:spPr bwMode="auto">
          <a:xfrm>
            <a:off x="3917950" y="4073525"/>
            <a:ext cx="917575" cy="244475"/>
          </a:xfrm>
          <a:prstGeom prst="rect">
            <a:avLst/>
          </a:prstGeom>
          <a:noFill/>
          <a:ln w="9525">
            <a:noFill/>
            <a:miter lim="800000"/>
            <a:headEnd/>
            <a:tailEnd/>
          </a:ln>
        </p:spPr>
        <p:txBody>
          <a:bodyPr wrap="none" lIns="0" tIns="0" rIns="0" bIns="0">
            <a:spAutoFit/>
          </a:bodyPr>
          <a:lstStyle/>
          <a:p>
            <a:pPr eaLnBrk="0" hangingPunct="0">
              <a:buClr>
                <a:srgbClr val="FF0000"/>
              </a:buClr>
              <a:buFontTx/>
              <a:buChar char="•"/>
            </a:pPr>
            <a:r>
              <a:rPr lang="en-US" sz="1600" b="1" dirty="0">
                <a:latin typeface="Arial Black" pitchFamily="34" charset="0"/>
              </a:rPr>
              <a:t> </a:t>
            </a:r>
            <a:r>
              <a:rPr lang="en-US" sz="1400" dirty="0"/>
              <a:t>School</a:t>
            </a:r>
            <a:r>
              <a:rPr lang="en-US" sz="1600" b="1" dirty="0"/>
              <a:t> </a:t>
            </a:r>
            <a:r>
              <a:rPr lang="en-US" sz="1400" dirty="0">
                <a:latin typeface="Arial Black" pitchFamily="34" charset="0"/>
              </a:rPr>
              <a:t>K</a:t>
            </a:r>
            <a:endParaRPr lang="en-US" sz="1600" dirty="0">
              <a:latin typeface="Arial Black" pitchFamily="34" charset="0"/>
            </a:endParaRPr>
          </a:p>
        </p:txBody>
      </p:sp>
      <p:sp>
        <p:nvSpPr>
          <p:cNvPr id="20502" name="Text Box 17"/>
          <p:cNvSpPr txBox="1">
            <a:spLocks noChangeArrowheads="1"/>
          </p:cNvSpPr>
          <p:nvPr/>
        </p:nvSpPr>
        <p:spPr bwMode="auto">
          <a:xfrm>
            <a:off x="3771900" y="4419600"/>
            <a:ext cx="917575" cy="244475"/>
          </a:xfrm>
          <a:prstGeom prst="rect">
            <a:avLst/>
          </a:prstGeom>
          <a:noFill/>
          <a:ln w="9525">
            <a:noFill/>
            <a:miter lim="800000"/>
            <a:headEnd/>
            <a:tailEnd/>
          </a:ln>
        </p:spPr>
        <p:txBody>
          <a:bodyPr wrap="none" lIns="0" tIns="0" rIns="0" bIns="0">
            <a:spAutoFit/>
          </a:bodyPr>
          <a:lstStyle/>
          <a:p>
            <a:pPr eaLnBrk="0" hangingPunct="0">
              <a:buClr>
                <a:srgbClr val="FF0000"/>
              </a:buClr>
              <a:buFontTx/>
              <a:buChar char="•"/>
            </a:pPr>
            <a:r>
              <a:rPr lang="en-US" sz="1600" b="1" dirty="0">
                <a:latin typeface="Arial Black" pitchFamily="34" charset="0"/>
              </a:rPr>
              <a:t> </a:t>
            </a:r>
            <a:r>
              <a:rPr lang="en-US" sz="1400" dirty="0"/>
              <a:t>School</a:t>
            </a:r>
            <a:r>
              <a:rPr lang="en-US" sz="1600" b="1" dirty="0"/>
              <a:t> </a:t>
            </a:r>
            <a:r>
              <a:rPr lang="en-US" sz="1400" dirty="0">
                <a:latin typeface="Arial Black" pitchFamily="34" charset="0"/>
              </a:rPr>
              <a:t>G</a:t>
            </a:r>
            <a:endParaRPr lang="en-US" sz="1600" dirty="0">
              <a:latin typeface="Arial Black" pitchFamily="34" charset="0"/>
            </a:endParaRPr>
          </a:p>
        </p:txBody>
      </p:sp>
      <p:sp>
        <p:nvSpPr>
          <p:cNvPr id="20503" name="Text Box 22"/>
          <p:cNvSpPr txBox="1">
            <a:spLocks noChangeArrowheads="1"/>
          </p:cNvSpPr>
          <p:nvPr/>
        </p:nvSpPr>
        <p:spPr bwMode="auto">
          <a:xfrm>
            <a:off x="5156200" y="3170238"/>
            <a:ext cx="887413" cy="244475"/>
          </a:xfrm>
          <a:prstGeom prst="rect">
            <a:avLst/>
          </a:prstGeom>
          <a:noFill/>
          <a:ln w="9525">
            <a:noFill/>
            <a:miter lim="800000"/>
            <a:headEnd/>
            <a:tailEnd/>
          </a:ln>
        </p:spPr>
        <p:txBody>
          <a:bodyPr wrap="none" lIns="0" tIns="0" rIns="0" bIns="0">
            <a:spAutoFit/>
          </a:bodyPr>
          <a:lstStyle/>
          <a:p>
            <a:pPr eaLnBrk="0" hangingPunct="0">
              <a:buClr>
                <a:srgbClr val="FF0000"/>
              </a:buClr>
              <a:buFontTx/>
              <a:buChar char="•"/>
            </a:pPr>
            <a:r>
              <a:rPr lang="en-US" sz="1600" b="1" dirty="0">
                <a:latin typeface="Arial Black" pitchFamily="34" charset="0"/>
              </a:rPr>
              <a:t> </a:t>
            </a:r>
            <a:r>
              <a:rPr lang="en-US" sz="1400" dirty="0"/>
              <a:t>School</a:t>
            </a:r>
            <a:r>
              <a:rPr lang="en-US" sz="1600" b="1" dirty="0"/>
              <a:t> </a:t>
            </a:r>
            <a:r>
              <a:rPr lang="en-US" sz="1400" dirty="0">
                <a:latin typeface="Arial Black" pitchFamily="34" charset="0"/>
              </a:rPr>
              <a:t>J</a:t>
            </a:r>
            <a:endParaRPr lang="en-US" sz="1600" dirty="0">
              <a:latin typeface="Arial Black" pitchFamily="34" charset="0"/>
            </a:endParaRPr>
          </a:p>
        </p:txBody>
      </p:sp>
      <p:cxnSp>
        <p:nvCxnSpPr>
          <p:cNvPr id="38" name="Straight Arrow Connector 37"/>
          <p:cNvCxnSpPr/>
          <p:nvPr/>
        </p:nvCxnSpPr>
        <p:spPr>
          <a:xfrm rot="16200000" flipV="1">
            <a:off x="2057400" y="4076700"/>
            <a:ext cx="2209800" cy="0"/>
          </a:xfrm>
          <a:prstGeom prst="straightConnector1">
            <a:avLst/>
          </a:prstGeom>
          <a:ln w="44450">
            <a:solidFill>
              <a:srgbClr val="3F9AC9"/>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924300" y="5972175"/>
            <a:ext cx="2286000" cy="1588"/>
          </a:xfrm>
          <a:prstGeom prst="straightConnector1">
            <a:avLst/>
          </a:prstGeom>
          <a:ln w="44450">
            <a:solidFill>
              <a:srgbClr val="73C05D"/>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798763" y="4722813"/>
            <a:ext cx="2497137" cy="158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33812"/>
                                        </p:tgtEl>
                                        <p:attrNameLst>
                                          <p:attrName>fillcolor</p:attrName>
                                        </p:attrNameLst>
                                      </p:cBhvr>
                                      <p:to>
                                        <a:srgbClr val="FFCD2F"/>
                                      </p:to>
                                    </p:animClr>
                                    <p:set>
                                      <p:cBhvr>
                                        <p:cTn id="7" dur="1000" fill="hold"/>
                                        <p:tgtEl>
                                          <p:spTgt spid="33812"/>
                                        </p:tgtEl>
                                        <p:attrNameLst>
                                          <p:attrName>fill.type</p:attrName>
                                        </p:attrNameLst>
                                      </p:cBhvr>
                                      <p:to>
                                        <p:strVal val="solid"/>
                                      </p:to>
                                    </p:set>
                                    <p:set>
                                      <p:cBhvr>
                                        <p:cTn id="8" dur="1000" fill="hold"/>
                                        <p:tgtEl>
                                          <p:spTgt spid="33812"/>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1000" fill="hold"/>
                                        <p:tgtEl>
                                          <p:spTgt spid="33809"/>
                                        </p:tgtEl>
                                        <p:attrNameLst>
                                          <p:attrName>fillcolor</p:attrName>
                                        </p:attrNameLst>
                                      </p:cBhvr>
                                      <p:to>
                                        <a:srgbClr val="FFCD2F"/>
                                      </p:to>
                                    </p:animClr>
                                    <p:set>
                                      <p:cBhvr>
                                        <p:cTn id="11" dur="1000" fill="hold"/>
                                        <p:tgtEl>
                                          <p:spTgt spid="33809"/>
                                        </p:tgtEl>
                                        <p:attrNameLst>
                                          <p:attrName>fill.type</p:attrName>
                                        </p:attrNameLst>
                                      </p:cBhvr>
                                      <p:to>
                                        <p:strVal val="solid"/>
                                      </p:to>
                                    </p:set>
                                    <p:set>
                                      <p:cBhvr>
                                        <p:cTn id="12" dur="1000" fill="hold"/>
                                        <p:tgtEl>
                                          <p:spTgt spid="33809"/>
                                        </p:tgtEl>
                                        <p:attrNameLst>
                                          <p:attrName>fill.on</p:attrName>
                                        </p:attrNameLst>
                                      </p:cBhvr>
                                      <p:to>
                                        <p:strVal val="true"/>
                                      </p:to>
                                    </p:set>
                                  </p:childTnLst>
                                </p:cTn>
                              </p:par>
                              <p:par>
                                <p:cTn id="13" presetID="10"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10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33804"/>
                                        </p:tgtEl>
                                        <p:attrNameLst>
                                          <p:attrName>style.visibility</p:attrName>
                                        </p:attrNameLst>
                                      </p:cBhvr>
                                      <p:to>
                                        <p:strVal val="visible"/>
                                      </p:to>
                                    </p:set>
                                    <p:anim calcmode="lin" valueType="num">
                                      <p:cBhvr>
                                        <p:cTn id="20" dur="1000" fill="hold"/>
                                        <p:tgtEl>
                                          <p:spTgt spid="33804"/>
                                        </p:tgtEl>
                                        <p:attrNameLst>
                                          <p:attrName>ppt_x</p:attrName>
                                        </p:attrNameLst>
                                      </p:cBhvr>
                                      <p:tavLst>
                                        <p:tav tm="0">
                                          <p:val>
                                            <p:strVal val="#ppt_x-.2"/>
                                          </p:val>
                                        </p:tav>
                                        <p:tav tm="100000">
                                          <p:val>
                                            <p:strVal val="#ppt_x"/>
                                          </p:val>
                                        </p:tav>
                                      </p:tavLst>
                                    </p:anim>
                                    <p:anim calcmode="lin" valueType="num">
                                      <p:cBhvr>
                                        <p:cTn id="21" dur="1000" fill="hold"/>
                                        <p:tgtEl>
                                          <p:spTgt spid="33804"/>
                                        </p:tgtEl>
                                        <p:attrNameLst>
                                          <p:attrName>ppt_y</p:attrName>
                                        </p:attrNameLst>
                                      </p:cBhvr>
                                      <p:tavLst>
                                        <p:tav tm="0">
                                          <p:val>
                                            <p:strVal val="#ppt_y"/>
                                          </p:val>
                                        </p:tav>
                                        <p:tav tm="100000">
                                          <p:val>
                                            <p:strVal val="#ppt_y"/>
                                          </p:val>
                                        </p:tav>
                                      </p:tavLst>
                                    </p:anim>
                                    <p:animEffect transition="in" filter="wipe(right)" prLst="gradientSize: 0.1">
                                      <p:cBhvr>
                                        <p:cTn id="22" dur="1000"/>
                                        <p:tgtEl>
                                          <p:spTgt spid="33804"/>
                                        </p:tgtEl>
                                      </p:cBhvr>
                                    </p:animEffect>
                                  </p:childTnLst>
                                </p:cTn>
                              </p:par>
                              <p:par>
                                <p:cTn id="23" presetID="29" presetClass="entr" presetSubtype="0" fill="hold" grpId="0" nodeType="withEffect">
                                  <p:stCondLst>
                                    <p:cond delay="0"/>
                                  </p:stCondLst>
                                  <p:childTnLst>
                                    <p:set>
                                      <p:cBhvr>
                                        <p:cTn id="24" dur="1" fill="hold">
                                          <p:stCondLst>
                                            <p:cond delay="0"/>
                                          </p:stCondLst>
                                        </p:cTn>
                                        <p:tgtEl>
                                          <p:spTgt spid="33805"/>
                                        </p:tgtEl>
                                        <p:attrNameLst>
                                          <p:attrName>style.visibility</p:attrName>
                                        </p:attrNameLst>
                                      </p:cBhvr>
                                      <p:to>
                                        <p:strVal val="visible"/>
                                      </p:to>
                                    </p:set>
                                    <p:anim calcmode="lin" valueType="num">
                                      <p:cBhvr>
                                        <p:cTn id="25" dur="1000" fill="hold"/>
                                        <p:tgtEl>
                                          <p:spTgt spid="33805"/>
                                        </p:tgtEl>
                                        <p:attrNameLst>
                                          <p:attrName>ppt_x</p:attrName>
                                        </p:attrNameLst>
                                      </p:cBhvr>
                                      <p:tavLst>
                                        <p:tav tm="0">
                                          <p:val>
                                            <p:strVal val="#ppt_x-.2"/>
                                          </p:val>
                                        </p:tav>
                                        <p:tav tm="100000">
                                          <p:val>
                                            <p:strVal val="#ppt_x"/>
                                          </p:val>
                                        </p:tav>
                                      </p:tavLst>
                                    </p:anim>
                                    <p:anim calcmode="lin" valueType="num">
                                      <p:cBhvr>
                                        <p:cTn id="26" dur="1000" fill="hold"/>
                                        <p:tgtEl>
                                          <p:spTgt spid="33805"/>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3805"/>
                                        </p:tgtEl>
                                      </p:cBhvr>
                                    </p:animEffect>
                                  </p:childTnLst>
                                </p:cTn>
                              </p:par>
                              <p:par>
                                <p:cTn id="28" presetID="29" presetClass="entr" presetSubtype="0" fill="hold" grpId="0" nodeType="withEffect">
                                  <p:stCondLst>
                                    <p:cond delay="0"/>
                                  </p:stCondLst>
                                  <p:childTnLst>
                                    <p:set>
                                      <p:cBhvr>
                                        <p:cTn id="29" dur="1" fill="hold">
                                          <p:stCondLst>
                                            <p:cond delay="0"/>
                                          </p:stCondLst>
                                        </p:cTn>
                                        <p:tgtEl>
                                          <p:spTgt spid="33802"/>
                                        </p:tgtEl>
                                        <p:attrNameLst>
                                          <p:attrName>style.visibility</p:attrName>
                                        </p:attrNameLst>
                                      </p:cBhvr>
                                      <p:to>
                                        <p:strVal val="visible"/>
                                      </p:to>
                                    </p:set>
                                    <p:anim calcmode="lin" valueType="num">
                                      <p:cBhvr>
                                        <p:cTn id="30" dur="1000" fill="hold"/>
                                        <p:tgtEl>
                                          <p:spTgt spid="33802"/>
                                        </p:tgtEl>
                                        <p:attrNameLst>
                                          <p:attrName>ppt_x</p:attrName>
                                        </p:attrNameLst>
                                      </p:cBhvr>
                                      <p:tavLst>
                                        <p:tav tm="0">
                                          <p:val>
                                            <p:strVal val="#ppt_x-.2"/>
                                          </p:val>
                                        </p:tav>
                                        <p:tav tm="100000">
                                          <p:val>
                                            <p:strVal val="#ppt_x"/>
                                          </p:val>
                                        </p:tav>
                                      </p:tavLst>
                                    </p:anim>
                                    <p:anim calcmode="lin" valueType="num">
                                      <p:cBhvr>
                                        <p:cTn id="31" dur="1000" fill="hold"/>
                                        <p:tgtEl>
                                          <p:spTgt spid="33802"/>
                                        </p:tgtEl>
                                        <p:attrNameLst>
                                          <p:attrName>ppt_y</p:attrName>
                                        </p:attrNameLst>
                                      </p:cBhvr>
                                      <p:tavLst>
                                        <p:tav tm="0">
                                          <p:val>
                                            <p:strVal val="#ppt_y"/>
                                          </p:val>
                                        </p:tav>
                                        <p:tav tm="100000">
                                          <p:val>
                                            <p:strVal val="#ppt_y"/>
                                          </p:val>
                                        </p:tav>
                                      </p:tavLst>
                                    </p:anim>
                                    <p:animEffect transition="in" filter="wipe(right)" prLst="gradientSize: 0.1">
                                      <p:cBhvr>
                                        <p:cTn id="32" dur="1000"/>
                                        <p:tgtEl>
                                          <p:spTgt spid="33802"/>
                                        </p:tgtEl>
                                      </p:cBhvr>
                                    </p:animEffect>
                                  </p:childTnLst>
                                </p:cTn>
                              </p:par>
                              <p:par>
                                <p:cTn id="33" presetID="29" presetClass="entr" presetSubtype="0" fill="hold" grpId="0" nodeType="withEffect">
                                  <p:stCondLst>
                                    <p:cond delay="0"/>
                                  </p:stCondLst>
                                  <p:childTnLst>
                                    <p:set>
                                      <p:cBhvr>
                                        <p:cTn id="34" dur="1" fill="hold">
                                          <p:stCondLst>
                                            <p:cond delay="0"/>
                                          </p:stCondLst>
                                        </p:cTn>
                                        <p:tgtEl>
                                          <p:spTgt spid="33803"/>
                                        </p:tgtEl>
                                        <p:attrNameLst>
                                          <p:attrName>style.visibility</p:attrName>
                                        </p:attrNameLst>
                                      </p:cBhvr>
                                      <p:to>
                                        <p:strVal val="visible"/>
                                      </p:to>
                                    </p:set>
                                    <p:anim calcmode="lin" valueType="num">
                                      <p:cBhvr>
                                        <p:cTn id="35" dur="1000" fill="hold"/>
                                        <p:tgtEl>
                                          <p:spTgt spid="33803"/>
                                        </p:tgtEl>
                                        <p:attrNameLst>
                                          <p:attrName>ppt_x</p:attrName>
                                        </p:attrNameLst>
                                      </p:cBhvr>
                                      <p:tavLst>
                                        <p:tav tm="0">
                                          <p:val>
                                            <p:strVal val="#ppt_x-.2"/>
                                          </p:val>
                                        </p:tav>
                                        <p:tav tm="100000">
                                          <p:val>
                                            <p:strVal val="#ppt_x"/>
                                          </p:val>
                                        </p:tav>
                                      </p:tavLst>
                                    </p:anim>
                                    <p:anim calcmode="lin" valueType="num">
                                      <p:cBhvr>
                                        <p:cTn id="36" dur="1000" fill="hold"/>
                                        <p:tgtEl>
                                          <p:spTgt spid="33803"/>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3803"/>
                                        </p:tgtEl>
                                      </p:cBhvr>
                                    </p:animEffect>
                                  </p:childTnLst>
                                </p:cTn>
                              </p:par>
                              <p:par>
                                <p:cTn id="38" presetID="29" presetClass="entr" presetSubtype="0" fill="hold" grpId="0" nodeType="withEffect">
                                  <p:stCondLst>
                                    <p:cond delay="0"/>
                                  </p:stCondLst>
                                  <p:childTnLst>
                                    <p:set>
                                      <p:cBhvr>
                                        <p:cTn id="39" dur="1" fill="hold">
                                          <p:stCondLst>
                                            <p:cond delay="0"/>
                                          </p:stCondLst>
                                        </p:cTn>
                                        <p:tgtEl>
                                          <p:spTgt spid="33799"/>
                                        </p:tgtEl>
                                        <p:attrNameLst>
                                          <p:attrName>style.visibility</p:attrName>
                                        </p:attrNameLst>
                                      </p:cBhvr>
                                      <p:to>
                                        <p:strVal val="visible"/>
                                      </p:to>
                                    </p:set>
                                    <p:anim calcmode="lin" valueType="num">
                                      <p:cBhvr>
                                        <p:cTn id="40" dur="1000" fill="hold"/>
                                        <p:tgtEl>
                                          <p:spTgt spid="33799"/>
                                        </p:tgtEl>
                                        <p:attrNameLst>
                                          <p:attrName>ppt_x</p:attrName>
                                        </p:attrNameLst>
                                      </p:cBhvr>
                                      <p:tavLst>
                                        <p:tav tm="0">
                                          <p:val>
                                            <p:strVal val="#ppt_x-.2"/>
                                          </p:val>
                                        </p:tav>
                                        <p:tav tm="100000">
                                          <p:val>
                                            <p:strVal val="#ppt_x"/>
                                          </p:val>
                                        </p:tav>
                                      </p:tavLst>
                                    </p:anim>
                                    <p:anim calcmode="lin" valueType="num">
                                      <p:cBhvr>
                                        <p:cTn id="41" dur="1000" fill="hold"/>
                                        <p:tgtEl>
                                          <p:spTgt spid="33799"/>
                                        </p:tgtEl>
                                        <p:attrNameLst>
                                          <p:attrName>ppt_y</p:attrName>
                                        </p:attrNameLst>
                                      </p:cBhvr>
                                      <p:tavLst>
                                        <p:tav tm="0">
                                          <p:val>
                                            <p:strVal val="#ppt_y"/>
                                          </p:val>
                                        </p:tav>
                                        <p:tav tm="100000">
                                          <p:val>
                                            <p:strVal val="#ppt_y"/>
                                          </p:val>
                                        </p:tav>
                                      </p:tavLst>
                                    </p:anim>
                                    <p:animEffect transition="in" filter="wipe(right)" prLst="gradientSize: 0.1">
                                      <p:cBhvr>
                                        <p:cTn id="42" dur="1000"/>
                                        <p:tgtEl>
                                          <p:spTgt spid="33799"/>
                                        </p:tgtEl>
                                      </p:cBhvr>
                                    </p:animEffect>
                                  </p:childTnLst>
                                </p:cTn>
                              </p:par>
                              <p:par>
                                <p:cTn id="43" presetID="29" presetClass="entr" presetSubtype="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p:cTn id="45" dur="1000" fill="hold"/>
                                        <p:tgtEl>
                                          <p:spTgt spid="38"/>
                                        </p:tgtEl>
                                        <p:attrNameLst>
                                          <p:attrName>ppt_x</p:attrName>
                                        </p:attrNameLst>
                                      </p:cBhvr>
                                      <p:tavLst>
                                        <p:tav tm="0">
                                          <p:val>
                                            <p:strVal val="#ppt_x-.2"/>
                                          </p:val>
                                        </p:tav>
                                        <p:tav tm="100000">
                                          <p:val>
                                            <p:strVal val="#ppt_x"/>
                                          </p:val>
                                        </p:tav>
                                      </p:tavLst>
                                    </p:anim>
                                    <p:anim calcmode="lin" valueType="num">
                                      <p:cBhvr>
                                        <p:cTn id="46"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47" dur="1000"/>
                                        <p:tgtEl>
                                          <p:spTgt spid="38"/>
                                        </p:tgtEl>
                                      </p:cBhvr>
                                    </p:animEffect>
                                  </p:childTnLst>
                                </p:cTn>
                              </p:par>
                              <p:par>
                                <p:cTn id="48" presetID="1" presetClass="exit" presetSubtype="0" fill="hold" nodeType="withEffect">
                                  <p:stCondLst>
                                    <p:cond delay="0"/>
                                  </p:stCondLst>
                                  <p:childTnLst>
                                    <p:set>
                                      <p:cBhvr>
                                        <p:cTn id="49"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p:bldP spid="33802" grpId="0"/>
      <p:bldP spid="33803" grpId="0"/>
      <p:bldP spid="33804" grpId="0"/>
      <p:bldP spid="3380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12648" y="228600"/>
            <a:ext cx="8531352" cy="990600"/>
          </a:xfrm>
        </p:spPr>
        <p:txBody>
          <a:bodyPr/>
          <a:lstStyle/>
          <a:p>
            <a:r>
              <a:rPr lang="en-US" sz="3200" dirty="0" smtClean="0">
                <a:latin typeface="Arial Black" pitchFamily="34" charset="0"/>
                <a:ea typeface="ＭＳ Ｐゴシック" pitchFamily="34" charset="-128"/>
                <a:cs typeface="Arial Black" pitchFamily="34" charset="0"/>
              </a:rPr>
              <a:t>What is a Growth Measure?</a:t>
            </a:r>
          </a:p>
        </p:txBody>
      </p:sp>
      <p:sp>
        <p:nvSpPr>
          <p:cNvPr id="6" name="Content Placeholder 5"/>
          <p:cNvSpPr>
            <a:spLocks noGrp="1"/>
          </p:cNvSpPr>
          <p:nvPr>
            <p:ph sz="quarter" idx="1"/>
          </p:nvPr>
        </p:nvSpPr>
        <p:spPr>
          <a:xfrm>
            <a:off x="546909" y="1250117"/>
            <a:ext cx="8561333" cy="4495800"/>
          </a:xfrm>
        </p:spPr>
        <p:txBody>
          <a:bodyPr/>
          <a:lstStyle/>
          <a:p>
            <a:endParaRPr lang="en-US" sz="2400" dirty="0" smtClean="0"/>
          </a:p>
          <a:p>
            <a:r>
              <a:rPr lang="en-US" sz="2400" dirty="0" smtClean="0"/>
              <a:t>“Growth, in its simplest form, is a comparison of the test results of a student or group of students between two points in time where a positive difference would imply growth.”   </a:t>
            </a:r>
          </a:p>
          <a:p>
            <a:endParaRPr lang="en-US" sz="2400" i="1" dirty="0" smtClean="0"/>
          </a:p>
          <a:p>
            <a:pPr>
              <a:spcBef>
                <a:spcPts val="0"/>
              </a:spcBef>
              <a:buNone/>
            </a:pPr>
            <a:r>
              <a:rPr lang="en-US" sz="1800" i="1" dirty="0" smtClean="0"/>
              <a:t>					— </a:t>
            </a:r>
            <a:r>
              <a:rPr lang="en-US" sz="1800" dirty="0" smtClean="0"/>
              <a:t>Excerpted from </a:t>
            </a:r>
            <a:r>
              <a:rPr lang="en-US" sz="1800" i="1" dirty="0" smtClean="0"/>
              <a:t>Selecting Growth 					Measures: A Guide for Educational 						Leaders, </a:t>
            </a:r>
            <a:r>
              <a:rPr lang="en-US" sz="1800" dirty="0" smtClean="0"/>
              <a:t>Battelle for Kids</a:t>
            </a:r>
            <a:r>
              <a:rPr lang="en-US" sz="1800" i="1" dirty="0" smtClean="0"/>
              <a:t>.</a:t>
            </a:r>
          </a:p>
        </p:txBody>
      </p:sp>
      <p:pic>
        <p:nvPicPr>
          <p:cNvPr id="27652" name="Picture 13" descr="S:\Ohio RttT\Communications\Logo\RttT_LogoNoshadow.png"/>
          <p:cNvPicPr>
            <a:picLocks noChangeAspect="1" noChangeArrowheads="1"/>
          </p:cNvPicPr>
          <p:nvPr/>
        </p:nvPicPr>
        <p:blipFill>
          <a:blip r:embed="rId3" cstate="print"/>
          <a:srcRect/>
          <a:stretch>
            <a:fillRect/>
          </a:stretch>
        </p:blipFill>
        <p:spPr bwMode="auto">
          <a:xfrm>
            <a:off x="7956550" y="5697538"/>
            <a:ext cx="890588" cy="9763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2"/>
          <p:cNvSpPr>
            <a:spLocks noGrp="1"/>
          </p:cNvSpPr>
          <p:nvPr>
            <p:ph sz="quarter" idx="1"/>
          </p:nvPr>
        </p:nvSpPr>
        <p:spPr>
          <a:xfrm>
            <a:off x="550863" y="1322388"/>
            <a:ext cx="8153400" cy="5029200"/>
          </a:xfrm>
        </p:spPr>
        <p:txBody>
          <a:bodyPr/>
          <a:lstStyle/>
          <a:p>
            <a:pPr eaLnBrk="1" hangingPunct="1"/>
            <a:r>
              <a:rPr lang="en-US" sz="2600" dirty="0" smtClean="0">
                <a:latin typeface="Arial" charset="0"/>
                <a:ea typeface="ＭＳ Ｐゴシック" pitchFamily="34" charset="-128"/>
                <a:cs typeface="Arial" charset="0"/>
              </a:rPr>
              <a:t>Tests are the most convenient way to measure students</a:t>
            </a:r>
            <a:r>
              <a:rPr lang="en-US" altLang="en-US" sz="2600" dirty="0" smtClean="0">
                <a:latin typeface="Arial" charset="0"/>
                <a:ea typeface="ＭＳ Ｐゴシック" pitchFamily="34" charset="-128"/>
                <a:cs typeface="Arial" charset="0"/>
              </a:rPr>
              <a:t>’</a:t>
            </a:r>
            <a:r>
              <a:rPr lang="en-US" sz="2600" dirty="0" smtClean="0">
                <a:latin typeface="Arial" charset="0"/>
                <a:ea typeface="ＭＳ Ｐゴシック" pitchFamily="34" charset="-128"/>
                <a:cs typeface="Arial" charset="0"/>
              </a:rPr>
              <a:t> achievement levels, but:</a:t>
            </a:r>
          </a:p>
          <a:p>
            <a:pPr lvl="1" eaLnBrk="1" hangingPunct="1">
              <a:buSzPct val="60000"/>
              <a:buFont typeface="Wingdings" pitchFamily="2" charset="2"/>
              <a:buChar char="p"/>
            </a:pPr>
            <a:r>
              <a:rPr lang="en-US" sz="2400" dirty="0" smtClean="0">
                <a:latin typeface="Arial" charset="0"/>
                <a:ea typeface="ＭＳ Ｐゴシック" pitchFamily="34" charset="-128"/>
                <a:cs typeface="Arial" charset="0"/>
              </a:rPr>
              <a:t>All measures have error</a:t>
            </a:r>
          </a:p>
          <a:p>
            <a:pPr lvl="1" eaLnBrk="1" hangingPunct="1">
              <a:buSzPct val="60000"/>
              <a:buFont typeface="Wingdings" pitchFamily="2" charset="2"/>
              <a:buChar char="p"/>
            </a:pPr>
            <a:r>
              <a:rPr lang="en-US" sz="2400" dirty="0" smtClean="0">
                <a:latin typeface="Arial" charset="0"/>
                <a:ea typeface="ＭＳ Ｐゴシック" pitchFamily="34" charset="-128"/>
                <a:cs typeface="Arial" charset="0"/>
              </a:rPr>
              <a:t>Students don</a:t>
            </a:r>
            <a:r>
              <a:rPr lang="en-US" altLang="en-US" sz="2400" dirty="0" smtClean="0">
                <a:latin typeface="Arial" charset="0"/>
                <a:ea typeface="ＭＳ Ｐゴシック" pitchFamily="34" charset="-128"/>
                <a:cs typeface="Arial" charset="0"/>
              </a:rPr>
              <a:t>’</a:t>
            </a:r>
            <a:r>
              <a:rPr lang="en-US" sz="2400" dirty="0" smtClean="0">
                <a:latin typeface="Arial" charset="0"/>
                <a:ea typeface="ＭＳ Ｐゴシック" pitchFamily="34" charset="-128"/>
                <a:cs typeface="Arial" charset="0"/>
              </a:rPr>
              <a:t>t always score where they should</a:t>
            </a:r>
            <a:endParaRPr lang="en-US" dirty="0" smtClean="0">
              <a:latin typeface="Arial" charset="0"/>
              <a:ea typeface="ＭＳ Ｐゴシック" pitchFamily="34" charset="-128"/>
              <a:cs typeface="Arial" charset="0"/>
            </a:endParaRPr>
          </a:p>
          <a:p>
            <a:pPr lvl="2" eaLnBrk="1" hangingPunct="1">
              <a:buSzPct val="60000"/>
            </a:pPr>
            <a:r>
              <a:rPr lang="en-US" sz="2200" dirty="0" smtClean="0">
                <a:latin typeface="Arial" charset="0"/>
                <a:ea typeface="ＭＳ Ｐゴシック" pitchFamily="34" charset="-128"/>
                <a:cs typeface="Arial" charset="0"/>
              </a:rPr>
              <a:t>Guessing</a:t>
            </a:r>
          </a:p>
          <a:p>
            <a:pPr lvl="2" eaLnBrk="1" hangingPunct="1">
              <a:buSzPct val="60000"/>
            </a:pPr>
            <a:r>
              <a:rPr lang="en-US" sz="2200" dirty="0" smtClean="0">
                <a:latin typeface="Arial" charset="0"/>
                <a:ea typeface="ＭＳ Ｐゴシック" pitchFamily="34" charset="-128"/>
                <a:cs typeface="Arial" charset="0"/>
              </a:rPr>
              <a:t>Cheating</a:t>
            </a:r>
          </a:p>
          <a:p>
            <a:pPr lvl="2" eaLnBrk="1" hangingPunct="1">
              <a:spcAft>
                <a:spcPts val="600"/>
              </a:spcAft>
              <a:buSzPct val="60000"/>
            </a:pPr>
            <a:r>
              <a:rPr lang="en-US" sz="2200" dirty="0" smtClean="0">
                <a:latin typeface="Arial" charset="0"/>
                <a:ea typeface="ＭＳ Ｐゴシック" pitchFamily="34" charset="-128"/>
                <a:cs typeface="Arial" charset="0"/>
              </a:rPr>
              <a:t>Other outside factors beyond a teacher</a:t>
            </a:r>
            <a:r>
              <a:rPr lang="en-US" altLang="en-US" sz="2200" dirty="0" smtClean="0">
                <a:latin typeface="Arial" charset="0"/>
                <a:ea typeface="ＭＳ Ｐゴシック" pitchFamily="34" charset="-128"/>
                <a:cs typeface="Arial" charset="0"/>
              </a:rPr>
              <a:t>’</a:t>
            </a:r>
            <a:r>
              <a:rPr lang="en-US" sz="2200" dirty="0" smtClean="0">
                <a:latin typeface="Arial" charset="0"/>
                <a:ea typeface="ＭＳ Ｐゴシック" pitchFamily="34" charset="-128"/>
                <a:cs typeface="Arial" charset="0"/>
              </a:rPr>
              <a:t>s control</a:t>
            </a:r>
          </a:p>
          <a:p>
            <a:pPr lvl="1" eaLnBrk="1" hangingPunct="1">
              <a:spcAft>
                <a:spcPts val="600"/>
              </a:spcAft>
              <a:buSzPct val="60000"/>
              <a:buFont typeface="Wingdings" pitchFamily="2" charset="2"/>
              <a:buChar char="p"/>
            </a:pPr>
            <a:r>
              <a:rPr lang="en-US" sz="2400" dirty="0" smtClean="0">
                <a:latin typeface="Arial" charset="0"/>
                <a:ea typeface="ＭＳ Ｐゴシック" pitchFamily="34" charset="-128"/>
                <a:cs typeface="Arial" charset="0"/>
              </a:rPr>
              <a:t>Small numbers of students in some teachers’ classrooms make it even more difficult to produce a system that is fair</a:t>
            </a:r>
          </a:p>
        </p:txBody>
      </p:sp>
      <p:sp>
        <p:nvSpPr>
          <p:cNvPr id="28675" name="Title 1"/>
          <p:cNvSpPr>
            <a:spLocks noGrp="1"/>
          </p:cNvSpPr>
          <p:nvPr>
            <p:ph type="title"/>
          </p:nvPr>
        </p:nvSpPr>
        <p:spPr>
          <a:xfrm>
            <a:off x="527050" y="373393"/>
            <a:ext cx="8616950" cy="838200"/>
          </a:xfrm>
        </p:spPr>
        <p:txBody>
          <a:bodyPr/>
          <a:lstStyle/>
          <a:p>
            <a:r>
              <a:rPr lang="en-US" sz="2800" dirty="0" smtClean="0">
                <a:latin typeface="Arial Black" pitchFamily="34" charset="0"/>
                <a:ea typeface="ＭＳ Ｐゴシック" pitchFamily="34" charset="-128"/>
                <a:cs typeface="Arial Black" pitchFamily="34" charset="0"/>
              </a:rPr>
              <a:t>Why is it so difficult to measure growth?</a:t>
            </a:r>
          </a:p>
        </p:txBody>
      </p:sp>
      <p:pic>
        <p:nvPicPr>
          <p:cNvPr id="28676" name="Picture 3" descr="S:\Ohio RttT\Communications\Logo\RttT_LogoNoshadow.png"/>
          <p:cNvPicPr>
            <a:picLocks noChangeAspect="1" noChangeArrowheads="1"/>
          </p:cNvPicPr>
          <p:nvPr/>
        </p:nvPicPr>
        <p:blipFill>
          <a:blip r:embed="rId3" cstate="print"/>
          <a:srcRect/>
          <a:stretch>
            <a:fillRect/>
          </a:stretch>
        </p:blipFill>
        <p:spPr bwMode="auto">
          <a:xfrm>
            <a:off x="7956550" y="5697538"/>
            <a:ext cx="890588" cy="9763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8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8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8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88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889">
                                            <p:txEl>
                                              <p:pRg st="4" end="4"/>
                                            </p:txEl>
                                          </p:spTgt>
                                        </p:tgtEl>
                                        <p:attrNameLst>
                                          <p:attrName>style.visibility</p:attrName>
                                        </p:attrNameLst>
                                      </p:cBhvr>
                                      <p:to>
                                        <p:strVal val="visible"/>
                                      </p:to>
                                    </p:set>
                                  </p:childTnLst>
                                </p:cTn>
                              </p:par>
                            </p:childTnLst>
                          </p:cTn>
                        </p:par>
                        <p:par>
                          <p:cTn id="19" fill="hold" nodeType="with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7889">
                                            <p:txEl>
                                              <p:pRg st="5" end="5"/>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788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2"/>
          <p:cNvSpPr>
            <a:spLocks noGrp="1"/>
          </p:cNvSpPr>
          <p:nvPr>
            <p:ph sz="quarter" idx="1"/>
          </p:nvPr>
        </p:nvSpPr>
        <p:spPr>
          <a:xfrm>
            <a:off x="527530" y="1329068"/>
            <a:ext cx="8153400" cy="5029200"/>
          </a:xfrm>
        </p:spPr>
        <p:txBody>
          <a:bodyPr/>
          <a:lstStyle/>
          <a:p>
            <a:pPr eaLnBrk="1" hangingPunct="1"/>
            <a:r>
              <a:rPr lang="en-US" dirty="0" smtClean="0">
                <a:latin typeface="Arial" charset="0"/>
                <a:ea typeface="ＭＳ Ｐゴシック" pitchFamily="34" charset="-128"/>
                <a:cs typeface="Arial" charset="0"/>
              </a:rPr>
              <a:t>Tests must possess the following three properties:</a:t>
            </a:r>
          </a:p>
          <a:p>
            <a:pPr lvl="1" eaLnBrk="1" hangingPunct="1">
              <a:buSzPct val="60000"/>
              <a:buFont typeface="Wingdings" pitchFamily="2" charset="2"/>
              <a:buChar char="p"/>
            </a:pPr>
            <a:r>
              <a:rPr lang="en-US" dirty="0" smtClean="0">
                <a:latin typeface="Arial" charset="0"/>
                <a:ea typeface="ＭＳ Ｐゴシック" pitchFamily="34" charset="-128"/>
                <a:cs typeface="Arial" charset="0"/>
              </a:rPr>
              <a:t>They must be highly correlated to curricular objectives</a:t>
            </a:r>
          </a:p>
          <a:p>
            <a:pPr lvl="1" eaLnBrk="1" hangingPunct="1">
              <a:buSzPct val="60000"/>
              <a:buFont typeface="Wingdings" pitchFamily="2" charset="2"/>
              <a:buChar char="p"/>
            </a:pPr>
            <a:r>
              <a:rPr lang="en-US" dirty="0" smtClean="0">
                <a:latin typeface="Arial" charset="0"/>
                <a:ea typeface="ＭＳ Ｐゴシック" pitchFamily="34" charset="-128"/>
                <a:cs typeface="Arial" charset="0"/>
              </a:rPr>
              <a:t>They must have sufficient stretch to differentiate student achievement levels at both the lower and higher ends</a:t>
            </a:r>
          </a:p>
          <a:p>
            <a:pPr lvl="1" eaLnBrk="1" hangingPunct="1">
              <a:buSzPct val="60000"/>
              <a:buFont typeface="Wingdings" pitchFamily="2" charset="2"/>
              <a:buChar char="p"/>
            </a:pPr>
            <a:r>
              <a:rPr lang="en-US" dirty="0" smtClean="0">
                <a:latin typeface="Arial" charset="0"/>
                <a:ea typeface="ＭＳ Ｐゴシック" pitchFamily="34" charset="-128"/>
                <a:cs typeface="Arial" charset="0"/>
              </a:rPr>
              <a:t>They must be sufficiently reliable</a:t>
            </a:r>
          </a:p>
          <a:p>
            <a:pPr eaLnBrk="1" hangingPunct="1">
              <a:buFont typeface="Wingdings" pitchFamily="2" charset="2"/>
              <a:buChar char="p"/>
            </a:pPr>
            <a:endParaRPr lang="en-US" dirty="0" smtClean="0">
              <a:latin typeface="Arial" charset="0"/>
              <a:ea typeface="ＭＳ Ｐゴシック" pitchFamily="34" charset="-128"/>
              <a:cs typeface="Arial" charset="0"/>
            </a:endParaRPr>
          </a:p>
        </p:txBody>
      </p:sp>
      <p:sp>
        <p:nvSpPr>
          <p:cNvPr id="30723" name="Title 1"/>
          <p:cNvSpPr>
            <a:spLocks noGrp="1"/>
          </p:cNvSpPr>
          <p:nvPr>
            <p:ph type="title"/>
          </p:nvPr>
        </p:nvSpPr>
        <p:spPr>
          <a:xfrm>
            <a:off x="551702" y="141730"/>
            <a:ext cx="8153400" cy="838200"/>
          </a:xfrm>
        </p:spPr>
        <p:txBody>
          <a:bodyPr/>
          <a:lstStyle/>
          <a:p>
            <a:r>
              <a:rPr lang="en-US" sz="3200" dirty="0" smtClean="0">
                <a:latin typeface="Arial Black" pitchFamily="34" charset="0"/>
                <a:ea typeface="ＭＳ Ｐゴシック" pitchFamily="34" charset="-128"/>
                <a:cs typeface="Arial Black" pitchFamily="34" charset="0"/>
              </a:rPr>
              <a:t>Required Test Properties for </a:t>
            </a:r>
            <a:br>
              <a:rPr lang="en-US" sz="3200" dirty="0" smtClean="0">
                <a:latin typeface="Arial Black" pitchFamily="34" charset="0"/>
                <a:ea typeface="ＭＳ Ｐゴシック" pitchFamily="34" charset="-128"/>
                <a:cs typeface="Arial Black" pitchFamily="34" charset="0"/>
              </a:rPr>
            </a:br>
            <a:r>
              <a:rPr lang="en-US" sz="3200" dirty="0" smtClean="0">
                <a:latin typeface="Arial Black" pitchFamily="34" charset="0"/>
                <a:ea typeface="ＭＳ Ｐゴシック" pitchFamily="34" charset="-128"/>
                <a:cs typeface="Arial Black" pitchFamily="34" charset="0"/>
              </a:rPr>
              <a:t>Value-Added Analysis</a:t>
            </a:r>
          </a:p>
        </p:txBody>
      </p:sp>
      <p:pic>
        <p:nvPicPr>
          <p:cNvPr id="30724" name="Picture 3" descr="S:\Ohio RttT\Communications\Logo\RttT_LogoNoshadow.png"/>
          <p:cNvPicPr>
            <a:picLocks noChangeAspect="1" noChangeArrowheads="1"/>
          </p:cNvPicPr>
          <p:nvPr/>
        </p:nvPicPr>
        <p:blipFill>
          <a:blip r:embed="rId3" cstate="print"/>
          <a:srcRect/>
          <a:stretch>
            <a:fillRect/>
          </a:stretch>
        </p:blipFill>
        <p:spPr bwMode="auto">
          <a:xfrm>
            <a:off x="7956550" y="5697538"/>
            <a:ext cx="890588" cy="9763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8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8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8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88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42258" y="287091"/>
            <a:ext cx="8598269" cy="990600"/>
          </a:xfrm>
        </p:spPr>
        <p:txBody>
          <a:bodyPr/>
          <a:lstStyle/>
          <a:p>
            <a:r>
              <a:rPr lang="en-US" dirty="0" smtClean="0">
                <a:latin typeface="Arial Black" pitchFamily="34" charset="0"/>
                <a:ea typeface="ＭＳ Ｐゴシック" pitchFamily="34" charset="-128"/>
                <a:cs typeface="Arial Black" pitchFamily="34" charset="0"/>
              </a:rPr>
              <a:t>Understanding Value-Added Information</a:t>
            </a:r>
          </a:p>
        </p:txBody>
      </p:sp>
      <p:sp>
        <p:nvSpPr>
          <p:cNvPr id="12291" name="Content Placeholder 2"/>
          <p:cNvSpPr>
            <a:spLocks noGrp="1"/>
          </p:cNvSpPr>
          <p:nvPr>
            <p:ph sz="quarter" idx="1"/>
          </p:nvPr>
        </p:nvSpPr>
        <p:spPr>
          <a:xfrm>
            <a:off x="612775" y="1392866"/>
            <a:ext cx="8153400" cy="4495800"/>
          </a:xfrm>
        </p:spPr>
        <p:txBody>
          <a:bodyPr/>
          <a:lstStyle/>
          <a:p>
            <a:pPr>
              <a:buFont typeface="Wingdings" pitchFamily="2" charset="2"/>
              <a:buNone/>
            </a:pPr>
            <a:r>
              <a:rPr lang="en-US" dirty="0" smtClean="0">
                <a:latin typeface="Arial" charset="0"/>
                <a:ea typeface="ＭＳ Ｐゴシック" pitchFamily="34" charset="-128"/>
                <a:cs typeface="Arial" charset="0"/>
              </a:rPr>
              <a:t>Learning Targets:</a:t>
            </a:r>
          </a:p>
          <a:p>
            <a:r>
              <a:rPr lang="en-US" dirty="0" smtClean="0">
                <a:latin typeface="Arial" charset="0"/>
                <a:ea typeface="ＭＳ Ｐゴシック" pitchFamily="34" charset="-128"/>
                <a:cs typeface="Arial" charset="0"/>
              </a:rPr>
              <a:t>The Ohio context</a:t>
            </a:r>
          </a:p>
          <a:p>
            <a:r>
              <a:rPr lang="en-US" dirty="0" smtClean="0">
                <a:latin typeface="Arial" charset="0"/>
                <a:ea typeface="ＭＳ Ｐゴシック" pitchFamily="34" charset="-128"/>
                <a:cs typeface="Arial" charset="0"/>
              </a:rPr>
              <a:t>Understand where and how to access value-added tools and resources</a:t>
            </a:r>
          </a:p>
          <a:p>
            <a:pPr lvl="1"/>
            <a:r>
              <a:rPr lang="en-US" dirty="0" smtClean="0">
                <a:latin typeface="Arial" charset="0"/>
                <a:ea typeface="ＭＳ Ｐゴシック" pitchFamily="34" charset="-128"/>
                <a:cs typeface="Arial" charset="0"/>
              </a:rPr>
              <a:t>Higher Education training opportunity</a:t>
            </a:r>
          </a:p>
          <a:p>
            <a:r>
              <a:rPr lang="en-US" dirty="0" smtClean="0">
                <a:latin typeface="Arial" charset="0"/>
                <a:ea typeface="ＭＳ Ｐゴシック" pitchFamily="34" charset="-128"/>
                <a:cs typeface="Arial" charset="0"/>
              </a:rPr>
              <a:t>Understand value-added and diagnostic reports</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2"/>
          <p:cNvSpPr>
            <a:spLocks noGrp="1"/>
          </p:cNvSpPr>
          <p:nvPr>
            <p:ph sz="quarter" idx="1"/>
          </p:nvPr>
        </p:nvSpPr>
        <p:spPr>
          <a:xfrm>
            <a:off x="541338" y="1254935"/>
            <a:ext cx="8302625" cy="4755340"/>
          </a:xfrm>
        </p:spPr>
        <p:txBody>
          <a:bodyPr/>
          <a:lstStyle/>
          <a:p>
            <a:pPr marL="342900" indent="-342900" eaLnBrk="1" hangingPunct="1">
              <a:spcAft>
                <a:spcPts val="600"/>
              </a:spcAft>
            </a:pPr>
            <a:r>
              <a:rPr lang="en-US" sz="2600" dirty="0" smtClean="0">
                <a:latin typeface="Arial" charset="0"/>
                <a:ea typeface="ＭＳ Ｐゴシック" pitchFamily="34" charset="-128"/>
                <a:cs typeface="Arial" charset="0"/>
              </a:rPr>
              <a:t>Follows individual students across time</a:t>
            </a:r>
          </a:p>
          <a:p>
            <a:pPr marL="342900" indent="-342900" eaLnBrk="1" hangingPunct="1">
              <a:spcAft>
                <a:spcPts val="600"/>
              </a:spcAft>
            </a:pPr>
            <a:r>
              <a:rPr lang="en-US" sz="2600" dirty="0" smtClean="0">
                <a:latin typeface="Arial" charset="0"/>
                <a:ea typeface="ＭＳ Ｐゴシック" pitchFamily="34" charset="-128"/>
                <a:cs typeface="Arial" charset="0"/>
              </a:rPr>
              <a:t>Uses all available student test data</a:t>
            </a:r>
          </a:p>
          <a:p>
            <a:pPr marL="342900" indent="-342900" eaLnBrk="1" hangingPunct="1"/>
            <a:r>
              <a:rPr lang="en-US" sz="2600" dirty="0" smtClean="0">
                <a:latin typeface="Arial" charset="0"/>
                <a:ea typeface="ＭＳ Ｐゴシック" pitchFamily="34" charset="-128"/>
                <a:cs typeface="Arial" charset="0"/>
              </a:rPr>
              <a:t>Student</a:t>
            </a:r>
            <a:r>
              <a:rPr lang="en-US" altLang="ja-JP" sz="2600" dirty="0" smtClean="0">
                <a:latin typeface="Arial" charset="0"/>
                <a:ea typeface="ＭＳ Ｐゴシック" pitchFamily="34" charset="-128"/>
                <a:cs typeface="Arial" charset="0"/>
              </a:rPr>
              <a:t>s’ growth is compared to their own history</a:t>
            </a:r>
          </a:p>
          <a:p>
            <a:pPr marL="342900" indent="-342900" eaLnBrk="1" hangingPunct="1">
              <a:spcAft>
                <a:spcPts val="600"/>
              </a:spcAft>
            </a:pPr>
            <a:r>
              <a:rPr lang="en-US" sz="2600" dirty="0" smtClean="0">
                <a:latin typeface="Arial" charset="0"/>
                <a:ea typeface="ＭＳ Ｐゴシック" pitchFamily="34" charset="-128"/>
                <a:cs typeface="Arial" charset="0"/>
              </a:rPr>
              <a:t>Estimates the school’</a:t>
            </a:r>
            <a:r>
              <a:rPr lang="en-US" altLang="ja-JP" sz="2600" dirty="0" smtClean="0">
                <a:latin typeface="Arial" charset="0"/>
                <a:ea typeface="ＭＳ Ｐゴシック" pitchFamily="34" charset="-128"/>
                <a:cs typeface="Arial" charset="0"/>
              </a:rPr>
              <a:t>s influence or </a:t>
            </a:r>
            <a:r>
              <a:rPr lang="ja-JP" altLang="en-US" sz="2600" smtClean="0">
                <a:latin typeface="Arial" charset="0"/>
                <a:ea typeface="ＭＳ Ｐゴシック" pitchFamily="34" charset="-128"/>
                <a:cs typeface="Arial" charset="0"/>
              </a:rPr>
              <a:t>“</a:t>
            </a:r>
            <a:r>
              <a:rPr lang="en-US" altLang="ja-JP" sz="2600" dirty="0" smtClean="0">
                <a:latin typeface="Arial" charset="0"/>
                <a:ea typeface="ＭＳ Ｐゴシック" pitchFamily="34" charset="-128"/>
                <a:cs typeface="Arial" charset="0"/>
              </a:rPr>
              <a:t>school effect</a:t>
            </a:r>
            <a:r>
              <a:rPr lang="ja-JP" altLang="en-US" sz="2600" smtClean="0">
                <a:latin typeface="Arial" charset="0"/>
                <a:ea typeface="ＭＳ Ｐゴシック" pitchFamily="34" charset="-128"/>
                <a:cs typeface="Arial" charset="0"/>
              </a:rPr>
              <a:t>”</a:t>
            </a:r>
            <a:r>
              <a:rPr lang="en-US" altLang="ja-JP" sz="2600" dirty="0" smtClean="0">
                <a:latin typeface="Arial" charset="0"/>
                <a:ea typeface="ＭＳ Ｐゴシック" pitchFamily="34" charset="-128"/>
                <a:cs typeface="Arial" charset="0"/>
              </a:rPr>
              <a:t> on a group of students</a:t>
            </a:r>
          </a:p>
          <a:p>
            <a:pPr marL="342900" indent="-342900" eaLnBrk="1" hangingPunct="1">
              <a:spcAft>
                <a:spcPts val="600"/>
              </a:spcAft>
            </a:pPr>
            <a:r>
              <a:rPr lang="en-US" altLang="ja-JP" sz="2600" dirty="0" smtClean="0">
                <a:latin typeface="Arial" charset="0"/>
                <a:ea typeface="ＭＳ Ｐゴシック" pitchFamily="34" charset="-128"/>
                <a:cs typeface="Arial" charset="0"/>
              </a:rPr>
              <a:t>Growth expectations are a policy decision and can be fixed (pre-determined standard) or normative (compared to the pool)</a:t>
            </a:r>
          </a:p>
          <a:p>
            <a:pPr marL="342900" indent="-342900" eaLnBrk="1" hangingPunct="1"/>
            <a:r>
              <a:rPr lang="en-US" sz="2600" dirty="0" smtClean="0">
                <a:latin typeface="Arial" charset="0"/>
                <a:ea typeface="ＭＳ Ｐゴシック" pitchFamily="34" charset="-128"/>
                <a:cs typeface="Arial" charset="0"/>
              </a:rPr>
              <a:t>Statistical models can accommodate various testing regimens</a:t>
            </a:r>
          </a:p>
        </p:txBody>
      </p:sp>
      <p:sp>
        <p:nvSpPr>
          <p:cNvPr id="31747" name="Title 1"/>
          <p:cNvSpPr>
            <a:spLocks noGrp="1"/>
          </p:cNvSpPr>
          <p:nvPr>
            <p:ph type="title"/>
          </p:nvPr>
        </p:nvSpPr>
        <p:spPr>
          <a:xfrm>
            <a:off x="522288" y="212907"/>
            <a:ext cx="8610600" cy="838200"/>
          </a:xfrm>
        </p:spPr>
        <p:txBody>
          <a:bodyPr anchor="b"/>
          <a:lstStyle/>
          <a:p>
            <a:r>
              <a:rPr lang="en-US" sz="2800" dirty="0" smtClean="0">
                <a:latin typeface="Arial Black" pitchFamily="34" charset="0"/>
                <a:ea typeface="ＭＳ Ｐゴシック" pitchFamily="34" charset="-128"/>
                <a:cs typeface="Arial Black" pitchFamily="34" charset="0"/>
              </a:rPr>
              <a:t>EVAAS</a:t>
            </a:r>
            <a:r>
              <a:rPr lang="en-US" sz="2800" baseline="30000" dirty="0" smtClean="0">
                <a:latin typeface="Arial Black" pitchFamily="34" charset="0"/>
                <a:ea typeface="ＭＳ Ｐゴシック" pitchFamily="34" charset="-128"/>
                <a:cs typeface="Arial Black" pitchFamily="34" charset="0"/>
              </a:rPr>
              <a:t>®</a:t>
            </a:r>
            <a:r>
              <a:rPr lang="en-US" sz="2800" dirty="0" smtClean="0">
                <a:latin typeface="Arial Black" pitchFamily="34" charset="0"/>
                <a:ea typeface="ＭＳ Ｐゴシック" pitchFamily="34" charset="-128"/>
                <a:cs typeface="Arial Black" pitchFamily="34" charset="0"/>
              </a:rPr>
              <a:t>: Value-Added Analysis Overview</a:t>
            </a:r>
          </a:p>
        </p:txBody>
      </p:sp>
      <p:pic>
        <p:nvPicPr>
          <p:cNvPr id="31748" name="Picture 3" descr="S:\Ohio RttT\Communications\Logo\RttT_LogoNoshadow.png"/>
          <p:cNvPicPr>
            <a:picLocks noChangeAspect="1" noChangeArrowheads="1"/>
          </p:cNvPicPr>
          <p:nvPr/>
        </p:nvPicPr>
        <p:blipFill>
          <a:blip r:embed="rId3" cstate="print"/>
          <a:srcRect/>
          <a:stretch>
            <a:fillRect/>
          </a:stretch>
        </p:blipFill>
        <p:spPr bwMode="auto">
          <a:xfrm>
            <a:off x="7956550" y="5697538"/>
            <a:ext cx="890588" cy="9763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93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9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2775" y="53165"/>
            <a:ext cx="8531225" cy="990600"/>
          </a:xfrm>
        </p:spPr>
        <p:txBody>
          <a:bodyPr/>
          <a:lstStyle/>
          <a:p>
            <a:pPr eaLnBrk="1" hangingPunct="1"/>
            <a:r>
              <a:rPr lang="en-US" dirty="0" smtClean="0">
                <a:latin typeface="Arial Black" pitchFamily="34" charset="0"/>
                <a:ea typeface="ＭＳ Ｐゴシック" charset="-128"/>
                <a:cs typeface="Arial Black" pitchFamily="34" charset="0"/>
              </a:rPr>
              <a:t>EVAAS</a:t>
            </a:r>
            <a:r>
              <a:rPr lang="en-US" sz="3200" baseline="30000" dirty="0" smtClean="0">
                <a:latin typeface="Arial Black" pitchFamily="34" charset="0"/>
                <a:ea typeface="ＭＳ Ｐゴシック" pitchFamily="34" charset="-128"/>
                <a:cs typeface="Arial Black" pitchFamily="34" charset="0"/>
              </a:rPr>
              <a:t>®</a:t>
            </a:r>
            <a:r>
              <a:rPr lang="en-US" dirty="0" smtClean="0">
                <a:latin typeface="Arial Black" pitchFamily="34" charset="0"/>
                <a:ea typeface="ＭＳ Ｐゴシック" charset="-128"/>
                <a:cs typeface="Arial Black" pitchFamily="34" charset="0"/>
              </a:rPr>
              <a:t> Information Used for  Diagnostic Purposes</a:t>
            </a:r>
          </a:p>
        </p:txBody>
      </p:sp>
      <p:sp>
        <p:nvSpPr>
          <p:cNvPr id="20483" name="Content Placeholder 2"/>
          <p:cNvSpPr>
            <a:spLocks noGrp="1"/>
          </p:cNvSpPr>
          <p:nvPr>
            <p:ph sz="quarter" idx="1"/>
          </p:nvPr>
        </p:nvSpPr>
        <p:spPr>
          <a:xfrm>
            <a:off x="548977" y="1233370"/>
            <a:ext cx="8153400" cy="4848453"/>
          </a:xfrm>
        </p:spPr>
        <p:txBody>
          <a:bodyPr/>
          <a:lstStyle/>
          <a:p>
            <a:pPr eaLnBrk="1" hangingPunct="1"/>
            <a:r>
              <a:rPr lang="en-US" sz="2400" dirty="0" smtClean="0">
                <a:latin typeface="Arial" charset="0"/>
                <a:ea typeface="ＭＳ Ｐゴシック" charset="-128"/>
                <a:cs typeface="Arial" charset="0"/>
              </a:rPr>
              <a:t>Value-added measure</a:t>
            </a:r>
          </a:p>
          <a:p>
            <a:pPr lvl="1" eaLnBrk="1" hangingPunct="1">
              <a:buSzPct val="60000"/>
              <a:buFont typeface="Wingdings" pitchFamily="2" charset="2"/>
              <a:buChar char="p"/>
            </a:pPr>
            <a:r>
              <a:rPr lang="en-US" sz="2200" dirty="0" smtClean="0">
                <a:latin typeface="Arial" charset="0"/>
                <a:ea typeface="ＭＳ Ｐゴシック" charset="-128"/>
                <a:cs typeface="Arial" charset="0"/>
              </a:rPr>
              <a:t>Group statistic – measures the impact schools and teachers have on a group of students</a:t>
            </a:r>
          </a:p>
          <a:p>
            <a:pPr lvl="1" eaLnBrk="1" hangingPunct="1">
              <a:buSzPct val="60000"/>
              <a:buFont typeface="Wingdings" pitchFamily="2" charset="2"/>
              <a:buChar char="p"/>
            </a:pPr>
            <a:r>
              <a:rPr lang="en-US" sz="2200" dirty="0" smtClean="0">
                <a:latin typeface="Arial" charset="0"/>
                <a:ea typeface="ＭＳ Ｐゴシック" charset="-128"/>
                <a:cs typeface="Arial" charset="0"/>
              </a:rPr>
              <a:t>It’s about us, the adults</a:t>
            </a:r>
          </a:p>
          <a:p>
            <a:pPr lvl="1" eaLnBrk="1" hangingPunct="1">
              <a:buSzPct val="60000"/>
              <a:buFont typeface="Wingdings" pitchFamily="2" charset="2"/>
              <a:buChar char="p"/>
            </a:pPr>
            <a:r>
              <a:rPr lang="en-US" sz="2200" dirty="0" smtClean="0">
                <a:latin typeface="Arial" charset="0"/>
                <a:ea typeface="ＭＳ Ｐゴシック" charset="-128"/>
                <a:cs typeface="Arial" charset="0"/>
              </a:rPr>
              <a:t>Tells us: </a:t>
            </a:r>
            <a:r>
              <a:rPr lang="en-US" sz="2200" i="1" dirty="0" smtClean="0">
                <a:latin typeface="Arial" charset="0"/>
                <a:ea typeface="ＭＳ Ｐゴシック" charset="-128"/>
                <a:cs typeface="Arial" charset="0"/>
              </a:rPr>
              <a:t>Is this “program” working? For whom?</a:t>
            </a:r>
          </a:p>
          <a:p>
            <a:pPr lvl="1" eaLnBrk="1" hangingPunct="1">
              <a:buSzPct val="60000"/>
              <a:buFont typeface="Wingdings" pitchFamily="2" charset="2"/>
              <a:buChar char="p"/>
            </a:pPr>
            <a:r>
              <a:rPr lang="en-US" sz="2200" dirty="0" smtClean="0">
                <a:latin typeface="Arial" charset="0"/>
                <a:ea typeface="ＭＳ Ｐゴシック" charset="-128"/>
                <a:cs typeface="Arial" charset="0"/>
              </a:rPr>
              <a:t>It’s about the past – fall report release represents the effects of the program the prior school year</a:t>
            </a:r>
          </a:p>
          <a:p>
            <a:pPr eaLnBrk="1" hangingPunct="1"/>
            <a:r>
              <a:rPr lang="en-US" sz="2400" dirty="0" smtClean="0">
                <a:latin typeface="Arial" charset="0"/>
                <a:ea typeface="ＭＳ Ｐゴシック" charset="-128"/>
                <a:cs typeface="Arial" charset="0"/>
              </a:rPr>
              <a:t>Projection information</a:t>
            </a:r>
          </a:p>
          <a:p>
            <a:pPr lvl="1" eaLnBrk="1" hangingPunct="1">
              <a:buSzPct val="60000"/>
              <a:buFont typeface="Wingdings" pitchFamily="2" charset="2"/>
              <a:buChar char="p"/>
            </a:pPr>
            <a:r>
              <a:rPr lang="en-US" sz="2200" dirty="0" smtClean="0">
                <a:latin typeface="Arial" charset="0"/>
                <a:ea typeface="ＭＳ Ｐゴシック" charset="-128"/>
                <a:cs typeface="Arial" charset="0"/>
              </a:rPr>
              <a:t>It’s about individual students</a:t>
            </a:r>
          </a:p>
          <a:p>
            <a:pPr lvl="1" eaLnBrk="1" hangingPunct="1">
              <a:buSzPct val="60000"/>
              <a:buFont typeface="Wingdings" pitchFamily="2" charset="2"/>
              <a:buChar char="p"/>
            </a:pPr>
            <a:r>
              <a:rPr lang="en-US" sz="2200" dirty="0" smtClean="0">
                <a:latin typeface="Arial" charset="0"/>
                <a:ea typeface="ＭＳ Ｐゴシック" charset="-128"/>
                <a:cs typeface="Arial" charset="0"/>
              </a:rPr>
              <a:t>Tells us: </a:t>
            </a:r>
            <a:r>
              <a:rPr lang="en-US" sz="2200" i="1" dirty="0" smtClean="0">
                <a:latin typeface="Arial" charset="0"/>
                <a:ea typeface="ＭＳ Ｐゴシック" charset="-128"/>
                <a:cs typeface="Arial" charset="0"/>
              </a:rPr>
              <a:t>To what extent are students on a positive trajectory?</a:t>
            </a:r>
            <a:endParaRPr lang="en-US" sz="2200" dirty="0" smtClean="0">
              <a:latin typeface="Arial" charset="0"/>
              <a:ea typeface="ＭＳ Ｐゴシック" charset="-128"/>
              <a:cs typeface="Arial" charset="0"/>
            </a:endParaRPr>
          </a:p>
          <a:p>
            <a:pPr lvl="1" eaLnBrk="1" hangingPunct="1">
              <a:buSzPct val="60000"/>
              <a:buFont typeface="Wingdings" pitchFamily="2" charset="2"/>
              <a:buChar char="p"/>
            </a:pPr>
            <a:r>
              <a:rPr lang="en-US" sz="2200" dirty="0" smtClean="0">
                <a:latin typeface="Arial" charset="0"/>
                <a:ea typeface="ＭＳ Ｐゴシック" charset="-128"/>
                <a:cs typeface="Arial" charset="0"/>
              </a:rPr>
              <a:t>It’s about the future – probability of future success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8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48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09600" y="162973"/>
            <a:ext cx="8153400" cy="838200"/>
          </a:xfrm>
        </p:spPr>
        <p:txBody>
          <a:bodyPr/>
          <a:lstStyle/>
          <a:p>
            <a:r>
              <a:rPr lang="en-US" dirty="0" smtClean="0">
                <a:latin typeface="Arial Black" pitchFamily="34" charset="0"/>
                <a:ea typeface="ＭＳ Ｐゴシック" pitchFamily="34" charset="-128"/>
                <a:cs typeface="Arial Black" pitchFamily="34" charset="0"/>
              </a:rPr>
              <a:t>What are you going to see in your value-added reports?</a:t>
            </a:r>
          </a:p>
        </p:txBody>
      </p:sp>
      <p:sp>
        <p:nvSpPr>
          <p:cNvPr id="32771" name="Content Placeholder 2"/>
          <p:cNvSpPr>
            <a:spLocks noGrp="1"/>
          </p:cNvSpPr>
          <p:nvPr>
            <p:ph sz="quarter" idx="1"/>
          </p:nvPr>
        </p:nvSpPr>
        <p:spPr>
          <a:xfrm>
            <a:off x="540709" y="1311969"/>
            <a:ext cx="8309548" cy="4572000"/>
          </a:xfrm>
        </p:spPr>
        <p:txBody>
          <a:bodyPr/>
          <a:lstStyle/>
          <a:p>
            <a:r>
              <a:rPr lang="en-US" dirty="0" smtClean="0">
                <a:latin typeface="Arial" charset="0"/>
                <a:ea typeface="ＭＳ Ｐゴシック" pitchFamily="34" charset="-128"/>
                <a:cs typeface="Arial" charset="0"/>
              </a:rPr>
              <a:t>Standard error calculations</a:t>
            </a:r>
          </a:p>
          <a:p>
            <a:pPr lvl="1">
              <a:buSzPct val="60000"/>
              <a:buFont typeface="Wingdings" pitchFamily="2" charset="2"/>
              <a:buChar char="p"/>
            </a:pPr>
            <a:r>
              <a:rPr lang="en-US" sz="2400" dirty="0" smtClean="0">
                <a:latin typeface="Arial" charset="0"/>
                <a:ea typeface="ＭＳ Ｐゴシック" pitchFamily="34" charset="-128"/>
                <a:cs typeface="Arial" charset="0"/>
              </a:rPr>
              <a:t>Establishes confidence band or range of values plus or minus the most likely value</a:t>
            </a:r>
          </a:p>
          <a:p>
            <a:r>
              <a:rPr lang="en-US" dirty="0" smtClean="0">
                <a:latin typeface="Arial" charset="0"/>
                <a:ea typeface="ＭＳ Ｐゴシック" pitchFamily="34" charset="-128"/>
                <a:cs typeface="Arial" charset="0"/>
              </a:rPr>
              <a:t>Scores represented on Normal Curve Equivalency scale versus scaled scores or percentiles</a:t>
            </a:r>
          </a:p>
          <a:p>
            <a:pPr lvl="1">
              <a:buSzPct val="60000"/>
              <a:buFont typeface="Wingdings" pitchFamily="2" charset="2"/>
              <a:buChar char="p"/>
            </a:pPr>
            <a:r>
              <a:rPr lang="en-US" sz="2400" dirty="0" smtClean="0">
                <a:latin typeface="Arial" charset="0"/>
                <a:ea typeface="ＭＳ Ｐゴシック" pitchFamily="34" charset="-128"/>
                <a:cs typeface="Arial" charset="0"/>
              </a:rPr>
              <a:t>Provides equal intervals from 1 to 99</a:t>
            </a:r>
          </a:p>
          <a:p>
            <a:pPr lvl="1">
              <a:buSzPct val="60000"/>
              <a:buFont typeface="Wingdings" pitchFamily="2" charset="2"/>
              <a:buChar char="p"/>
            </a:pPr>
            <a:r>
              <a:rPr lang="en-US" sz="2400" dirty="0" smtClean="0">
                <a:latin typeface="Arial" charset="0"/>
                <a:ea typeface="ＭＳ Ｐゴシック" pitchFamily="34" charset="-128"/>
                <a:cs typeface="Arial" charset="0"/>
              </a:rPr>
              <a:t>Allows for averaging over time</a:t>
            </a:r>
          </a:p>
          <a:p>
            <a:endParaRPr lang="en-US" dirty="0" smtClean="0">
              <a:latin typeface="Arial" charset="0"/>
              <a:ea typeface="ＭＳ Ｐゴシック" pitchFamily="34" charset="-128"/>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09588" y="354674"/>
            <a:ext cx="8610600" cy="838200"/>
          </a:xfrm>
        </p:spPr>
        <p:txBody>
          <a:bodyPr/>
          <a:lstStyle/>
          <a:p>
            <a:r>
              <a:rPr lang="en-US" sz="2800" dirty="0" smtClean="0">
                <a:latin typeface="Arial Black" pitchFamily="34" charset="0"/>
                <a:ea typeface="ＭＳ Ｐゴシック" pitchFamily="34" charset="-128"/>
                <a:cs typeface="Arial Black" pitchFamily="34" charset="0"/>
              </a:rPr>
              <a:t>What is a Normal Curve Equivalent (NCE)?</a:t>
            </a:r>
          </a:p>
        </p:txBody>
      </p:sp>
      <p:sp>
        <p:nvSpPr>
          <p:cNvPr id="4" name="Freeform 3"/>
          <p:cNvSpPr/>
          <p:nvPr/>
        </p:nvSpPr>
        <p:spPr>
          <a:xfrm>
            <a:off x="2435225" y="2508250"/>
            <a:ext cx="6096000" cy="2279650"/>
          </a:xfrm>
          <a:custGeom>
            <a:avLst/>
            <a:gdLst>
              <a:gd name="connsiteX0" fmla="*/ 0 w 6157912"/>
              <a:gd name="connsiteY0" fmla="*/ 2243137 h 2286000"/>
              <a:gd name="connsiteX1" fmla="*/ 1533525 w 6157912"/>
              <a:gd name="connsiteY1" fmla="*/ 1862137 h 2286000"/>
              <a:gd name="connsiteX2" fmla="*/ 2105025 w 6157912"/>
              <a:gd name="connsiteY2" fmla="*/ 1033462 h 2286000"/>
              <a:gd name="connsiteX3" fmla="*/ 2952750 w 6157912"/>
              <a:gd name="connsiteY3" fmla="*/ 4762 h 2286000"/>
              <a:gd name="connsiteX4" fmla="*/ 3914775 w 6157912"/>
              <a:gd name="connsiteY4" fmla="*/ 1004887 h 2286000"/>
              <a:gd name="connsiteX5" fmla="*/ 4591050 w 6157912"/>
              <a:gd name="connsiteY5" fmla="*/ 1928812 h 2286000"/>
              <a:gd name="connsiteX6" fmla="*/ 5438775 w 6157912"/>
              <a:gd name="connsiteY6" fmla="*/ 2233612 h 2286000"/>
              <a:gd name="connsiteX7" fmla="*/ 6048375 w 6157912"/>
              <a:gd name="connsiteY7" fmla="*/ 2243137 h 2286000"/>
              <a:gd name="connsiteX8" fmla="*/ 6096000 w 6157912"/>
              <a:gd name="connsiteY8" fmla="*/ 2243137 h 2286000"/>
              <a:gd name="connsiteX0" fmla="*/ 0 w 6157912"/>
              <a:gd name="connsiteY0" fmla="*/ 2243137 h 2286000"/>
              <a:gd name="connsiteX1" fmla="*/ 981075 w 6157912"/>
              <a:gd name="connsiteY1" fmla="*/ 2195512 h 2286000"/>
              <a:gd name="connsiteX2" fmla="*/ 1533525 w 6157912"/>
              <a:gd name="connsiteY2" fmla="*/ 1862137 h 2286000"/>
              <a:gd name="connsiteX3" fmla="*/ 2105025 w 6157912"/>
              <a:gd name="connsiteY3" fmla="*/ 1033462 h 2286000"/>
              <a:gd name="connsiteX4" fmla="*/ 2952750 w 6157912"/>
              <a:gd name="connsiteY4" fmla="*/ 4762 h 2286000"/>
              <a:gd name="connsiteX5" fmla="*/ 3914775 w 6157912"/>
              <a:gd name="connsiteY5" fmla="*/ 1004887 h 2286000"/>
              <a:gd name="connsiteX6" fmla="*/ 4591050 w 6157912"/>
              <a:gd name="connsiteY6" fmla="*/ 1928812 h 2286000"/>
              <a:gd name="connsiteX7" fmla="*/ 5438775 w 6157912"/>
              <a:gd name="connsiteY7" fmla="*/ 2233612 h 2286000"/>
              <a:gd name="connsiteX8" fmla="*/ 6048375 w 6157912"/>
              <a:gd name="connsiteY8" fmla="*/ 2243137 h 2286000"/>
              <a:gd name="connsiteX9" fmla="*/ 6096000 w 6157912"/>
              <a:gd name="connsiteY9" fmla="*/ 2243137 h 2286000"/>
              <a:gd name="connsiteX0" fmla="*/ 0 w 6157912"/>
              <a:gd name="connsiteY0" fmla="*/ 2243137 h 2286000"/>
              <a:gd name="connsiteX1" fmla="*/ 971550 w 6157912"/>
              <a:gd name="connsiteY1" fmla="*/ 2109787 h 2286000"/>
              <a:gd name="connsiteX2" fmla="*/ 1533525 w 6157912"/>
              <a:gd name="connsiteY2" fmla="*/ 1862137 h 2286000"/>
              <a:gd name="connsiteX3" fmla="*/ 2105025 w 6157912"/>
              <a:gd name="connsiteY3" fmla="*/ 1033462 h 2286000"/>
              <a:gd name="connsiteX4" fmla="*/ 2952750 w 6157912"/>
              <a:gd name="connsiteY4" fmla="*/ 4762 h 2286000"/>
              <a:gd name="connsiteX5" fmla="*/ 3914775 w 6157912"/>
              <a:gd name="connsiteY5" fmla="*/ 1004887 h 2286000"/>
              <a:gd name="connsiteX6" fmla="*/ 4591050 w 6157912"/>
              <a:gd name="connsiteY6" fmla="*/ 1928812 h 2286000"/>
              <a:gd name="connsiteX7" fmla="*/ 5438775 w 6157912"/>
              <a:gd name="connsiteY7" fmla="*/ 2233612 h 2286000"/>
              <a:gd name="connsiteX8" fmla="*/ 6048375 w 6157912"/>
              <a:gd name="connsiteY8" fmla="*/ 2243137 h 2286000"/>
              <a:gd name="connsiteX9" fmla="*/ 6096000 w 6157912"/>
              <a:gd name="connsiteY9" fmla="*/ 2243137 h 2286000"/>
              <a:gd name="connsiteX0" fmla="*/ 0 w 6157912"/>
              <a:gd name="connsiteY0" fmla="*/ 2243137 h 2286000"/>
              <a:gd name="connsiteX1" fmla="*/ 971550 w 6157912"/>
              <a:gd name="connsiteY1" fmla="*/ 2109787 h 2286000"/>
              <a:gd name="connsiteX2" fmla="*/ 1533525 w 6157912"/>
              <a:gd name="connsiteY2" fmla="*/ 1862137 h 2286000"/>
              <a:gd name="connsiteX3" fmla="*/ 2105025 w 6157912"/>
              <a:gd name="connsiteY3" fmla="*/ 1033462 h 2286000"/>
              <a:gd name="connsiteX4" fmla="*/ 2952750 w 6157912"/>
              <a:gd name="connsiteY4" fmla="*/ 4762 h 2286000"/>
              <a:gd name="connsiteX5" fmla="*/ 3914775 w 6157912"/>
              <a:gd name="connsiteY5" fmla="*/ 1004887 h 2286000"/>
              <a:gd name="connsiteX6" fmla="*/ 4591050 w 6157912"/>
              <a:gd name="connsiteY6" fmla="*/ 1928812 h 2286000"/>
              <a:gd name="connsiteX7" fmla="*/ 5438775 w 6157912"/>
              <a:gd name="connsiteY7" fmla="*/ 2233612 h 2286000"/>
              <a:gd name="connsiteX8" fmla="*/ 6048375 w 6157912"/>
              <a:gd name="connsiteY8" fmla="*/ 2243137 h 2286000"/>
              <a:gd name="connsiteX9" fmla="*/ 6096000 w 6157912"/>
              <a:gd name="connsiteY9" fmla="*/ 2243137 h 2286000"/>
              <a:gd name="connsiteX0" fmla="*/ 0 w 6157912"/>
              <a:gd name="connsiteY0" fmla="*/ 2243137 h 2286000"/>
              <a:gd name="connsiteX1" fmla="*/ 971550 w 6157912"/>
              <a:gd name="connsiteY1" fmla="*/ 2185987 h 2286000"/>
              <a:gd name="connsiteX2" fmla="*/ 1533525 w 6157912"/>
              <a:gd name="connsiteY2" fmla="*/ 1862137 h 2286000"/>
              <a:gd name="connsiteX3" fmla="*/ 2105025 w 6157912"/>
              <a:gd name="connsiteY3" fmla="*/ 1033462 h 2286000"/>
              <a:gd name="connsiteX4" fmla="*/ 2952750 w 6157912"/>
              <a:gd name="connsiteY4" fmla="*/ 4762 h 2286000"/>
              <a:gd name="connsiteX5" fmla="*/ 3914775 w 6157912"/>
              <a:gd name="connsiteY5" fmla="*/ 1004887 h 2286000"/>
              <a:gd name="connsiteX6" fmla="*/ 4591050 w 6157912"/>
              <a:gd name="connsiteY6" fmla="*/ 1928812 h 2286000"/>
              <a:gd name="connsiteX7" fmla="*/ 5438775 w 6157912"/>
              <a:gd name="connsiteY7" fmla="*/ 2233612 h 2286000"/>
              <a:gd name="connsiteX8" fmla="*/ 6048375 w 6157912"/>
              <a:gd name="connsiteY8" fmla="*/ 2243137 h 2286000"/>
              <a:gd name="connsiteX9" fmla="*/ 6096000 w 6157912"/>
              <a:gd name="connsiteY9" fmla="*/ 2243137 h 2286000"/>
              <a:gd name="connsiteX0" fmla="*/ 0 w 6157912"/>
              <a:gd name="connsiteY0" fmla="*/ 2243137 h 2286000"/>
              <a:gd name="connsiteX1" fmla="*/ 971550 w 6157912"/>
              <a:gd name="connsiteY1" fmla="*/ 2185987 h 2286000"/>
              <a:gd name="connsiteX2" fmla="*/ 1533525 w 6157912"/>
              <a:gd name="connsiteY2" fmla="*/ 1862137 h 2286000"/>
              <a:gd name="connsiteX3" fmla="*/ 2105025 w 6157912"/>
              <a:gd name="connsiteY3" fmla="*/ 1033462 h 2286000"/>
              <a:gd name="connsiteX4" fmla="*/ 2952750 w 6157912"/>
              <a:gd name="connsiteY4" fmla="*/ 4762 h 2286000"/>
              <a:gd name="connsiteX5" fmla="*/ 3914775 w 6157912"/>
              <a:gd name="connsiteY5" fmla="*/ 1004887 h 2286000"/>
              <a:gd name="connsiteX6" fmla="*/ 4591050 w 6157912"/>
              <a:gd name="connsiteY6" fmla="*/ 1928812 h 2286000"/>
              <a:gd name="connsiteX7" fmla="*/ 5438775 w 6157912"/>
              <a:gd name="connsiteY7" fmla="*/ 2233612 h 2286000"/>
              <a:gd name="connsiteX8" fmla="*/ 6048375 w 6157912"/>
              <a:gd name="connsiteY8" fmla="*/ 2243137 h 2286000"/>
              <a:gd name="connsiteX9" fmla="*/ 6096000 w 6157912"/>
              <a:gd name="connsiteY9" fmla="*/ 2243137 h 2286000"/>
              <a:gd name="connsiteX0" fmla="*/ 0 w 6157912"/>
              <a:gd name="connsiteY0" fmla="*/ 2243137 h 2286000"/>
              <a:gd name="connsiteX1" fmla="*/ 971550 w 6157912"/>
              <a:gd name="connsiteY1" fmla="*/ 2185987 h 2286000"/>
              <a:gd name="connsiteX2" fmla="*/ 1533525 w 6157912"/>
              <a:gd name="connsiteY2" fmla="*/ 1862137 h 2286000"/>
              <a:gd name="connsiteX3" fmla="*/ 2105025 w 6157912"/>
              <a:gd name="connsiteY3" fmla="*/ 1033462 h 2286000"/>
              <a:gd name="connsiteX4" fmla="*/ 2952750 w 6157912"/>
              <a:gd name="connsiteY4" fmla="*/ 4762 h 2286000"/>
              <a:gd name="connsiteX5" fmla="*/ 3914775 w 6157912"/>
              <a:gd name="connsiteY5" fmla="*/ 1004887 h 2286000"/>
              <a:gd name="connsiteX6" fmla="*/ 4591050 w 6157912"/>
              <a:gd name="connsiteY6" fmla="*/ 1928812 h 2286000"/>
              <a:gd name="connsiteX7" fmla="*/ 5438775 w 6157912"/>
              <a:gd name="connsiteY7" fmla="*/ 2233612 h 2286000"/>
              <a:gd name="connsiteX8" fmla="*/ 6048375 w 6157912"/>
              <a:gd name="connsiteY8" fmla="*/ 2243137 h 2286000"/>
              <a:gd name="connsiteX9" fmla="*/ 6096000 w 6157912"/>
              <a:gd name="connsiteY9" fmla="*/ 2243137 h 2286000"/>
              <a:gd name="connsiteX0" fmla="*/ 0 w 6157912"/>
              <a:gd name="connsiteY0" fmla="*/ 2243137 h 2286000"/>
              <a:gd name="connsiteX1" fmla="*/ 971550 w 6157912"/>
              <a:gd name="connsiteY1" fmla="*/ 2185987 h 2286000"/>
              <a:gd name="connsiteX2" fmla="*/ 1533525 w 6157912"/>
              <a:gd name="connsiteY2" fmla="*/ 1862137 h 2286000"/>
              <a:gd name="connsiteX3" fmla="*/ 2105025 w 6157912"/>
              <a:gd name="connsiteY3" fmla="*/ 1033462 h 2286000"/>
              <a:gd name="connsiteX4" fmla="*/ 2952750 w 6157912"/>
              <a:gd name="connsiteY4" fmla="*/ 4762 h 2286000"/>
              <a:gd name="connsiteX5" fmla="*/ 3914775 w 6157912"/>
              <a:gd name="connsiteY5" fmla="*/ 1004887 h 2286000"/>
              <a:gd name="connsiteX6" fmla="*/ 4591050 w 6157912"/>
              <a:gd name="connsiteY6" fmla="*/ 1928812 h 2286000"/>
              <a:gd name="connsiteX7" fmla="*/ 5438775 w 6157912"/>
              <a:gd name="connsiteY7" fmla="*/ 2233612 h 2286000"/>
              <a:gd name="connsiteX8" fmla="*/ 6048375 w 6157912"/>
              <a:gd name="connsiteY8" fmla="*/ 2243137 h 2286000"/>
              <a:gd name="connsiteX9" fmla="*/ 6096000 w 6157912"/>
              <a:gd name="connsiteY9" fmla="*/ 2243137 h 2286000"/>
              <a:gd name="connsiteX0" fmla="*/ 0 w 6157912"/>
              <a:gd name="connsiteY0" fmla="*/ 2243137 h 2286000"/>
              <a:gd name="connsiteX1" fmla="*/ 971550 w 6157912"/>
              <a:gd name="connsiteY1" fmla="*/ 2185987 h 2286000"/>
              <a:gd name="connsiteX2" fmla="*/ 1533525 w 6157912"/>
              <a:gd name="connsiteY2" fmla="*/ 1862137 h 2286000"/>
              <a:gd name="connsiteX3" fmla="*/ 2105025 w 6157912"/>
              <a:gd name="connsiteY3" fmla="*/ 1033462 h 2286000"/>
              <a:gd name="connsiteX4" fmla="*/ 2952750 w 6157912"/>
              <a:gd name="connsiteY4" fmla="*/ 4762 h 2286000"/>
              <a:gd name="connsiteX5" fmla="*/ 3914775 w 6157912"/>
              <a:gd name="connsiteY5" fmla="*/ 1004887 h 2286000"/>
              <a:gd name="connsiteX6" fmla="*/ 4591050 w 6157912"/>
              <a:gd name="connsiteY6" fmla="*/ 1928812 h 2286000"/>
              <a:gd name="connsiteX7" fmla="*/ 5438775 w 6157912"/>
              <a:gd name="connsiteY7" fmla="*/ 2233612 h 2286000"/>
              <a:gd name="connsiteX8" fmla="*/ 6048375 w 6157912"/>
              <a:gd name="connsiteY8" fmla="*/ 2243137 h 2286000"/>
              <a:gd name="connsiteX9" fmla="*/ 6096000 w 6157912"/>
              <a:gd name="connsiteY9" fmla="*/ 2243137 h 2286000"/>
              <a:gd name="connsiteX0" fmla="*/ 0 w 6157912"/>
              <a:gd name="connsiteY0" fmla="*/ 2243137 h 2286000"/>
              <a:gd name="connsiteX1" fmla="*/ 971550 w 6157912"/>
              <a:gd name="connsiteY1" fmla="*/ 2185987 h 2286000"/>
              <a:gd name="connsiteX2" fmla="*/ 1533525 w 6157912"/>
              <a:gd name="connsiteY2" fmla="*/ 1862137 h 2286000"/>
              <a:gd name="connsiteX3" fmla="*/ 2105025 w 6157912"/>
              <a:gd name="connsiteY3" fmla="*/ 1033462 h 2286000"/>
              <a:gd name="connsiteX4" fmla="*/ 2952750 w 6157912"/>
              <a:gd name="connsiteY4" fmla="*/ 4762 h 2286000"/>
              <a:gd name="connsiteX5" fmla="*/ 3914775 w 6157912"/>
              <a:gd name="connsiteY5" fmla="*/ 1004887 h 2286000"/>
              <a:gd name="connsiteX6" fmla="*/ 4591050 w 6157912"/>
              <a:gd name="connsiteY6" fmla="*/ 1928812 h 2286000"/>
              <a:gd name="connsiteX7" fmla="*/ 5438775 w 6157912"/>
              <a:gd name="connsiteY7" fmla="*/ 2233612 h 2286000"/>
              <a:gd name="connsiteX8" fmla="*/ 6048375 w 6157912"/>
              <a:gd name="connsiteY8" fmla="*/ 2243137 h 2286000"/>
              <a:gd name="connsiteX9" fmla="*/ 6096000 w 6157912"/>
              <a:gd name="connsiteY9" fmla="*/ 2243137 h 2286000"/>
              <a:gd name="connsiteX0" fmla="*/ 0 w 6157912"/>
              <a:gd name="connsiteY0" fmla="*/ 2243137 h 2286000"/>
              <a:gd name="connsiteX1" fmla="*/ 971550 w 6157912"/>
              <a:gd name="connsiteY1" fmla="*/ 2185987 h 2286000"/>
              <a:gd name="connsiteX2" fmla="*/ 1533525 w 6157912"/>
              <a:gd name="connsiteY2" fmla="*/ 1862137 h 2286000"/>
              <a:gd name="connsiteX3" fmla="*/ 2105025 w 6157912"/>
              <a:gd name="connsiteY3" fmla="*/ 1033462 h 2286000"/>
              <a:gd name="connsiteX4" fmla="*/ 2952750 w 6157912"/>
              <a:gd name="connsiteY4" fmla="*/ 4762 h 2286000"/>
              <a:gd name="connsiteX5" fmla="*/ 3914775 w 6157912"/>
              <a:gd name="connsiteY5" fmla="*/ 1004887 h 2286000"/>
              <a:gd name="connsiteX6" fmla="*/ 4591050 w 6157912"/>
              <a:gd name="connsiteY6" fmla="*/ 1928812 h 2286000"/>
              <a:gd name="connsiteX7" fmla="*/ 5438775 w 6157912"/>
              <a:gd name="connsiteY7" fmla="*/ 2233612 h 2286000"/>
              <a:gd name="connsiteX8" fmla="*/ 6048375 w 6157912"/>
              <a:gd name="connsiteY8" fmla="*/ 2243137 h 2286000"/>
              <a:gd name="connsiteX9" fmla="*/ 6096000 w 6157912"/>
              <a:gd name="connsiteY9" fmla="*/ 2243137 h 2286000"/>
              <a:gd name="connsiteX0" fmla="*/ 0 w 6157912"/>
              <a:gd name="connsiteY0" fmla="*/ 2243137 h 2286000"/>
              <a:gd name="connsiteX1" fmla="*/ 990600 w 6157912"/>
              <a:gd name="connsiteY1" fmla="*/ 2185987 h 2286000"/>
              <a:gd name="connsiteX2" fmla="*/ 1533525 w 6157912"/>
              <a:gd name="connsiteY2" fmla="*/ 1862137 h 2286000"/>
              <a:gd name="connsiteX3" fmla="*/ 2105025 w 6157912"/>
              <a:gd name="connsiteY3" fmla="*/ 1033462 h 2286000"/>
              <a:gd name="connsiteX4" fmla="*/ 2952750 w 6157912"/>
              <a:gd name="connsiteY4" fmla="*/ 4762 h 2286000"/>
              <a:gd name="connsiteX5" fmla="*/ 3914775 w 6157912"/>
              <a:gd name="connsiteY5" fmla="*/ 1004887 h 2286000"/>
              <a:gd name="connsiteX6" fmla="*/ 4591050 w 6157912"/>
              <a:gd name="connsiteY6" fmla="*/ 1928812 h 2286000"/>
              <a:gd name="connsiteX7" fmla="*/ 5438775 w 6157912"/>
              <a:gd name="connsiteY7" fmla="*/ 2233612 h 2286000"/>
              <a:gd name="connsiteX8" fmla="*/ 6048375 w 6157912"/>
              <a:gd name="connsiteY8" fmla="*/ 2243137 h 2286000"/>
              <a:gd name="connsiteX9" fmla="*/ 6096000 w 6157912"/>
              <a:gd name="connsiteY9" fmla="*/ 2243137 h 2286000"/>
              <a:gd name="connsiteX0" fmla="*/ 0 w 6157912"/>
              <a:gd name="connsiteY0" fmla="*/ 2243137 h 2286000"/>
              <a:gd name="connsiteX1" fmla="*/ 990600 w 6157912"/>
              <a:gd name="connsiteY1" fmla="*/ 2185987 h 2286000"/>
              <a:gd name="connsiteX2" fmla="*/ 1533525 w 6157912"/>
              <a:gd name="connsiteY2" fmla="*/ 1862137 h 2286000"/>
              <a:gd name="connsiteX3" fmla="*/ 2105025 w 6157912"/>
              <a:gd name="connsiteY3" fmla="*/ 1033462 h 2286000"/>
              <a:gd name="connsiteX4" fmla="*/ 2952750 w 6157912"/>
              <a:gd name="connsiteY4" fmla="*/ 4762 h 2286000"/>
              <a:gd name="connsiteX5" fmla="*/ 3914775 w 6157912"/>
              <a:gd name="connsiteY5" fmla="*/ 1004887 h 2286000"/>
              <a:gd name="connsiteX6" fmla="*/ 4591050 w 6157912"/>
              <a:gd name="connsiteY6" fmla="*/ 1928812 h 2286000"/>
              <a:gd name="connsiteX7" fmla="*/ 5438775 w 6157912"/>
              <a:gd name="connsiteY7" fmla="*/ 2233612 h 2286000"/>
              <a:gd name="connsiteX8" fmla="*/ 6048375 w 6157912"/>
              <a:gd name="connsiteY8" fmla="*/ 2243137 h 2286000"/>
              <a:gd name="connsiteX9" fmla="*/ 6096000 w 6157912"/>
              <a:gd name="connsiteY9" fmla="*/ 2243137 h 2286000"/>
              <a:gd name="connsiteX0" fmla="*/ 0 w 6157912"/>
              <a:gd name="connsiteY0" fmla="*/ 2243137 h 2286000"/>
              <a:gd name="connsiteX1" fmla="*/ 990600 w 6157912"/>
              <a:gd name="connsiteY1" fmla="*/ 2185987 h 2286000"/>
              <a:gd name="connsiteX2" fmla="*/ 1533525 w 6157912"/>
              <a:gd name="connsiteY2" fmla="*/ 1862137 h 2286000"/>
              <a:gd name="connsiteX3" fmla="*/ 2105025 w 6157912"/>
              <a:gd name="connsiteY3" fmla="*/ 1033462 h 2286000"/>
              <a:gd name="connsiteX4" fmla="*/ 2952750 w 6157912"/>
              <a:gd name="connsiteY4" fmla="*/ 4762 h 2286000"/>
              <a:gd name="connsiteX5" fmla="*/ 3914775 w 6157912"/>
              <a:gd name="connsiteY5" fmla="*/ 1004887 h 2286000"/>
              <a:gd name="connsiteX6" fmla="*/ 4591050 w 6157912"/>
              <a:gd name="connsiteY6" fmla="*/ 1928812 h 2286000"/>
              <a:gd name="connsiteX7" fmla="*/ 5438775 w 6157912"/>
              <a:gd name="connsiteY7" fmla="*/ 2233612 h 2286000"/>
              <a:gd name="connsiteX8" fmla="*/ 6048375 w 6157912"/>
              <a:gd name="connsiteY8" fmla="*/ 2243137 h 2286000"/>
              <a:gd name="connsiteX9" fmla="*/ 6096000 w 6157912"/>
              <a:gd name="connsiteY9" fmla="*/ 2243137 h 2286000"/>
              <a:gd name="connsiteX0" fmla="*/ 0 w 6157912"/>
              <a:gd name="connsiteY0" fmla="*/ 2243137 h 2286000"/>
              <a:gd name="connsiteX1" fmla="*/ 990600 w 6157912"/>
              <a:gd name="connsiteY1" fmla="*/ 2185987 h 2286000"/>
              <a:gd name="connsiteX2" fmla="*/ 1533525 w 6157912"/>
              <a:gd name="connsiteY2" fmla="*/ 1862137 h 2286000"/>
              <a:gd name="connsiteX3" fmla="*/ 2105025 w 6157912"/>
              <a:gd name="connsiteY3" fmla="*/ 1033462 h 2286000"/>
              <a:gd name="connsiteX4" fmla="*/ 2952750 w 6157912"/>
              <a:gd name="connsiteY4" fmla="*/ 4762 h 2286000"/>
              <a:gd name="connsiteX5" fmla="*/ 3914775 w 6157912"/>
              <a:gd name="connsiteY5" fmla="*/ 1004887 h 2286000"/>
              <a:gd name="connsiteX6" fmla="*/ 4591050 w 6157912"/>
              <a:gd name="connsiteY6" fmla="*/ 1928812 h 2286000"/>
              <a:gd name="connsiteX7" fmla="*/ 5438775 w 6157912"/>
              <a:gd name="connsiteY7" fmla="*/ 2233612 h 2286000"/>
              <a:gd name="connsiteX8" fmla="*/ 6048375 w 6157912"/>
              <a:gd name="connsiteY8" fmla="*/ 2243137 h 2286000"/>
              <a:gd name="connsiteX9" fmla="*/ 6096000 w 6157912"/>
              <a:gd name="connsiteY9" fmla="*/ 2243137 h 2286000"/>
              <a:gd name="connsiteX0" fmla="*/ 0 w 6157912"/>
              <a:gd name="connsiteY0" fmla="*/ 2271712 h 2314575"/>
              <a:gd name="connsiteX1" fmla="*/ 990600 w 6157912"/>
              <a:gd name="connsiteY1" fmla="*/ 2214562 h 2314575"/>
              <a:gd name="connsiteX2" fmla="*/ 1533525 w 6157912"/>
              <a:gd name="connsiteY2" fmla="*/ 1890712 h 2314575"/>
              <a:gd name="connsiteX3" fmla="*/ 2105025 w 6157912"/>
              <a:gd name="connsiteY3" fmla="*/ 1062037 h 2314575"/>
              <a:gd name="connsiteX4" fmla="*/ 3048000 w 6157912"/>
              <a:gd name="connsiteY4" fmla="*/ 4762 h 2314575"/>
              <a:gd name="connsiteX5" fmla="*/ 3914775 w 6157912"/>
              <a:gd name="connsiteY5" fmla="*/ 1033462 h 2314575"/>
              <a:gd name="connsiteX6" fmla="*/ 4591050 w 6157912"/>
              <a:gd name="connsiteY6" fmla="*/ 1957387 h 2314575"/>
              <a:gd name="connsiteX7" fmla="*/ 5438775 w 6157912"/>
              <a:gd name="connsiteY7" fmla="*/ 2262187 h 2314575"/>
              <a:gd name="connsiteX8" fmla="*/ 6048375 w 6157912"/>
              <a:gd name="connsiteY8" fmla="*/ 2271712 h 2314575"/>
              <a:gd name="connsiteX9" fmla="*/ 6096000 w 6157912"/>
              <a:gd name="connsiteY9" fmla="*/ 2271712 h 2314575"/>
              <a:gd name="connsiteX0" fmla="*/ 0 w 6157912"/>
              <a:gd name="connsiteY0" fmla="*/ 2271712 h 2314575"/>
              <a:gd name="connsiteX1" fmla="*/ 990600 w 6157912"/>
              <a:gd name="connsiteY1" fmla="*/ 2214562 h 2314575"/>
              <a:gd name="connsiteX2" fmla="*/ 1533525 w 6157912"/>
              <a:gd name="connsiteY2" fmla="*/ 1890712 h 2314575"/>
              <a:gd name="connsiteX3" fmla="*/ 2105025 w 6157912"/>
              <a:gd name="connsiteY3" fmla="*/ 1062037 h 2314575"/>
              <a:gd name="connsiteX4" fmla="*/ 3048000 w 6157912"/>
              <a:gd name="connsiteY4" fmla="*/ 4762 h 2314575"/>
              <a:gd name="connsiteX5" fmla="*/ 3914775 w 6157912"/>
              <a:gd name="connsiteY5" fmla="*/ 1033462 h 2314575"/>
              <a:gd name="connsiteX6" fmla="*/ 4591050 w 6157912"/>
              <a:gd name="connsiteY6" fmla="*/ 1957387 h 2314575"/>
              <a:gd name="connsiteX7" fmla="*/ 5438775 w 6157912"/>
              <a:gd name="connsiteY7" fmla="*/ 2262187 h 2314575"/>
              <a:gd name="connsiteX8" fmla="*/ 6048375 w 6157912"/>
              <a:gd name="connsiteY8" fmla="*/ 2271712 h 2314575"/>
              <a:gd name="connsiteX9" fmla="*/ 6096000 w 6157912"/>
              <a:gd name="connsiteY9" fmla="*/ 2271712 h 2314575"/>
              <a:gd name="connsiteX0" fmla="*/ 0 w 6157912"/>
              <a:gd name="connsiteY0" fmla="*/ 2271712 h 2314575"/>
              <a:gd name="connsiteX1" fmla="*/ 990600 w 6157912"/>
              <a:gd name="connsiteY1" fmla="*/ 2214562 h 2314575"/>
              <a:gd name="connsiteX2" fmla="*/ 1533525 w 6157912"/>
              <a:gd name="connsiteY2" fmla="*/ 1890712 h 2314575"/>
              <a:gd name="connsiteX3" fmla="*/ 2105025 w 6157912"/>
              <a:gd name="connsiteY3" fmla="*/ 1062037 h 2314575"/>
              <a:gd name="connsiteX4" fmla="*/ 3048000 w 6157912"/>
              <a:gd name="connsiteY4" fmla="*/ 4762 h 2314575"/>
              <a:gd name="connsiteX5" fmla="*/ 3914775 w 6157912"/>
              <a:gd name="connsiteY5" fmla="*/ 1033462 h 2314575"/>
              <a:gd name="connsiteX6" fmla="*/ 4591050 w 6157912"/>
              <a:gd name="connsiteY6" fmla="*/ 1957387 h 2314575"/>
              <a:gd name="connsiteX7" fmla="*/ 5438775 w 6157912"/>
              <a:gd name="connsiteY7" fmla="*/ 2262187 h 2314575"/>
              <a:gd name="connsiteX8" fmla="*/ 6048375 w 6157912"/>
              <a:gd name="connsiteY8" fmla="*/ 2271712 h 2314575"/>
              <a:gd name="connsiteX9" fmla="*/ 6096000 w 6157912"/>
              <a:gd name="connsiteY9" fmla="*/ 2271712 h 2314575"/>
              <a:gd name="connsiteX0" fmla="*/ 0 w 6157912"/>
              <a:gd name="connsiteY0" fmla="*/ 2271712 h 2314575"/>
              <a:gd name="connsiteX1" fmla="*/ 990600 w 6157912"/>
              <a:gd name="connsiteY1" fmla="*/ 2214562 h 2314575"/>
              <a:gd name="connsiteX2" fmla="*/ 1533525 w 6157912"/>
              <a:gd name="connsiteY2" fmla="*/ 1890712 h 2314575"/>
              <a:gd name="connsiteX3" fmla="*/ 2105025 w 6157912"/>
              <a:gd name="connsiteY3" fmla="*/ 1062037 h 2314575"/>
              <a:gd name="connsiteX4" fmla="*/ 3048000 w 6157912"/>
              <a:gd name="connsiteY4" fmla="*/ 4762 h 2314575"/>
              <a:gd name="connsiteX5" fmla="*/ 3914775 w 6157912"/>
              <a:gd name="connsiteY5" fmla="*/ 1033462 h 2314575"/>
              <a:gd name="connsiteX6" fmla="*/ 4591050 w 6157912"/>
              <a:gd name="connsiteY6" fmla="*/ 1957387 h 2314575"/>
              <a:gd name="connsiteX7" fmla="*/ 5438775 w 6157912"/>
              <a:gd name="connsiteY7" fmla="*/ 2262187 h 2314575"/>
              <a:gd name="connsiteX8" fmla="*/ 6048375 w 6157912"/>
              <a:gd name="connsiteY8" fmla="*/ 2271712 h 2314575"/>
              <a:gd name="connsiteX9" fmla="*/ 6096000 w 6157912"/>
              <a:gd name="connsiteY9" fmla="*/ 2271712 h 2314575"/>
              <a:gd name="connsiteX0" fmla="*/ 0 w 6157912"/>
              <a:gd name="connsiteY0" fmla="*/ 2271712 h 2314575"/>
              <a:gd name="connsiteX1" fmla="*/ 990600 w 6157912"/>
              <a:gd name="connsiteY1" fmla="*/ 2214562 h 2314575"/>
              <a:gd name="connsiteX2" fmla="*/ 1533525 w 6157912"/>
              <a:gd name="connsiteY2" fmla="*/ 1890712 h 2314575"/>
              <a:gd name="connsiteX3" fmla="*/ 2105025 w 6157912"/>
              <a:gd name="connsiteY3" fmla="*/ 1062037 h 2314575"/>
              <a:gd name="connsiteX4" fmla="*/ 3048000 w 6157912"/>
              <a:gd name="connsiteY4" fmla="*/ 4762 h 2314575"/>
              <a:gd name="connsiteX5" fmla="*/ 3914775 w 6157912"/>
              <a:gd name="connsiteY5" fmla="*/ 1033462 h 2314575"/>
              <a:gd name="connsiteX6" fmla="*/ 4591050 w 6157912"/>
              <a:gd name="connsiteY6" fmla="*/ 1957387 h 2314575"/>
              <a:gd name="connsiteX7" fmla="*/ 5438775 w 6157912"/>
              <a:gd name="connsiteY7" fmla="*/ 2262187 h 2314575"/>
              <a:gd name="connsiteX8" fmla="*/ 6048375 w 6157912"/>
              <a:gd name="connsiteY8" fmla="*/ 2271712 h 2314575"/>
              <a:gd name="connsiteX9" fmla="*/ 6096000 w 6157912"/>
              <a:gd name="connsiteY9" fmla="*/ 2271712 h 2314575"/>
              <a:gd name="connsiteX0" fmla="*/ 0 w 6157912"/>
              <a:gd name="connsiteY0" fmla="*/ 2271712 h 2293937"/>
              <a:gd name="connsiteX1" fmla="*/ 990600 w 6157912"/>
              <a:gd name="connsiteY1" fmla="*/ 2214562 h 2293937"/>
              <a:gd name="connsiteX2" fmla="*/ 1533525 w 6157912"/>
              <a:gd name="connsiteY2" fmla="*/ 1890712 h 2293937"/>
              <a:gd name="connsiteX3" fmla="*/ 2105025 w 6157912"/>
              <a:gd name="connsiteY3" fmla="*/ 1062037 h 2293937"/>
              <a:gd name="connsiteX4" fmla="*/ 3048000 w 6157912"/>
              <a:gd name="connsiteY4" fmla="*/ 4762 h 2293937"/>
              <a:gd name="connsiteX5" fmla="*/ 3914775 w 6157912"/>
              <a:gd name="connsiteY5" fmla="*/ 1033462 h 2293937"/>
              <a:gd name="connsiteX6" fmla="*/ 4591050 w 6157912"/>
              <a:gd name="connsiteY6" fmla="*/ 1957387 h 2293937"/>
              <a:gd name="connsiteX7" fmla="*/ 6048375 w 6157912"/>
              <a:gd name="connsiteY7" fmla="*/ 2271712 h 2293937"/>
              <a:gd name="connsiteX8" fmla="*/ 6096000 w 6157912"/>
              <a:gd name="connsiteY8" fmla="*/ 2271712 h 2293937"/>
              <a:gd name="connsiteX0" fmla="*/ 0 w 6355556"/>
              <a:gd name="connsiteY0" fmla="*/ 2271712 h 2520156"/>
              <a:gd name="connsiteX1" fmla="*/ 990600 w 6355556"/>
              <a:gd name="connsiteY1" fmla="*/ 2214562 h 2520156"/>
              <a:gd name="connsiteX2" fmla="*/ 1533525 w 6355556"/>
              <a:gd name="connsiteY2" fmla="*/ 1890712 h 2520156"/>
              <a:gd name="connsiteX3" fmla="*/ 2105025 w 6355556"/>
              <a:gd name="connsiteY3" fmla="*/ 1062037 h 2520156"/>
              <a:gd name="connsiteX4" fmla="*/ 3048000 w 6355556"/>
              <a:gd name="connsiteY4" fmla="*/ 4762 h 2520156"/>
              <a:gd name="connsiteX5" fmla="*/ 3914775 w 6355556"/>
              <a:gd name="connsiteY5" fmla="*/ 1033462 h 2520156"/>
              <a:gd name="connsiteX6" fmla="*/ 4591050 w 6355556"/>
              <a:gd name="connsiteY6" fmla="*/ 1957387 h 2520156"/>
              <a:gd name="connsiteX7" fmla="*/ 6048375 w 6355556"/>
              <a:gd name="connsiteY7" fmla="*/ 2271712 h 2520156"/>
              <a:gd name="connsiteX8" fmla="*/ 6324600 w 6355556"/>
              <a:gd name="connsiteY8" fmla="*/ 2519363 h 2520156"/>
              <a:gd name="connsiteX0" fmla="*/ 0 w 6048375"/>
              <a:gd name="connsiteY0" fmla="*/ 2271712 h 2293937"/>
              <a:gd name="connsiteX1" fmla="*/ 990600 w 6048375"/>
              <a:gd name="connsiteY1" fmla="*/ 2214562 h 2293937"/>
              <a:gd name="connsiteX2" fmla="*/ 1533525 w 6048375"/>
              <a:gd name="connsiteY2" fmla="*/ 1890712 h 2293937"/>
              <a:gd name="connsiteX3" fmla="*/ 2105025 w 6048375"/>
              <a:gd name="connsiteY3" fmla="*/ 1062037 h 2293937"/>
              <a:gd name="connsiteX4" fmla="*/ 3048000 w 6048375"/>
              <a:gd name="connsiteY4" fmla="*/ 4762 h 2293937"/>
              <a:gd name="connsiteX5" fmla="*/ 3914775 w 6048375"/>
              <a:gd name="connsiteY5" fmla="*/ 1033462 h 2293937"/>
              <a:gd name="connsiteX6" fmla="*/ 4591050 w 6048375"/>
              <a:gd name="connsiteY6" fmla="*/ 1957387 h 2293937"/>
              <a:gd name="connsiteX7" fmla="*/ 6048375 w 6048375"/>
              <a:gd name="connsiteY7" fmla="*/ 2271712 h 2293937"/>
              <a:gd name="connsiteX0" fmla="*/ 0 w 6048375"/>
              <a:gd name="connsiteY0" fmla="*/ 2271712 h 2305050"/>
              <a:gd name="connsiteX1" fmla="*/ 990600 w 6048375"/>
              <a:gd name="connsiteY1" fmla="*/ 2214562 h 2305050"/>
              <a:gd name="connsiteX2" fmla="*/ 1533525 w 6048375"/>
              <a:gd name="connsiteY2" fmla="*/ 1890712 h 2305050"/>
              <a:gd name="connsiteX3" fmla="*/ 2105025 w 6048375"/>
              <a:gd name="connsiteY3" fmla="*/ 1062037 h 2305050"/>
              <a:gd name="connsiteX4" fmla="*/ 3048000 w 6048375"/>
              <a:gd name="connsiteY4" fmla="*/ 4762 h 2305050"/>
              <a:gd name="connsiteX5" fmla="*/ 3914775 w 6048375"/>
              <a:gd name="connsiteY5" fmla="*/ 1033462 h 2305050"/>
              <a:gd name="connsiteX6" fmla="*/ 4591050 w 6048375"/>
              <a:gd name="connsiteY6" fmla="*/ 1957387 h 2305050"/>
              <a:gd name="connsiteX7" fmla="*/ 6048375 w 6048375"/>
              <a:gd name="connsiteY7" fmla="*/ 2271712 h 2305050"/>
              <a:gd name="connsiteX0" fmla="*/ 0 w 6096001"/>
              <a:gd name="connsiteY0" fmla="*/ 2271712 h 2324100"/>
              <a:gd name="connsiteX1" fmla="*/ 990600 w 6096001"/>
              <a:gd name="connsiteY1" fmla="*/ 2214562 h 2324100"/>
              <a:gd name="connsiteX2" fmla="*/ 1533525 w 6096001"/>
              <a:gd name="connsiteY2" fmla="*/ 1890712 h 2324100"/>
              <a:gd name="connsiteX3" fmla="*/ 2105025 w 6096001"/>
              <a:gd name="connsiteY3" fmla="*/ 1062037 h 2324100"/>
              <a:gd name="connsiteX4" fmla="*/ 3048000 w 6096001"/>
              <a:gd name="connsiteY4" fmla="*/ 4762 h 2324100"/>
              <a:gd name="connsiteX5" fmla="*/ 3914775 w 6096001"/>
              <a:gd name="connsiteY5" fmla="*/ 1033462 h 2324100"/>
              <a:gd name="connsiteX6" fmla="*/ 4591050 w 6096001"/>
              <a:gd name="connsiteY6" fmla="*/ 1957387 h 2324100"/>
              <a:gd name="connsiteX7" fmla="*/ 6096001 w 6096001"/>
              <a:gd name="connsiteY7" fmla="*/ 2290762 h 2324100"/>
              <a:gd name="connsiteX0" fmla="*/ 0 w 6096001"/>
              <a:gd name="connsiteY0" fmla="*/ 2271712 h 2293937"/>
              <a:gd name="connsiteX1" fmla="*/ 990600 w 6096001"/>
              <a:gd name="connsiteY1" fmla="*/ 2214562 h 2293937"/>
              <a:gd name="connsiteX2" fmla="*/ 1533525 w 6096001"/>
              <a:gd name="connsiteY2" fmla="*/ 1890712 h 2293937"/>
              <a:gd name="connsiteX3" fmla="*/ 2105025 w 6096001"/>
              <a:gd name="connsiteY3" fmla="*/ 1062037 h 2293937"/>
              <a:gd name="connsiteX4" fmla="*/ 3048000 w 6096001"/>
              <a:gd name="connsiteY4" fmla="*/ 4762 h 2293937"/>
              <a:gd name="connsiteX5" fmla="*/ 3914775 w 6096001"/>
              <a:gd name="connsiteY5" fmla="*/ 1033462 h 2293937"/>
              <a:gd name="connsiteX6" fmla="*/ 4591050 w 6096001"/>
              <a:gd name="connsiteY6" fmla="*/ 1957387 h 2293937"/>
              <a:gd name="connsiteX7" fmla="*/ 6096001 w 6096001"/>
              <a:gd name="connsiteY7" fmla="*/ 2290762 h 2293937"/>
              <a:gd name="connsiteX0" fmla="*/ 0 w 6096001"/>
              <a:gd name="connsiteY0" fmla="*/ 2271712 h 2295525"/>
              <a:gd name="connsiteX1" fmla="*/ 990600 w 6096001"/>
              <a:gd name="connsiteY1" fmla="*/ 2214562 h 2295525"/>
              <a:gd name="connsiteX2" fmla="*/ 1533525 w 6096001"/>
              <a:gd name="connsiteY2" fmla="*/ 1890712 h 2295525"/>
              <a:gd name="connsiteX3" fmla="*/ 2105025 w 6096001"/>
              <a:gd name="connsiteY3" fmla="*/ 1062037 h 2295525"/>
              <a:gd name="connsiteX4" fmla="*/ 3048000 w 6096001"/>
              <a:gd name="connsiteY4" fmla="*/ 4762 h 2295525"/>
              <a:gd name="connsiteX5" fmla="*/ 3914775 w 6096001"/>
              <a:gd name="connsiteY5" fmla="*/ 1033462 h 2295525"/>
              <a:gd name="connsiteX6" fmla="*/ 4591050 w 6096001"/>
              <a:gd name="connsiteY6" fmla="*/ 1957387 h 2295525"/>
              <a:gd name="connsiteX7" fmla="*/ 6096001 w 6096001"/>
              <a:gd name="connsiteY7" fmla="*/ 2290762 h 2295525"/>
              <a:gd name="connsiteX0" fmla="*/ 0 w 6096001"/>
              <a:gd name="connsiteY0" fmla="*/ 2271712 h 2305050"/>
              <a:gd name="connsiteX1" fmla="*/ 990600 w 6096001"/>
              <a:gd name="connsiteY1" fmla="*/ 2214562 h 2305050"/>
              <a:gd name="connsiteX2" fmla="*/ 1533525 w 6096001"/>
              <a:gd name="connsiteY2" fmla="*/ 1890712 h 2305050"/>
              <a:gd name="connsiteX3" fmla="*/ 2105025 w 6096001"/>
              <a:gd name="connsiteY3" fmla="*/ 1062037 h 2305050"/>
              <a:gd name="connsiteX4" fmla="*/ 3048000 w 6096001"/>
              <a:gd name="connsiteY4" fmla="*/ 4762 h 2305050"/>
              <a:gd name="connsiteX5" fmla="*/ 3914775 w 6096001"/>
              <a:gd name="connsiteY5" fmla="*/ 1033462 h 2305050"/>
              <a:gd name="connsiteX6" fmla="*/ 4591050 w 6096001"/>
              <a:gd name="connsiteY6" fmla="*/ 1957387 h 2305050"/>
              <a:gd name="connsiteX7" fmla="*/ 6096001 w 6096001"/>
              <a:gd name="connsiteY7" fmla="*/ 2290762 h 2305050"/>
              <a:gd name="connsiteX0" fmla="*/ 0 w 6096001"/>
              <a:gd name="connsiteY0" fmla="*/ 2271712 h 2293937"/>
              <a:gd name="connsiteX1" fmla="*/ 990600 w 6096001"/>
              <a:gd name="connsiteY1" fmla="*/ 2214562 h 2293937"/>
              <a:gd name="connsiteX2" fmla="*/ 1533525 w 6096001"/>
              <a:gd name="connsiteY2" fmla="*/ 1890712 h 2293937"/>
              <a:gd name="connsiteX3" fmla="*/ 2105025 w 6096001"/>
              <a:gd name="connsiteY3" fmla="*/ 1062037 h 2293937"/>
              <a:gd name="connsiteX4" fmla="*/ 3048000 w 6096001"/>
              <a:gd name="connsiteY4" fmla="*/ 4762 h 2293937"/>
              <a:gd name="connsiteX5" fmla="*/ 3914775 w 6096001"/>
              <a:gd name="connsiteY5" fmla="*/ 1033462 h 2293937"/>
              <a:gd name="connsiteX6" fmla="*/ 4591050 w 6096001"/>
              <a:gd name="connsiteY6" fmla="*/ 1957387 h 2293937"/>
              <a:gd name="connsiteX7" fmla="*/ 6096001 w 6096001"/>
              <a:gd name="connsiteY7" fmla="*/ 2290762 h 2293937"/>
              <a:gd name="connsiteX0" fmla="*/ 0 w 6096001"/>
              <a:gd name="connsiteY0" fmla="*/ 2271712 h 2293937"/>
              <a:gd name="connsiteX1" fmla="*/ 990600 w 6096001"/>
              <a:gd name="connsiteY1" fmla="*/ 2214562 h 2293937"/>
              <a:gd name="connsiteX2" fmla="*/ 1533525 w 6096001"/>
              <a:gd name="connsiteY2" fmla="*/ 1890712 h 2293937"/>
              <a:gd name="connsiteX3" fmla="*/ 2105025 w 6096001"/>
              <a:gd name="connsiteY3" fmla="*/ 1062037 h 2293937"/>
              <a:gd name="connsiteX4" fmla="*/ 3048000 w 6096001"/>
              <a:gd name="connsiteY4" fmla="*/ 4762 h 2293937"/>
              <a:gd name="connsiteX5" fmla="*/ 3914775 w 6096001"/>
              <a:gd name="connsiteY5" fmla="*/ 1033462 h 2293937"/>
              <a:gd name="connsiteX6" fmla="*/ 4591050 w 6096001"/>
              <a:gd name="connsiteY6" fmla="*/ 1957387 h 2293937"/>
              <a:gd name="connsiteX7" fmla="*/ 6096001 w 6096001"/>
              <a:gd name="connsiteY7" fmla="*/ 2290762 h 2293937"/>
              <a:gd name="connsiteX0" fmla="*/ 0 w 6096001"/>
              <a:gd name="connsiteY0" fmla="*/ 2271712 h 2293937"/>
              <a:gd name="connsiteX1" fmla="*/ 990600 w 6096001"/>
              <a:gd name="connsiteY1" fmla="*/ 2214562 h 2293937"/>
              <a:gd name="connsiteX2" fmla="*/ 1533525 w 6096001"/>
              <a:gd name="connsiteY2" fmla="*/ 1890712 h 2293937"/>
              <a:gd name="connsiteX3" fmla="*/ 2105025 w 6096001"/>
              <a:gd name="connsiteY3" fmla="*/ 1062037 h 2293937"/>
              <a:gd name="connsiteX4" fmla="*/ 3048000 w 6096001"/>
              <a:gd name="connsiteY4" fmla="*/ 4762 h 2293937"/>
              <a:gd name="connsiteX5" fmla="*/ 3914775 w 6096001"/>
              <a:gd name="connsiteY5" fmla="*/ 1033462 h 2293937"/>
              <a:gd name="connsiteX6" fmla="*/ 4591050 w 6096001"/>
              <a:gd name="connsiteY6" fmla="*/ 1957387 h 2293937"/>
              <a:gd name="connsiteX7" fmla="*/ 6096001 w 6096001"/>
              <a:gd name="connsiteY7" fmla="*/ 2290762 h 2293937"/>
              <a:gd name="connsiteX0" fmla="*/ 0 w 6096001"/>
              <a:gd name="connsiteY0" fmla="*/ 2271712 h 2290762"/>
              <a:gd name="connsiteX1" fmla="*/ 1533525 w 6096001"/>
              <a:gd name="connsiteY1" fmla="*/ 1890712 h 2290762"/>
              <a:gd name="connsiteX2" fmla="*/ 2105025 w 6096001"/>
              <a:gd name="connsiteY2" fmla="*/ 1062037 h 2290762"/>
              <a:gd name="connsiteX3" fmla="*/ 3048000 w 6096001"/>
              <a:gd name="connsiteY3" fmla="*/ 4762 h 2290762"/>
              <a:gd name="connsiteX4" fmla="*/ 3914775 w 6096001"/>
              <a:gd name="connsiteY4" fmla="*/ 1033462 h 2290762"/>
              <a:gd name="connsiteX5" fmla="*/ 4591050 w 6096001"/>
              <a:gd name="connsiteY5" fmla="*/ 1957387 h 2290762"/>
              <a:gd name="connsiteX6" fmla="*/ 6096001 w 6096001"/>
              <a:gd name="connsiteY6" fmla="*/ 2290762 h 2290762"/>
              <a:gd name="connsiteX0" fmla="*/ 0 w 6096001"/>
              <a:gd name="connsiteY0" fmla="*/ 2271712 h 2290762"/>
              <a:gd name="connsiteX1" fmla="*/ 1533525 w 6096001"/>
              <a:gd name="connsiteY1" fmla="*/ 1890712 h 2290762"/>
              <a:gd name="connsiteX2" fmla="*/ 2105025 w 6096001"/>
              <a:gd name="connsiteY2" fmla="*/ 1062037 h 2290762"/>
              <a:gd name="connsiteX3" fmla="*/ 3048000 w 6096001"/>
              <a:gd name="connsiteY3" fmla="*/ 4762 h 2290762"/>
              <a:gd name="connsiteX4" fmla="*/ 3914775 w 6096001"/>
              <a:gd name="connsiteY4" fmla="*/ 1033462 h 2290762"/>
              <a:gd name="connsiteX5" fmla="*/ 4591050 w 6096001"/>
              <a:gd name="connsiteY5" fmla="*/ 1957387 h 2290762"/>
              <a:gd name="connsiteX6" fmla="*/ 6096001 w 6096001"/>
              <a:gd name="connsiteY6" fmla="*/ 2290762 h 2290762"/>
              <a:gd name="connsiteX0" fmla="*/ 0 w 6096001"/>
              <a:gd name="connsiteY0" fmla="*/ 2271712 h 2290762"/>
              <a:gd name="connsiteX1" fmla="*/ 1533525 w 6096001"/>
              <a:gd name="connsiteY1" fmla="*/ 1890712 h 2290762"/>
              <a:gd name="connsiteX2" fmla="*/ 2105025 w 6096001"/>
              <a:gd name="connsiteY2" fmla="*/ 1062037 h 2290762"/>
              <a:gd name="connsiteX3" fmla="*/ 3048000 w 6096001"/>
              <a:gd name="connsiteY3" fmla="*/ 4762 h 2290762"/>
              <a:gd name="connsiteX4" fmla="*/ 3914775 w 6096001"/>
              <a:gd name="connsiteY4" fmla="*/ 1033462 h 2290762"/>
              <a:gd name="connsiteX5" fmla="*/ 4591050 w 6096001"/>
              <a:gd name="connsiteY5" fmla="*/ 1957387 h 2290762"/>
              <a:gd name="connsiteX6" fmla="*/ 6096001 w 6096001"/>
              <a:gd name="connsiteY6" fmla="*/ 2290762 h 2290762"/>
              <a:gd name="connsiteX0" fmla="*/ 0 w 6096001"/>
              <a:gd name="connsiteY0" fmla="*/ 2271712 h 2290762"/>
              <a:gd name="connsiteX1" fmla="*/ 1533525 w 6096001"/>
              <a:gd name="connsiteY1" fmla="*/ 1890712 h 2290762"/>
              <a:gd name="connsiteX2" fmla="*/ 2105025 w 6096001"/>
              <a:gd name="connsiteY2" fmla="*/ 1062037 h 2290762"/>
              <a:gd name="connsiteX3" fmla="*/ 3048000 w 6096001"/>
              <a:gd name="connsiteY3" fmla="*/ 4762 h 2290762"/>
              <a:gd name="connsiteX4" fmla="*/ 3914775 w 6096001"/>
              <a:gd name="connsiteY4" fmla="*/ 1033462 h 2290762"/>
              <a:gd name="connsiteX5" fmla="*/ 4591050 w 6096001"/>
              <a:gd name="connsiteY5" fmla="*/ 1957387 h 2290762"/>
              <a:gd name="connsiteX6" fmla="*/ 6096001 w 6096001"/>
              <a:gd name="connsiteY6" fmla="*/ 2290762 h 2290762"/>
              <a:gd name="connsiteX0" fmla="*/ 0 w 6096001"/>
              <a:gd name="connsiteY0" fmla="*/ 2271712 h 2290763"/>
              <a:gd name="connsiteX1" fmla="*/ 1533525 w 6096001"/>
              <a:gd name="connsiteY1" fmla="*/ 1890712 h 2290763"/>
              <a:gd name="connsiteX2" fmla="*/ 2105025 w 6096001"/>
              <a:gd name="connsiteY2" fmla="*/ 1062037 h 2290763"/>
              <a:gd name="connsiteX3" fmla="*/ 3048000 w 6096001"/>
              <a:gd name="connsiteY3" fmla="*/ 4762 h 2290763"/>
              <a:gd name="connsiteX4" fmla="*/ 3914775 w 6096001"/>
              <a:gd name="connsiteY4" fmla="*/ 1033462 h 2290763"/>
              <a:gd name="connsiteX5" fmla="*/ 4591050 w 6096001"/>
              <a:gd name="connsiteY5" fmla="*/ 1957387 h 2290763"/>
              <a:gd name="connsiteX6" fmla="*/ 6096001 w 6096001"/>
              <a:gd name="connsiteY6" fmla="*/ 2290763 h 2290763"/>
              <a:gd name="connsiteX0" fmla="*/ 0 w 6096001"/>
              <a:gd name="connsiteY0" fmla="*/ 2271712 h 2290763"/>
              <a:gd name="connsiteX1" fmla="*/ 1533525 w 6096001"/>
              <a:gd name="connsiteY1" fmla="*/ 1890712 h 2290763"/>
              <a:gd name="connsiteX2" fmla="*/ 2105025 w 6096001"/>
              <a:gd name="connsiteY2" fmla="*/ 1062037 h 2290763"/>
              <a:gd name="connsiteX3" fmla="*/ 3048000 w 6096001"/>
              <a:gd name="connsiteY3" fmla="*/ 4762 h 2290763"/>
              <a:gd name="connsiteX4" fmla="*/ 3914775 w 6096001"/>
              <a:gd name="connsiteY4" fmla="*/ 1033462 h 2290763"/>
              <a:gd name="connsiteX5" fmla="*/ 4591050 w 6096001"/>
              <a:gd name="connsiteY5" fmla="*/ 1957387 h 2290763"/>
              <a:gd name="connsiteX6" fmla="*/ 6096001 w 6096001"/>
              <a:gd name="connsiteY6" fmla="*/ 2290763 h 2290763"/>
              <a:gd name="connsiteX0" fmla="*/ 0 w 6096000"/>
              <a:gd name="connsiteY0" fmla="*/ 2290763 h 2290763"/>
              <a:gd name="connsiteX1" fmla="*/ 1533524 w 6096000"/>
              <a:gd name="connsiteY1" fmla="*/ 1890712 h 2290763"/>
              <a:gd name="connsiteX2" fmla="*/ 2105024 w 6096000"/>
              <a:gd name="connsiteY2" fmla="*/ 1062037 h 2290763"/>
              <a:gd name="connsiteX3" fmla="*/ 3047999 w 6096000"/>
              <a:gd name="connsiteY3" fmla="*/ 4762 h 2290763"/>
              <a:gd name="connsiteX4" fmla="*/ 3914774 w 6096000"/>
              <a:gd name="connsiteY4" fmla="*/ 1033462 h 2290763"/>
              <a:gd name="connsiteX5" fmla="*/ 4591049 w 6096000"/>
              <a:gd name="connsiteY5" fmla="*/ 1957387 h 2290763"/>
              <a:gd name="connsiteX6" fmla="*/ 6096000 w 6096000"/>
              <a:gd name="connsiteY6" fmla="*/ 2290763 h 2290763"/>
              <a:gd name="connsiteX0" fmla="*/ 0 w 6096000"/>
              <a:gd name="connsiteY0" fmla="*/ 2290763 h 2290763"/>
              <a:gd name="connsiteX1" fmla="*/ 1533524 w 6096000"/>
              <a:gd name="connsiteY1" fmla="*/ 1890712 h 2290763"/>
              <a:gd name="connsiteX2" fmla="*/ 2105024 w 6096000"/>
              <a:gd name="connsiteY2" fmla="*/ 1062037 h 2290763"/>
              <a:gd name="connsiteX3" fmla="*/ 3047999 w 6096000"/>
              <a:gd name="connsiteY3" fmla="*/ 4762 h 2290763"/>
              <a:gd name="connsiteX4" fmla="*/ 3914774 w 6096000"/>
              <a:gd name="connsiteY4" fmla="*/ 1033462 h 2290763"/>
              <a:gd name="connsiteX5" fmla="*/ 4591049 w 6096000"/>
              <a:gd name="connsiteY5" fmla="*/ 1957387 h 2290763"/>
              <a:gd name="connsiteX6" fmla="*/ 6096000 w 6096000"/>
              <a:gd name="connsiteY6" fmla="*/ 2290763 h 2290763"/>
              <a:gd name="connsiteX0" fmla="*/ 0 w 6096000"/>
              <a:gd name="connsiteY0" fmla="*/ 2290763 h 2290763"/>
              <a:gd name="connsiteX1" fmla="*/ 1533524 w 6096000"/>
              <a:gd name="connsiteY1" fmla="*/ 1890712 h 2290763"/>
              <a:gd name="connsiteX2" fmla="*/ 2105024 w 6096000"/>
              <a:gd name="connsiteY2" fmla="*/ 1062037 h 2290763"/>
              <a:gd name="connsiteX3" fmla="*/ 3047999 w 6096000"/>
              <a:gd name="connsiteY3" fmla="*/ 4762 h 2290763"/>
              <a:gd name="connsiteX4" fmla="*/ 3914774 w 6096000"/>
              <a:gd name="connsiteY4" fmla="*/ 1033462 h 2290763"/>
              <a:gd name="connsiteX5" fmla="*/ 4591049 w 6096000"/>
              <a:gd name="connsiteY5" fmla="*/ 1957387 h 2290763"/>
              <a:gd name="connsiteX6" fmla="*/ 6096000 w 6096000"/>
              <a:gd name="connsiteY6" fmla="*/ 2290763 h 2290763"/>
              <a:gd name="connsiteX0" fmla="*/ 0 w 6096000"/>
              <a:gd name="connsiteY0" fmla="*/ 2290763 h 2290763"/>
              <a:gd name="connsiteX1" fmla="*/ 1533524 w 6096000"/>
              <a:gd name="connsiteY1" fmla="*/ 1890712 h 2290763"/>
              <a:gd name="connsiteX2" fmla="*/ 2105024 w 6096000"/>
              <a:gd name="connsiteY2" fmla="*/ 1062037 h 2290763"/>
              <a:gd name="connsiteX3" fmla="*/ 3047999 w 6096000"/>
              <a:gd name="connsiteY3" fmla="*/ 4762 h 2290763"/>
              <a:gd name="connsiteX4" fmla="*/ 3914774 w 6096000"/>
              <a:gd name="connsiteY4" fmla="*/ 1033462 h 2290763"/>
              <a:gd name="connsiteX5" fmla="*/ 4591049 w 6096000"/>
              <a:gd name="connsiteY5" fmla="*/ 1957387 h 2290763"/>
              <a:gd name="connsiteX6" fmla="*/ 6096000 w 6096000"/>
              <a:gd name="connsiteY6" fmla="*/ 2290763 h 2290763"/>
              <a:gd name="connsiteX0" fmla="*/ 0 w 6096000"/>
              <a:gd name="connsiteY0" fmla="*/ 2290763 h 2290763"/>
              <a:gd name="connsiteX1" fmla="*/ 1533524 w 6096000"/>
              <a:gd name="connsiteY1" fmla="*/ 1890712 h 2290763"/>
              <a:gd name="connsiteX2" fmla="*/ 2105024 w 6096000"/>
              <a:gd name="connsiteY2" fmla="*/ 1062037 h 2290763"/>
              <a:gd name="connsiteX3" fmla="*/ 3047999 w 6096000"/>
              <a:gd name="connsiteY3" fmla="*/ 4762 h 2290763"/>
              <a:gd name="connsiteX4" fmla="*/ 3914774 w 6096000"/>
              <a:gd name="connsiteY4" fmla="*/ 1033462 h 2290763"/>
              <a:gd name="connsiteX5" fmla="*/ 4591049 w 6096000"/>
              <a:gd name="connsiteY5" fmla="*/ 1957387 h 2290763"/>
              <a:gd name="connsiteX6" fmla="*/ 6096000 w 6096000"/>
              <a:gd name="connsiteY6" fmla="*/ 2290763 h 2290763"/>
              <a:gd name="connsiteX0" fmla="*/ 0 w 6096000"/>
              <a:gd name="connsiteY0" fmla="*/ 2287589 h 2287589"/>
              <a:gd name="connsiteX1" fmla="*/ 1533524 w 6096000"/>
              <a:gd name="connsiteY1" fmla="*/ 1887538 h 2287589"/>
              <a:gd name="connsiteX2" fmla="*/ 2105024 w 6096000"/>
              <a:gd name="connsiteY2" fmla="*/ 1058863 h 2287589"/>
              <a:gd name="connsiteX3" fmla="*/ 3047999 w 6096000"/>
              <a:gd name="connsiteY3" fmla="*/ 1588 h 2287589"/>
              <a:gd name="connsiteX4" fmla="*/ 3962399 w 6096000"/>
              <a:gd name="connsiteY4" fmla="*/ 1068389 h 2287589"/>
              <a:gd name="connsiteX5" fmla="*/ 4591049 w 6096000"/>
              <a:gd name="connsiteY5" fmla="*/ 1954213 h 2287589"/>
              <a:gd name="connsiteX6" fmla="*/ 6096000 w 6096000"/>
              <a:gd name="connsiteY6" fmla="*/ 2287589 h 2287589"/>
              <a:gd name="connsiteX0" fmla="*/ 0 w 6096000"/>
              <a:gd name="connsiteY0" fmla="*/ 2287589 h 2287589"/>
              <a:gd name="connsiteX1" fmla="*/ 1533524 w 6096000"/>
              <a:gd name="connsiteY1" fmla="*/ 1887538 h 2287589"/>
              <a:gd name="connsiteX2" fmla="*/ 2105024 w 6096000"/>
              <a:gd name="connsiteY2" fmla="*/ 1058863 h 2287589"/>
              <a:gd name="connsiteX3" fmla="*/ 3047999 w 6096000"/>
              <a:gd name="connsiteY3" fmla="*/ 1588 h 2287589"/>
              <a:gd name="connsiteX4" fmla="*/ 3962399 w 6096000"/>
              <a:gd name="connsiteY4" fmla="*/ 1068389 h 2287589"/>
              <a:gd name="connsiteX5" fmla="*/ 4591049 w 6096000"/>
              <a:gd name="connsiteY5" fmla="*/ 1954213 h 2287589"/>
              <a:gd name="connsiteX6" fmla="*/ 6096000 w 6096000"/>
              <a:gd name="connsiteY6" fmla="*/ 2287589 h 2287589"/>
              <a:gd name="connsiteX0" fmla="*/ 0 w 6096000"/>
              <a:gd name="connsiteY0" fmla="*/ 2287589 h 2287589"/>
              <a:gd name="connsiteX1" fmla="*/ 1533524 w 6096000"/>
              <a:gd name="connsiteY1" fmla="*/ 1887538 h 2287589"/>
              <a:gd name="connsiteX2" fmla="*/ 2105024 w 6096000"/>
              <a:gd name="connsiteY2" fmla="*/ 1058863 h 2287589"/>
              <a:gd name="connsiteX3" fmla="*/ 3047999 w 6096000"/>
              <a:gd name="connsiteY3" fmla="*/ 1588 h 2287589"/>
              <a:gd name="connsiteX4" fmla="*/ 3962399 w 6096000"/>
              <a:gd name="connsiteY4" fmla="*/ 1068389 h 2287589"/>
              <a:gd name="connsiteX5" fmla="*/ 4591049 w 6096000"/>
              <a:gd name="connsiteY5" fmla="*/ 1954213 h 2287589"/>
              <a:gd name="connsiteX6" fmla="*/ 6096000 w 6096000"/>
              <a:gd name="connsiteY6" fmla="*/ 2287589 h 2287589"/>
              <a:gd name="connsiteX0" fmla="*/ 0 w 6096000"/>
              <a:gd name="connsiteY0" fmla="*/ 2287589 h 2287589"/>
              <a:gd name="connsiteX1" fmla="*/ 1533524 w 6096000"/>
              <a:gd name="connsiteY1" fmla="*/ 1887538 h 2287589"/>
              <a:gd name="connsiteX2" fmla="*/ 2105024 w 6096000"/>
              <a:gd name="connsiteY2" fmla="*/ 1058863 h 2287589"/>
              <a:gd name="connsiteX3" fmla="*/ 3047999 w 6096000"/>
              <a:gd name="connsiteY3" fmla="*/ 1588 h 2287589"/>
              <a:gd name="connsiteX4" fmla="*/ 3962399 w 6096000"/>
              <a:gd name="connsiteY4" fmla="*/ 1068389 h 2287589"/>
              <a:gd name="connsiteX5" fmla="*/ 4591049 w 6096000"/>
              <a:gd name="connsiteY5" fmla="*/ 1954213 h 2287589"/>
              <a:gd name="connsiteX6" fmla="*/ 6096000 w 6096000"/>
              <a:gd name="connsiteY6" fmla="*/ 2287589 h 2287589"/>
              <a:gd name="connsiteX0" fmla="*/ 0 w 6096000"/>
              <a:gd name="connsiteY0" fmla="*/ 2287589 h 2287589"/>
              <a:gd name="connsiteX1" fmla="*/ 1533524 w 6096000"/>
              <a:gd name="connsiteY1" fmla="*/ 1887538 h 2287589"/>
              <a:gd name="connsiteX2" fmla="*/ 2105024 w 6096000"/>
              <a:gd name="connsiteY2" fmla="*/ 1058863 h 2287589"/>
              <a:gd name="connsiteX3" fmla="*/ 3047999 w 6096000"/>
              <a:gd name="connsiteY3" fmla="*/ 1588 h 2287589"/>
              <a:gd name="connsiteX4" fmla="*/ 3962399 w 6096000"/>
              <a:gd name="connsiteY4" fmla="*/ 1068389 h 2287589"/>
              <a:gd name="connsiteX5" fmla="*/ 4591049 w 6096000"/>
              <a:gd name="connsiteY5" fmla="*/ 1954213 h 2287589"/>
              <a:gd name="connsiteX6" fmla="*/ 6096000 w 6096000"/>
              <a:gd name="connsiteY6" fmla="*/ 2287589 h 2287589"/>
              <a:gd name="connsiteX0" fmla="*/ 0 w 6096000"/>
              <a:gd name="connsiteY0" fmla="*/ 2287589 h 2287589"/>
              <a:gd name="connsiteX1" fmla="*/ 1533524 w 6096000"/>
              <a:gd name="connsiteY1" fmla="*/ 1887538 h 2287589"/>
              <a:gd name="connsiteX2" fmla="*/ 2105024 w 6096000"/>
              <a:gd name="connsiteY2" fmla="*/ 1058863 h 2287589"/>
              <a:gd name="connsiteX3" fmla="*/ 3047999 w 6096000"/>
              <a:gd name="connsiteY3" fmla="*/ 1588 h 2287589"/>
              <a:gd name="connsiteX4" fmla="*/ 3962399 w 6096000"/>
              <a:gd name="connsiteY4" fmla="*/ 1068389 h 2287589"/>
              <a:gd name="connsiteX5" fmla="*/ 4591049 w 6096000"/>
              <a:gd name="connsiteY5" fmla="*/ 1954213 h 2287589"/>
              <a:gd name="connsiteX6" fmla="*/ 6096000 w 6096000"/>
              <a:gd name="connsiteY6" fmla="*/ 2287589 h 2287589"/>
              <a:gd name="connsiteX0" fmla="*/ 0 w 6096000"/>
              <a:gd name="connsiteY0" fmla="*/ 2286001 h 2286001"/>
              <a:gd name="connsiteX1" fmla="*/ 1533524 w 6096000"/>
              <a:gd name="connsiteY1" fmla="*/ 1885950 h 2286001"/>
              <a:gd name="connsiteX2" fmla="*/ 2105024 w 6096000"/>
              <a:gd name="connsiteY2" fmla="*/ 1057275 h 2286001"/>
              <a:gd name="connsiteX3" fmla="*/ 3047999 w 6096000"/>
              <a:gd name="connsiteY3" fmla="*/ 0 h 2286001"/>
              <a:gd name="connsiteX4" fmla="*/ 3962399 w 6096000"/>
              <a:gd name="connsiteY4" fmla="*/ 1066801 h 2286001"/>
              <a:gd name="connsiteX5" fmla="*/ 4591049 w 6096000"/>
              <a:gd name="connsiteY5" fmla="*/ 1952625 h 2286001"/>
              <a:gd name="connsiteX6" fmla="*/ 6096000 w 6096000"/>
              <a:gd name="connsiteY6" fmla="*/ 2286001 h 2286001"/>
              <a:gd name="connsiteX0" fmla="*/ 0 w 6096000"/>
              <a:gd name="connsiteY0" fmla="*/ 2286001 h 2286001"/>
              <a:gd name="connsiteX1" fmla="*/ 1533524 w 6096000"/>
              <a:gd name="connsiteY1" fmla="*/ 1885950 h 2286001"/>
              <a:gd name="connsiteX2" fmla="*/ 2105024 w 6096000"/>
              <a:gd name="connsiteY2" fmla="*/ 1057275 h 2286001"/>
              <a:gd name="connsiteX3" fmla="*/ 3047999 w 6096000"/>
              <a:gd name="connsiteY3" fmla="*/ 0 h 2286001"/>
              <a:gd name="connsiteX4" fmla="*/ 3962399 w 6096000"/>
              <a:gd name="connsiteY4" fmla="*/ 1066801 h 2286001"/>
              <a:gd name="connsiteX5" fmla="*/ 4591049 w 6096000"/>
              <a:gd name="connsiteY5" fmla="*/ 1952625 h 2286001"/>
              <a:gd name="connsiteX6" fmla="*/ 6096000 w 6096000"/>
              <a:gd name="connsiteY6" fmla="*/ 2286001 h 2286001"/>
              <a:gd name="connsiteX0" fmla="*/ 0 w 6096000"/>
              <a:gd name="connsiteY0" fmla="*/ 2297114 h 2297114"/>
              <a:gd name="connsiteX1" fmla="*/ 1533524 w 6096000"/>
              <a:gd name="connsiteY1" fmla="*/ 1897063 h 2297114"/>
              <a:gd name="connsiteX2" fmla="*/ 2105024 w 6096000"/>
              <a:gd name="connsiteY2" fmla="*/ 1068388 h 2297114"/>
              <a:gd name="connsiteX3" fmla="*/ 3047999 w 6096000"/>
              <a:gd name="connsiteY3" fmla="*/ 11113 h 2297114"/>
              <a:gd name="connsiteX4" fmla="*/ 3962399 w 6096000"/>
              <a:gd name="connsiteY4" fmla="*/ 1077914 h 2297114"/>
              <a:gd name="connsiteX5" fmla="*/ 4591049 w 6096000"/>
              <a:gd name="connsiteY5" fmla="*/ 1963738 h 2297114"/>
              <a:gd name="connsiteX6" fmla="*/ 6096000 w 6096000"/>
              <a:gd name="connsiteY6" fmla="*/ 2297114 h 2297114"/>
              <a:gd name="connsiteX0" fmla="*/ 0 w 6096000"/>
              <a:gd name="connsiteY0" fmla="*/ 2286001 h 2286001"/>
              <a:gd name="connsiteX1" fmla="*/ 1533524 w 6096000"/>
              <a:gd name="connsiteY1" fmla="*/ 1885950 h 2286001"/>
              <a:gd name="connsiteX2" fmla="*/ 2105024 w 6096000"/>
              <a:gd name="connsiteY2" fmla="*/ 1057275 h 2286001"/>
              <a:gd name="connsiteX3" fmla="*/ 3047999 w 6096000"/>
              <a:gd name="connsiteY3" fmla="*/ 0 h 2286001"/>
              <a:gd name="connsiteX4" fmla="*/ 3962399 w 6096000"/>
              <a:gd name="connsiteY4" fmla="*/ 1066801 h 2286001"/>
              <a:gd name="connsiteX5" fmla="*/ 4591049 w 6096000"/>
              <a:gd name="connsiteY5" fmla="*/ 1952625 h 2286001"/>
              <a:gd name="connsiteX6" fmla="*/ 6096000 w 6096000"/>
              <a:gd name="connsiteY6" fmla="*/ 2286001 h 2286001"/>
              <a:gd name="connsiteX0" fmla="*/ 0 w 6096000"/>
              <a:gd name="connsiteY0" fmla="*/ 2286001 h 2286001"/>
              <a:gd name="connsiteX1" fmla="*/ 1533524 w 6096000"/>
              <a:gd name="connsiteY1" fmla="*/ 1885950 h 2286001"/>
              <a:gd name="connsiteX2" fmla="*/ 2105024 w 6096000"/>
              <a:gd name="connsiteY2" fmla="*/ 1057275 h 2286001"/>
              <a:gd name="connsiteX3" fmla="*/ 3047999 w 6096000"/>
              <a:gd name="connsiteY3" fmla="*/ 0 h 2286001"/>
              <a:gd name="connsiteX4" fmla="*/ 3962399 w 6096000"/>
              <a:gd name="connsiteY4" fmla="*/ 1066801 h 2286001"/>
              <a:gd name="connsiteX5" fmla="*/ 4571999 w 6096000"/>
              <a:gd name="connsiteY5" fmla="*/ 1905001 h 2286001"/>
              <a:gd name="connsiteX6" fmla="*/ 6096000 w 6096000"/>
              <a:gd name="connsiteY6" fmla="*/ 2286001 h 2286001"/>
              <a:gd name="connsiteX0" fmla="*/ 0 w 6096000"/>
              <a:gd name="connsiteY0" fmla="*/ 2286001 h 2286001"/>
              <a:gd name="connsiteX1" fmla="*/ 1533524 w 6096000"/>
              <a:gd name="connsiteY1" fmla="*/ 1885950 h 2286001"/>
              <a:gd name="connsiteX2" fmla="*/ 2105024 w 6096000"/>
              <a:gd name="connsiteY2" fmla="*/ 1057275 h 2286001"/>
              <a:gd name="connsiteX3" fmla="*/ 3047999 w 6096000"/>
              <a:gd name="connsiteY3" fmla="*/ 0 h 2286001"/>
              <a:gd name="connsiteX4" fmla="*/ 3962399 w 6096000"/>
              <a:gd name="connsiteY4" fmla="*/ 1066801 h 2286001"/>
              <a:gd name="connsiteX5" fmla="*/ 4571999 w 6096000"/>
              <a:gd name="connsiteY5" fmla="*/ 1905001 h 2286001"/>
              <a:gd name="connsiteX6" fmla="*/ 6096000 w 6096000"/>
              <a:gd name="connsiteY6" fmla="*/ 2286001 h 2286001"/>
              <a:gd name="connsiteX0" fmla="*/ 0 w 6096000"/>
              <a:gd name="connsiteY0" fmla="*/ 2286001 h 2286001"/>
              <a:gd name="connsiteX1" fmla="*/ 1533524 w 6096000"/>
              <a:gd name="connsiteY1" fmla="*/ 1885950 h 2286001"/>
              <a:gd name="connsiteX2" fmla="*/ 2105024 w 6096000"/>
              <a:gd name="connsiteY2" fmla="*/ 1057275 h 2286001"/>
              <a:gd name="connsiteX3" fmla="*/ 3047999 w 6096000"/>
              <a:gd name="connsiteY3" fmla="*/ 0 h 2286001"/>
              <a:gd name="connsiteX4" fmla="*/ 3962399 w 6096000"/>
              <a:gd name="connsiteY4" fmla="*/ 1066801 h 2286001"/>
              <a:gd name="connsiteX5" fmla="*/ 4495799 w 6096000"/>
              <a:gd name="connsiteY5" fmla="*/ 1905001 h 2286001"/>
              <a:gd name="connsiteX6" fmla="*/ 6096000 w 6096000"/>
              <a:gd name="connsiteY6" fmla="*/ 2286001 h 2286001"/>
              <a:gd name="connsiteX0" fmla="*/ 0 w 6096000"/>
              <a:gd name="connsiteY0" fmla="*/ 2286001 h 2286001"/>
              <a:gd name="connsiteX1" fmla="*/ 1533524 w 6096000"/>
              <a:gd name="connsiteY1" fmla="*/ 1885950 h 2286001"/>
              <a:gd name="connsiteX2" fmla="*/ 2105024 w 6096000"/>
              <a:gd name="connsiteY2" fmla="*/ 1057275 h 2286001"/>
              <a:gd name="connsiteX3" fmla="*/ 3047999 w 6096000"/>
              <a:gd name="connsiteY3" fmla="*/ 0 h 2286001"/>
              <a:gd name="connsiteX4" fmla="*/ 3962399 w 6096000"/>
              <a:gd name="connsiteY4" fmla="*/ 1066801 h 2286001"/>
              <a:gd name="connsiteX5" fmla="*/ 4514849 w 6096000"/>
              <a:gd name="connsiteY5" fmla="*/ 1885951 h 2286001"/>
              <a:gd name="connsiteX6" fmla="*/ 6096000 w 6096000"/>
              <a:gd name="connsiteY6" fmla="*/ 2286001 h 2286001"/>
              <a:gd name="connsiteX0" fmla="*/ 0 w 6096000"/>
              <a:gd name="connsiteY0" fmla="*/ 2286001 h 2286001"/>
              <a:gd name="connsiteX1" fmla="*/ 1533524 w 6096000"/>
              <a:gd name="connsiteY1" fmla="*/ 1885950 h 2286001"/>
              <a:gd name="connsiteX2" fmla="*/ 2105024 w 6096000"/>
              <a:gd name="connsiteY2" fmla="*/ 1057275 h 2286001"/>
              <a:gd name="connsiteX3" fmla="*/ 3047999 w 6096000"/>
              <a:gd name="connsiteY3" fmla="*/ 0 h 2286001"/>
              <a:gd name="connsiteX4" fmla="*/ 3962399 w 6096000"/>
              <a:gd name="connsiteY4" fmla="*/ 1066801 h 2286001"/>
              <a:gd name="connsiteX5" fmla="*/ 4514849 w 6096000"/>
              <a:gd name="connsiteY5" fmla="*/ 1885951 h 2286001"/>
              <a:gd name="connsiteX6" fmla="*/ 6096000 w 6096000"/>
              <a:gd name="connsiteY6" fmla="*/ 2286001 h 2286001"/>
              <a:gd name="connsiteX0" fmla="*/ 0 w 6096000"/>
              <a:gd name="connsiteY0" fmla="*/ 2286001 h 2286001"/>
              <a:gd name="connsiteX1" fmla="*/ 1533524 w 6096000"/>
              <a:gd name="connsiteY1" fmla="*/ 1885950 h 2286001"/>
              <a:gd name="connsiteX2" fmla="*/ 2105024 w 6096000"/>
              <a:gd name="connsiteY2" fmla="*/ 1057275 h 2286001"/>
              <a:gd name="connsiteX3" fmla="*/ 3047999 w 6096000"/>
              <a:gd name="connsiteY3" fmla="*/ 0 h 2286001"/>
              <a:gd name="connsiteX4" fmla="*/ 3962399 w 6096000"/>
              <a:gd name="connsiteY4" fmla="*/ 1066801 h 2286001"/>
              <a:gd name="connsiteX5" fmla="*/ 4514849 w 6096000"/>
              <a:gd name="connsiteY5" fmla="*/ 1885951 h 2286001"/>
              <a:gd name="connsiteX6" fmla="*/ 6096000 w 6096000"/>
              <a:gd name="connsiteY6" fmla="*/ 2286001 h 2286001"/>
              <a:gd name="connsiteX0" fmla="*/ 0 w 6102350"/>
              <a:gd name="connsiteY0" fmla="*/ 2286001 h 2286001"/>
              <a:gd name="connsiteX1" fmla="*/ 1533524 w 6102350"/>
              <a:gd name="connsiteY1" fmla="*/ 1885950 h 2286001"/>
              <a:gd name="connsiteX2" fmla="*/ 2105024 w 6102350"/>
              <a:gd name="connsiteY2" fmla="*/ 1057275 h 2286001"/>
              <a:gd name="connsiteX3" fmla="*/ 3047999 w 6102350"/>
              <a:gd name="connsiteY3" fmla="*/ 0 h 2286001"/>
              <a:gd name="connsiteX4" fmla="*/ 3962399 w 6102350"/>
              <a:gd name="connsiteY4" fmla="*/ 1066801 h 2286001"/>
              <a:gd name="connsiteX5" fmla="*/ 4514849 w 6102350"/>
              <a:gd name="connsiteY5" fmla="*/ 1885951 h 2286001"/>
              <a:gd name="connsiteX6" fmla="*/ 6102350 w 6102350"/>
              <a:gd name="connsiteY6" fmla="*/ 2266951 h 2286001"/>
              <a:gd name="connsiteX0" fmla="*/ 0 w 6096000"/>
              <a:gd name="connsiteY0" fmla="*/ 2273301 h 2273301"/>
              <a:gd name="connsiteX1" fmla="*/ 1527174 w 6096000"/>
              <a:gd name="connsiteY1" fmla="*/ 1885950 h 2273301"/>
              <a:gd name="connsiteX2" fmla="*/ 2098674 w 6096000"/>
              <a:gd name="connsiteY2" fmla="*/ 1057275 h 2273301"/>
              <a:gd name="connsiteX3" fmla="*/ 3041649 w 6096000"/>
              <a:gd name="connsiteY3" fmla="*/ 0 h 2273301"/>
              <a:gd name="connsiteX4" fmla="*/ 3956049 w 6096000"/>
              <a:gd name="connsiteY4" fmla="*/ 1066801 h 2273301"/>
              <a:gd name="connsiteX5" fmla="*/ 4508499 w 6096000"/>
              <a:gd name="connsiteY5" fmla="*/ 1885951 h 2273301"/>
              <a:gd name="connsiteX6" fmla="*/ 6096000 w 6096000"/>
              <a:gd name="connsiteY6" fmla="*/ 2266951 h 2273301"/>
              <a:gd name="connsiteX0" fmla="*/ 0 w 6096000"/>
              <a:gd name="connsiteY0" fmla="*/ 2273301 h 2273301"/>
              <a:gd name="connsiteX1" fmla="*/ 1527174 w 6096000"/>
              <a:gd name="connsiteY1" fmla="*/ 1885950 h 2273301"/>
              <a:gd name="connsiteX2" fmla="*/ 2098674 w 6096000"/>
              <a:gd name="connsiteY2" fmla="*/ 1057275 h 2273301"/>
              <a:gd name="connsiteX3" fmla="*/ 3041649 w 6096000"/>
              <a:gd name="connsiteY3" fmla="*/ 0 h 2273301"/>
              <a:gd name="connsiteX4" fmla="*/ 3956049 w 6096000"/>
              <a:gd name="connsiteY4" fmla="*/ 1092201 h 2273301"/>
              <a:gd name="connsiteX5" fmla="*/ 4508499 w 6096000"/>
              <a:gd name="connsiteY5" fmla="*/ 1885951 h 2273301"/>
              <a:gd name="connsiteX6" fmla="*/ 6096000 w 6096000"/>
              <a:gd name="connsiteY6" fmla="*/ 2266951 h 2273301"/>
              <a:gd name="connsiteX0" fmla="*/ 0 w 6096000"/>
              <a:gd name="connsiteY0" fmla="*/ 2273301 h 2273301"/>
              <a:gd name="connsiteX1" fmla="*/ 1527174 w 6096000"/>
              <a:gd name="connsiteY1" fmla="*/ 1885950 h 2273301"/>
              <a:gd name="connsiteX2" fmla="*/ 2098674 w 6096000"/>
              <a:gd name="connsiteY2" fmla="*/ 1076325 h 2273301"/>
              <a:gd name="connsiteX3" fmla="*/ 3041649 w 6096000"/>
              <a:gd name="connsiteY3" fmla="*/ 0 h 2273301"/>
              <a:gd name="connsiteX4" fmla="*/ 3956049 w 6096000"/>
              <a:gd name="connsiteY4" fmla="*/ 1092201 h 2273301"/>
              <a:gd name="connsiteX5" fmla="*/ 4508499 w 6096000"/>
              <a:gd name="connsiteY5" fmla="*/ 1885951 h 2273301"/>
              <a:gd name="connsiteX6" fmla="*/ 6096000 w 6096000"/>
              <a:gd name="connsiteY6" fmla="*/ 2266951 h 2273301"/>
              <a:gd name="connsiteX0" fmla="*/ 0 w 6096000"/>
              <a:gd name="connsiteY0" fmla="*/ 2273301 h 2273301"/>
              <a:gd name="connsiteX1" fmla="*/ 1527174 w 6096000"/>
              <a:gd name="connsiteY1" fmla="*/ 1885950 h 2273301"/>
              <a:gd name="connsiteX2" fmla="*/ 2098674 w 6096000"/>
              <a:gd name="connsiteY2" fmla="*/ 1076325 h 2273301"/>
              <a:gd name="connsiteX3" fmla="*/ 3041649 w 6096000"/>
              <a:gd name="connsiteY3" fmla="*/ 0 h 2273301"/>
              <a:gd name="connsiteX4" fmla="*/ 3956049 w 6096000"/>
              <a:gd name="connsiteY4" fmla="*/ 1092201 h 2273301"/>
              <a:gd name="connsiteX5" fmla="*/ 4508499 w 6096000"/>
              <a:gd name="connsiteY5" fmla="*/ 1885951 h 2273301"/>
              <a:gd name="connsiteX6" fmla="*/ 6096000 w 6096000"/>
              <a:gd name="connsiteY6" fmla="*/ 2266951 h 2273301"/>
              <a:gd name="connsiteX0" fmla="*/ 0 w 6096000"/>
              <a:gd name="connsiteY0" fmla="*/ 2273301 h 2273301"/>
              <a:gd name="connsiteX1" fmla="*/ 1527174 w 6096000"/>
              <a:gd name="connsiteY1" fmla="*/ 1885950 h 2273301"/>
              <a:gd name="connsiteX2" fmla="*/ 2098674 w 6096000"/>
              <a:gd name="connsiteY2" fmla="*/ 1076325 h 2273301"/>
              <a:gd name="connsiteX3" fmla="*/ 3041649 w 6096000"/>
              <a:gd name="connsiteY3" fmla="*/ 0 h 2273301"/>
              <a:gd name="connsiteX4" fmla="*/ 3956049 w 6096000"/>
              <a:gd name="connsiteY4" fmla="*/ 1092201 h 2273301"/>
              <a:gd name="connsiteX5" fmla="*/ 4508499 w 6096000"/>
              <a:gd name="connsiteY5" fmla="*/ 1885951 h 2273301"/>
              <a:gd name="connsiteX6" fmla="*/ 6096000 w 6096000"/>
              <a:gd name="connsiteY6" fmla="*/ 2266951 h 2273301"/>
              <a:gd name="connsiteX0" fmla="*/ 0 w 6096000"/>
              <a:gd name="connsiteY0" fmla="*/ 2273301 h 2273301"/>
              <a:gd name="connsiteX1" fmla="*/ 1527174 w 6096000"/>
              <a:gd name="connsiteY1" fmla="*/ 1885950 h 2273301"/>
              <a:gd name="connsiteX2" fmla="*/ 2098674 w 6096000"/>
              <a:gd name="connsiteY2" fmla="*/ 1076325 h 2273301"/>
              <a:gd name="connsiteX3" fmla="*/ 3041649 w 6096000"/>
              <a:gd name="connsiteY3" fmla="*/ 0 h 2273301"/>
              <a:gd name="connsiteX4" fmla="*/ 3956049 w 6096000"/>
              <a:gd name="connsiteY4" fmla="*/ 1092201 h 2273301"/>
              <a:gd name="connsiteX5" fmla="*/ 4508499 w 6096000"/>
              <a:gd name="connsiteY5" fmla="*/ 1885951 h 2273301"/>
              <a:gd name="connsiteX6" fmla="*/ 6096000 w 6096000"/>
              <a:gd name="connsiteY6" fmla="*/ 2266951 h 2273301"/>
              <a:gd name="connsiteX0" fmla="*/ 0 w 6096000"/>
              <a:gd name="connsiteY0" fmla="*/ 2273301 h 2273301"/>
              <a:gd name="connsiteX1" fmla="*/ 1527174 w 6096000"/>
              <a:gd name="connsiteY1" fmla="*/ 1885950 h 2273301"/>
              <a:gd name="connsiteX2" fmla="*/ 2098674 w 6096000"/>
              <a:gd name="connsiteY2" fmla="*/ 1076325 h 2273301"/>
              <a:gd name="connsiteX3" fmla="*/ 3041649 w 6096000"/>
              <a:gd name="connsiteY3" fmla="*/ 0 h 2273301"/>
              <a:gd name="connsiteX4" fmla="*/ 3956049 w 6096000"/>
              <a:gd name="connsiteY4" fmla="*/ 1092201 h 2273301"/>
              <a:gd name="connsiteX5" fmla="*/ 4508499 w 6096000"/>
              <a:gd name="connsiteY5" fmla="*/ 1885951 h 2273301"/>
              <a:gd name="connsiteX6" fmla="*/ 6096000 w 6096000"/>
              <a:gd name="connsiteY6" fmla="*/ 2266951 h 2273301"/>
              <a:gd name="connsiteX0" fmla="*/ 0 w 6096000"/>
              <a:gd name="connsiteY0" fmla="*/ 2273301 h 2273301"/>
              <a:gd name="connsiteX1" fmla="*/ 1527174 w 6096000"/>
              <a:gd name="connsiteY1" fmla="*/ 1885950 h 2273301"/>
              <a:gd name="connsiteX2" fmla="*/ 2098674 w 6096000"/>
              <a:gd name="connsiteY2" fmla="*/ 1076325 h 2273301"/>
              <a:gd name="connsiteX3" fmla="*/ 3041649 w 6096000"/>
              <a:gd name="connsiteY3" fmla="*/ 0 h 2273301"/>
              <a:gd name="connsiteX4" fmla="*/ 3956049 w 6096000"/>
              <a:gd name="connsiteY4" fmla="*/ 1092201 h 2273301"/>
              <a:gd name="connsiteX5" fmla="*/ 4508499 w 6096000"/>
              <a:gd name="connsiteY5" fmla="*/ 1885951 h 2273301"/>
              <a:gd name="connsiteX6" fmla="*/ 6096000 w 6096000"/>
              <a:gd name="connsiteY6" fmla="*/ 2266951 h 2273301"/>
              <a:gd name="connsiteX0" fmla="*/ 0 w 6096000"/>
              <a:gd name="connsiteY0" fmla="*/ 2273301 h 2273301"/>
              <a:gd name="connsiteX1" fmla="*/ 1527174 w 6096000"/>
              <a:gd name="connsiteY1" fmla="*/ 1885950 h 2273301"/>
              <a:gd name="connsiteX2" fmla="*/ 2098674 w 6096000"/>
              <a:gd name="connsiteY2" fmla="*/ 1076325 h 2273301"/>
              <a:gd name="connsiteX3" fmla="*/ 3041649 w 6096000"/>
              <a:gd name="connsiteY3" fmla="*/ 0 h 2273301"/>
              <a:gd name="connsiteX4" fmla="*/ 3956049 w 6096000"/>
              <a:gd name="connsiteY4" fmla="*/ 1092201 h 2273301"/>
              <a:gd name="connsiteX5" fmla="*/ 4508499 w 6096000"/>
              <a:gd name="connsiteY5" fmla="*/ 1885951 h 2273301"/>
              <a:gd name="connsiteX6" fmla="*/ 6096000 w 6096000"/>
              <a:gd name="connsiteY6" fmla="*/ 2266951 h 2273301"/>
              <a:gd name="connsiteX0" fmla="*/ 0 w 6096000"/>
              <a:gd name="connsiteY0" fmla="*/ 2273301 h 2273301"/>
              <a:gd name="connsiteX1" fmla="*/ 1527174 w 6096000"/>
              <a:gd name="connsiteY1" fmla="*/ 1885950 h 2273301"/>
              <a:gd name="connsiteX2" fmla="*/ 2098674 w 6096000"/>
              <a:gd name="connsiteY2" fmla="*/ 1076325 h 2273301"/>
              <a:gd name="connsiteX3" fmla="*/ 3041649 w 6096000"/>
              <a:gd name="connsiteY3" fmla="*/ 0 h 2273301"/>
              <a:gd name="connsiteX4" fmla="*/ 3956049 w 6096000"/>
              <a:gd name="connsiteY4" fmla="*/ 1092201 h 2273301"/>
              <a:gd name="connsiteX5" fmla="*/ 4508499 w 6096000"/>
              <a:gd name="connsiteY5" fmla="*/ 1885951 h 2273301"/>
              <a:gd name="connsiteX6" fmla="*/ 6096000 w 6096000"/>
              <a:gd name="connsiteY6" fmla="*/ 2266951 h 2273301"/>
              <a:gd name="connsiteX0" fmla="*/ 0 w 6096000"/>
              <a:gd name="connsiteY0" fmla="*/ 2273301 h 2273301"/>
              <a:gd name="connsiteX1" fmla="*/ 1527174 w 6096000"/>
              <a:gd name="connsiteY1" fmla="*/ 1885950 h 2273301"/>
              <a:gd name="connsiteX2" fmla="*/ 2098674 w 6096000"/>
              <a:gd name="connsiteY2" fmla="*/ 1076325 h 2273301"/>
              <a:gd name="connsiteX3" fmla="*/ 3041649 w 6096000"/>
              <a:gd name="connsiteY3" fmla="*/ 0 h 2273301"/>
              <a:gd name="connsiteX4" fmla="*/ 3956049 w 6096000"/>
              <a:gd name="connsiteY4" fmla="*/ 1092201 h 2273301"/>
              <a:gd name="connsiteX5" fmla="*/ 4508499 w 6096000"/>
              <a:gd name="connsiteY5" fmla="*/ 1885951 h 2273301"/>
              <a:gd name="connsiteX6" fmla="*/ 6096000 w 6096000"/>
              <a:gd name="connsiteY6" fmla="*/ 2266951 h 2273301"/>
              <a:gd name="connsiteX0" fmla="*/ 0 w 6096000"/>
              <a:gd name="connsiteY0" fmla="*/ 2273301 h 2273301"/>
              <a:gd name="connsiteX1" fmla="*/ 1527174 w 6096000"/>
              <a:gd name="connsiteY1" fmla="*/ 1885950 h 2273301"/>
              <a:gd name="connsiteX2" fmla="*/ 2098674 w 6096000"/>
              <a:gd name="connsiteY2" fmla="*/ 1076325 h 2273301"/>
              <a:gd name="connsiteX3" fmla="*/ 3041649 w 6096000"/>
              <a:gd name="connsiteY3" fmla="*/ 0 h 2273301"/>
              <a:gd name="connsiteX4" fmla="*/ 4508499 w 6096000"/>
              <a:gd name="connsiteY4" fmla="*/ 1885951 h 2273301"/>
              <a:gd name="connsiteX5" fmla="*/ 6096000 w 6096000"/>
              <a:gd name="connsiteY5" fmla="*/ 2266951 h 2273301"/>
              <a:gd name="connsiteX0" fmla="*/ 0 w 6096000"/>
              <a:gd name="connsiteY0" fmla="*/ 2273301 h 2273301"/>
              <a:gd name="connsiteX1" fmla="*/ 1527174 w 6096000"/>
              <a:gd name="connsiteY1" fmla="*/ 1885950 h 2273301"/>
              <a:gd name="connsiteX2" fmla="*/ 2098674 w 6096000"/>
              <a:gd name="connsiteY2" fmla="*/ 1076325 h 2273301"/>
              <a:gd name="connsiteX3" fmla="*/ 3041649 w 6096000"/>
              <a:gd name="connsiteY3" fmla="*/ 0 h 2273301"/>
              <a:gd name="connsiteX4" fmla="*/ 4508499 w 6096000"/>
              <a:gd name="connsiteY4" fmla="*/ 1885951 h 2273301"/>
              <a:gd name="connsiteX5" fmla="*/ 6096000 w 6096000"/>
              <a:gd name="connsiteY5" fmla="*/ 2266951 h 2273301"/>
              <a:gd name="connsiteX0" fmla="*/ 0 w 6096000"/>
              <a:gd name="connsiteY0" fmla="*/ 2273301 h 2273301"/>
              <a:gd name="connsiteX1" fmla="*/ 1527174 w 6096000"/>
              <a:gd name="connsiteY1" fmla="*/ 1885950 h 2273301"/>
              <a:gd name="connsiteX2" fmla="*/ 2098674 w 6096000"/>
              <a:gd name="connsiteY2" fmla="*/ 1076325 h 2273301"/>
              <a:gd name="connsiteX3" fmla="*/ 3041649 w 6096000"/>
              <a:gd name="connsiteY3" fmla="*/ 0 h 2273301"/>
              <a:gd name="connsiteX4" fmla="*/ 4508499 w 6096000"/>
              <a:gd name="connsiteY4" fmla="*/ 1885951 h 2273301"/>
              <a:gd name="connsiteX5" fmla="*/ 6096000 w 6096000"/>
              <a:gd name="connsiteY5" fmla="*/ 2266951 h 2273301"/>
              <a:gd name="connsiteX0" fmla="*/ 0 w 6096000"/>
              <a:gd name="connsiteY0" fmla="*/ 2273301 h 2273301"/>
              <a:gd name="connsiteX1" fmla="*/ 1527174 w 6096000"/>
              <a:gd name="connsiteY1" fmla="*/ 1885950 h 2273301"/>
              <a:gd name="connsiteX2" fmla="*/ 3041649 w 6096000"/>
              <a:gd name="connsiteY2" fmla="*/ 0 h 2273301"/>
              <a:gd name="connsiteX3" fmla="*/ 4508499 w 6096000"/>
              <a:gd name="connsiteY3" fmla="*/ 1885951 h 2273301"/>
              <a:gd name="connsiteX4" fmla="*/ 6096000 w 6096000"/>
              <a:gd name="connsiteY4" fmla="*/ 2266951 h 2273301"/>
              <a:gd name="connsiteX0" fmla="*/ 0 w 6096000"/>
              <a:gd name="connsiteY0" fmla="*/ 2278063 h 2278063"/>
              <a:gd name="connsiteX1" fmla="*/ 1527174 w 6096000"/>
              <a:gd name="connsiteY1" fmla="*/ 1890712 h 2278063"/>
              <a:gd name="connsiteX2" fmla="*/ 3041649 w 6096000"/>
              <a:gd name="connsiteY2" fmla="*/ 4762 h 2278063"/>
              <a:gd name="connsiteX3" fmla="*/ 4508499 w 6096000"/>
              <a:gd name="connsiteY3" fmla="*/ 1890713 h 2278063"/>
              <a:gd name="connsiteX4" fmla="*/ 6096000 w 6096000"/>
              <a:gd name="connsiteY4" fmla="*/ 2271713 h 2278063"/>
              <a:gd name="connsiteX0" fmla="*/ 0 w 6096000"/>
              <a:gd name="connsiteY0" fmla="*/ 2278063 h 2278063"/>
              <a:gd name="connsiteX1" fmla="*/ 1527174 w 6096000"/>
              <a:gd name="connsiteY1" fmla="*/ 1890712 h 2278063"/>
              <a:gd name="connsiteX2" fmla="*/ 3041649 w 6096000"/>
              <a:gd name="connsiteY2" fmla="*/ 4762 h 2278063"/>
              <a:gd name="connsiteX3" fmla="*/ 4508499 w 6096000"/>
              <a:gd name="connsiteY3" fmla="*/ 1890713 h 2278063"/>
              <a:gd name="connsiteX4" fmla="*/ 6096000 w 6096000"/>
              <a:gd name="connsiteY4" fmla="*/ 2271713 h 2278063"/>
              <a:gd name="connsiteX0" fmla="*/ 0 w 6096000"/>
              <a:gd name="connsiteY0" fmla="*/ 2278063 h 2278063"/>
              <a:gd name="connsiteX1" fmla="*/ 1527174 w 6096000"/>
              <a:gd name="connsiteY1" fmla="*/ 1890712 h 2278063"/>
              <a:gd name="connsiteX2" fmla="*/ 3041649 w 6096000"/>
              <a:gd name="connsiteY2" fmla="*/ 4762 h 2278063"/>
              <a:gd name="connsiteX3" fmla="*/ 4508499 w 6096000"/>
              <a:gd name="connsiteY3" fmla="*/ 1890713 h 2278063"/>
              <a:gd name="connsiteX4" fmla="*/ 6096000 w 6096000"/>
              <a:gd name="connsiteY4" fmla="*/ 2271713 h 2278063"/>
              <a:gd name="connsiteX0" fmla="*/ 0 w 6096000"/>
              <a:gd name="connsiteY0" fmla="*/ 2278063 h 2278063"/>
              <a:gd name="connsiteX1" fmla="*/ 1527174 w 6096000"/>
              <a:gd name="connsiteY1" fmla="*/ 1890712 h 2278063"/>
              <a:gd name="connsiteX2" fmla="*/ 3041649 w 6096000"/>
              <a:gd name="connsiteY2" fmla="*/ 4762 h 2278063"/>
              <a:gd name="connsiteX3" fmla="*/ 4508499 w 6096000"/>
              <a:gd name="connsiteY3" fmla="*/ 1890713 h 2278063"/>
              <a:gd name="connsiteX4" fmla="*/ 6096000 w 6096000"/>
              <a:gd name="connsiteY4" fmla="*/ 2271713 h 2278063"/>
              <a:gd name="connsiteX0" fmla="*/ 0 w 6096000"/>
              <a:gd name="connsiteY0" fmla="*/ 2279651 h 2279651"/>
              <a:gd name="connsiteX1" fmla="*/ 1527174 w 6096000"/>
              <a:gd name="connsiteY1" fmla="*/ 1892300 h 2279651"/>
              <a:gd name="connsiteX2" fmla="*/ 3041649 w 6096000"/>
              <a:gd name="connsiteY2" fmla="*/ 6350 h 2279651"/>
              <a:gd name="connsiteX3" fmla="*/ 4508499 w 6096000"/>
              <a:gd name="connsiteY3" fmla="*/ 1892301 h 2279651"/>
              <a:gd name="connsiteX4" fmla="*/ 6096000 w 6096000"/>
              <a:gd name="connsiteY4" fmla="*/ 2273301 h 2279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2279651">
                <a:moveTo>
                  <a:pt x="0" y="2279651"/>
                </a:moveTo>
                <a:cubicBezTo>
                  <a:pt x="1024335" y="2266951"/>
                  <a:pt x="1169987" y="2176463"/>
                  <a:pt x="1527174" y="1892300"/>
                </a:cubicBezTo>
                <a:cubicBezTo>
                  <a:pt x="2065866" y="1361017"/>
                  <a:pt x="2455862" y="0"/>
                  <a:pt x="3041649" y="6350"/>
                </a:cubicBezTo>
                <a:cubicBezTo>
                  <a:pt x="3608387" y="1588"/>
                  <a:pt x="3929591" y="1273176"/>
                  <a:pt x="4508499" y="1892301"/>
                </a:cubicBezTo>
                <a:cubicBezTo>
                  <a:pt x="4875212" y="2209801"/>
                  <a:pt x="5226050" y="2268539"/>
                  <a:pt x="6096000" y="2273301"/>
                </a:cubicBezTo>
              </a:path>
            </a:pathLst>
          </a:custGeom>
          <a:ln w="44450">
            <a:solidFill>
              <a:srgbClr val="3F9AC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3796" name="TextBox 4"/>
          <p:cNvSpPr txBox="1">
            <a:spLocks noChangeArrowheads="1"/>
          </p:cNvSpPr>
          <p:nvPr/>
        </p:nvSpPr>
        <p:spPr bwMode="auto">
          <a:xfrm>
            <a:off x="3181350" y="5305425"/>
            <a:ext cx="4838700" cy="307975"/>
          </a:xfrm>
          <a:prstGeom prst="rect">
            <a:avLst/>
          </a:prstGeom>
          <a:solidFill>
            <a:schemeClr val="bg1"/>
          </a:solidFill>
          <a:ln w="9525">
            <a:solidFill>
              <a:schemeClr val="bg1"/>
            </a:solidFill>
            <a:miter lim="800000"/>
            <a:headEnd/>
            <a:tailEnd/>
          </a:ln>
        </p:spPr>
        <p:txBody>
          <a:bodyPr>
            <a:spAutoFit/>
          </a:bodyPr>
          <a:lstStyle/>
          <a:p>
            <a:r>
              <a:rPr lang="en-US" sz="1400" b="1" dirty="0">
                <a:solidFill>
                  <a:srgbClr val="FF0000"/>
                </a:solidFill>
                <a:latin typeface="Arial Narrow" pitchFamily="34" charset="0"/>
              </a:rPr>
              <a:t>1        10      20       30      40       50       60      70       80       90      99</a:t>
            </a:r>
            <a:endParaRPr lang="en-US" sz="1400" dirty="0">
              <a:solidFill>
                <a:srgbClr val="FF0000"/>
              </a:solidFill>
            </a:endParaRPr>
          </a:p>
        </p:txBody>
      </p:sp>
      <p:sp>
        <p:nvSpPr>
          <p:cNvPr id="33797" name="TextBox 5"/>
          <p:cNvSpPr txBox="1">
            <a:spLocks noChangeArrowheads="1"/>
          </p:cNvSpPr>
          <p:nvPr/>
        </p:nvSpPr>
        <p:spPr bwMode="auto">
          <a:xfrm>
            <a:off x="3152775" y="5753100"/>
            <a:ext cx="4838700" cy="307975"/>
          </a:xfrm>
          <a:prstGeom prst="rect">
            <a:avLst/>
          </a:prstGeom>
          <a:noFill/>
          <a:ln w="9525">
            <a:noFill/>
            <a:miter lim="800000"/>
            <a:headEnd/>
            <a:tailEnd/>
          </a:ln>
        </p:spPr>
        <p:txBody>
          <a:bodyPr>
            <a:spAutoFit/>
          </a:bodyPr>
          <a:lstStyle/>
          <a:p>
            <a:r>
              <a:rPr lang="en-US" sz="1400" b="1" dirty="0">
                <a:solidFill>
                  <a:srgbClr val="2462A7"/>
                </a:solidFill>
                <a:latin typeface="Arial Narrow" pitchFamily="34" charset="0"/>
              </a:rPr>
              <a:t>1             5         10     20  30   40 50 60  70   80   90         95           99</a:t>
            </a:r>
            <a:endParaRPr lang="en-US" sz="1400" dirty="0">
              <a:solidFill>
                <a:srgbClr val="2462A7"/>
              </a:solidFill>
            </a:endParaRPr>
          </a:p>
        </p:txBody>
      </p:sp>
      <p:cxnSp>
        <p:nvCxnSpPr>
          <p:cNvPr id="8" name="Straight Connector 7"/>
          <p:cNvCxnSpPr/>
          <p:nvPr/>
        </p:nvCxnSpPr>
        <p:spPr>
          <a:xfrm>
            <a:off x="2432050" y="4876800"/>
            <a:ext cx="6115050" cy="0"/>
          </a:xfrm>
          <a:prstGeom prst="line">
            <a:avLst/>
          </a:prstGeom>
          <a:ln w="44450">
            <a:solidFill>
              <a:srgbClr val="3F9AC9"/>
            </a:solidFill>
          </a:ln>
        </p:spPr>
        <p:style>
          <a:lnRef idx="1">
            <a:schemeClr val="accent1"/>
          </a:lnRef>
          <a:fillRef idx="0">
            <a:schemeClr val="accent1"/>
          </a:fillRef>
          <a:effectRef idx="0">
            <a:schemeClr val="accent1"/>
          </a:effectRef>
          <a:fontRef idx="minor">
            <a:schemeClr val="tx1"/>
          </a:fontRef>
        </p:style>
      </p:cxnSp>
      <p:grpSp>
        <p:nvGrpSpPr>
          <p:cNvPr id="33799" name="Group 45"/>
          <p:cNvGrpSpPr>
            <a:grpSpLocks/>
          </p:cNvGrpSpPr>
          <p:nvPr/>
        </p:nvGrpSpPr>
        <p:grpSpPr bwMode="auto">
          <a:xfrm>
            <a:off x="2406650" y="5270500"/>
            <a:ext cx="6115050" cy="92075"/>
            <a:chOff x="2432050" y="5270500"/>
            <a:chExt cx="6115050" cy="92078"/>
          </a:xfrm>
        </p:grpSpPr>
        <p:cxnSp>
          <p:nvCxnSpPr>
            <p:cNvPr id="9" name="Straight Connector 8"/>
            <p:cNvCxnSpPr/>
            <p:nvPr/>
          </p:nvCxnSpPr>
          <p:spPr>
            <a:xfrm>
              <a:off x="2432050" y="5270500"/>
              <a:ext cx="6115050" cy="0"/>
            </a:xfrm>
            <a:prstGeom prst="line">
              <a:avLst/>
            </a:prstGeom>
            <a:ln w="44450">
              <a:solidFill>
                <a:srgbClr val="F33F3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3279774" y="5322890"/>
              <a:ext cx="79378" cy="0"/>
            </a:xfrm>
            <a:prstGeom prst="line">
              <a:avLst/>
            </a:prstGeom>
            <a:ln w="44450">
              <a:solidFill>
                <a:srgbClr val="F33F3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H="1">
              <a:off x="3717924" y="5322890"/>
              <a:ext cx="79378" cy="0"/>
            </a:xfrm>
            <a:prstGeom prst="line">
              <a:avLst/>
            </a:prstGeom>
            <a:ln w="44450">
              <a:solidFill>
                <a:srgbClr val="F33F3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4133849" y="5322890"/>
              <a:ext cx="79378" cy="0"/>
            </a:xfrm>
            <a:prstGeom prst="line">
              <a:avLst/>
            </a:prstGeom>
            <a:ln w="44450">
              <a:solidFill>
                <a:srgbClr val="F33F3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4571999" y="5322890"/>
              <a:ext cx="79378" cy="0"/>
            </a:xfrm>
            <a:prstGeom prst="line">
              <a:avLst/>
            </a:prstGeom>
            <a:ln w="44450">
              <a:solidFill>
                <a:srgbClr val="F33F3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5000624" y="5322890"/>
              <a:ext cx="79378" cy="0"/>
            </a:xfrm>
            <a:prstGeom prst="line">
              <a:avLst/>
            </a:prstGeom>
            <a:ln w="44450">
              <a:solidFill>
                <a:srgbClr val="F33F3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5441949" y="5322890"/>
              <a:ext cx="79378" cy="0"/>
            </a:xfrm>
            <a:prstGeom prst="line">
              <a:avLst/>
            </a:prstGeom>
            <a:ln w="44450">
              <a:solidFill>
                <a:srgbClr val="F33F3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5871368" y="5322096"/>
              <a:ext cx="79378" cy="1587"/>
            </a:xfrm>
            <a:prstGeom prst="line">
              <a:avLst/>
            </a:prstGeom>
            <a:ln w="44450">
              <a:solidFill>
                <a:srgbClr val="F33F3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6292849" y="5322890"/>
              <a:ext cx="79378" cy="0"/>
            </a:xfrm>
            <a:prstGeom prst="line">
              <a:avLst/>
            </a:prstGeom>
            <a:ln w="44450">
              <a:solidFill>
                <a:srgbClr val="F33F3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6753224" y="5322890"/>
              <a:ext cx="79378" cy="0"/>
            </a:xfrm>
            <a:prstGeom prst="line">
              <a:avLst/>
            </a:prstGeom>
            <a:ln w="44450">
              <a:solidFill>
                <a:srgbClr val="F33F3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7191374" y="5322890"/>
              <a:ext cx="79378" cy="0"/>
            </a:xfrm>
            <a:prstGeom prst="line">
              <a:avLst/>
            </a:prstGeom>
            <a:ln w="44450">
              <a:solidFill>
                <a:srgbClr val="F33F3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7607299" y="5322890"/>
              <a:ext cx="79378" cy="0"/>
            </a:xfrm>
            <a:prstGeom prst="line">
              <a:avLst/>
            </a:prstGeom>
            <a:ln w="44450">
              <a:solidFill>
                <a:srgbClr val="F33F3F"/>
              </a:solidFill>
            </a:ln>
          </p:spPr>
          <p:style>
            <a:lnRef idx="1">
              <a:schemeClr val="accent1"/>
            </a:lnRef>
            <a:fillRef idx="0">
              <a:schemeClr val="accent1"/>
            </a:fillRef>
            <a:effectRef idx="0">
              <a:schemeClr val="accent1"/>
            </a:effectRef>
            <a:fontRef idx="minor">
              <a:schemeClr val="tx1"/>
            </a:fontRef>
          </p:style>
        </p:cxnSp>
      </p:grpSp>
      <p:grpSp>
        <p:nvGrpSpPr>
          <p:cNvPr id="33800" name="Group 62"/>
          <p:cNvGrpSpPr>
            <a:grpSpLocks/>
          </p:cNvGrpSpPr>
          <p:nvPr/>
        </p:nvGrpSpPr>
        <p:grpSpPr bwMode="auto">
          <a:xfrm>
            <a:off x="2438400" y="5715000"/>
            <a:ext cx="6115050" cy="92075"/>
            <a:chOff x="2438400" y="5715000"/>
            <a:chExt cx="6115050" cy="92081"/>
          </a:xfrm>
        </p:grpSpPr>
        <p:cxnSp>
          <p:nvCxnSpPr>
            <p:cNvPr id="10" name="Straight Connector 9"/>
            <p:cNvCxnSpPr/>
            <p:nvPr/>
          </p:nvCxnSpPr>
          <p:spPr>
            <a:xfrm>
              <a:off x="2438400" y="5715000"/>
              <a:ext cx="6115050" cy="0"/>
            </a:xfrm>
            <a:prstGeom prst="line">
              <a:avLst/>
            </a:prstGeom>
            <a:ln w="44450">
              <a:solidFill>
                <a:srgbClr val="2462A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6471441" y="5768185"/>
              <a:ext cx="77792" cy="0"/>
            </a:xfrm>
            <a:prstGeom prst="line">
              <a:avLst/>
            </a:prstGeom>
            <a:ln w="44450">
              <a:solidFill>
                <a:srgbClr val="2462A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7020716" y="5768185"/>
              <a:ext cx="77792" cy="0"/>
            </a:xfrm>
            <a:prstGeom prst="line">
              <a:avLst/>
            </a:prstGeom>
            <a:ln w="44450">
              <a:solidFill>
                <a:srgbClr val="2462A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7601741" y="5768185"/>
              <a:ext cx="77792" cy="0"/>
            </a:xfrm>
            <a:prstGeom prst="line">
              <a:avLst/>
            </a:prstGeom>
            <a:ln w="44450">
              <a:solidFill>
                <a:srgbClr val="2462A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4976016" y="5768185"/>
              <a:ext cx="77792" cy="0"/>
            </a:xfrm>
            <a:prstGeom prst="line">
              <a:avLst/>
            </a:prstGeom>
            <a:ln w="44450">
              <a:solidFill>
                <a:srgbClr val="2462A7"/>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5652291" y="5768185"/>
              <a:ext cx="77792" cy="0"/>
            </a:xfrm>
            <a:prstGeom prst="line">
              <a:avLst/>
            </a:prstGeom>
            <a:ln w="44450">
              <a:solidFill>
                <a:srgbClr val="2462A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6166641" y="5768185"/>
              <a:ext cx="77792" cy="0"/>
            </a:xfrm>
            <a:prstGeom prst="line">
              <a:avLst/>
            </a:prstGeom>
            <a:ln w="44450">
              <a:solidFill>
                <a:srgbClr val="2462A7"/>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4722016" y="5768185"/>
              <a:ext cx="77792" cy="0"/>
            </a:xfrm>
            <a:prstGeom prst="line">
              <a:avLst/>
            </a:prstGeom>
            <a:ln w="44450">
              <a:solidFill>
                <a:srgbClr val="2462A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5439566" y="5768185"/>
              <a:ext cx="77792" cy="0"/>
            </a:xfrm>
            <a:prstGeom prst="line">
              <a:avLst/>
            </a:prstGeom>
            <a:ln w="44450">
              <a:solidFill>
                <a:srgbClr val="2462A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5890416" y="5768185"/>
              <a:ext cx="77792" cy="0"/>
            </a:xfrm>
            <a:prstGeom prst="line">
              <a:avLst/>
            </a:prstGeom>
            <a:ln w="44450">
              <a:solidFill>
                <a:srgbClr val="2462A7"/>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flipH="1">
              <a:off x="3861591" y="5768185"/>
              <a:ext cx="77792" cy="0"/>
            </a:xfrm>
            <a:prstGeom prst="line">
              <a:avLst/>
            </a:prstGeom>
            <a:ln w="44450">
              <a:solidFill>
                <a:srgbClr val="2462A7"/>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H="1">
              <a:off x="4350541" y="5768185"/>
              <a:ext cx="77792" cy="0"/>
            </a:xfrm>
            <a:prstGeom prst="line">
              <a:avLst/>
            </a:prstGeom>
            <a:ln w="44450">
              <a:solidFill>
                <a:srgbClr val="2462A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5239541" y="5768185"/>
              <a:ext cx="77792" cy="0"/>
            </a:xfrm>
            <a:prstGeom prst="line">
              <a:avLst/>
            </a:prstGeom>
            <a:ln w="44450">
              <a:solidFill>
                <a:srgbClr val="2462A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3255166" y="5768185"/>
              <a:ext cx="77792" cy="0"/>
            </a:xfrm>
            <a:prstGeom prst="line">
              <a:avLst/>
            </a:prstGeom>
            <a:ln w="44450">
              <a:solidFill>
                <a:srgbClr val="2462A7"/>
              </a:solidFill>
            </a:ln>
          </p:spPr>
          <p:style>
            <a:lnRef idx="1">
              <a:schemeClr val="accent1"/>
            </a:lnRef>
            <a:fillRef idx="0">
              <a:schemeClr val="accent1"/>
            </a:fillRef>
            <a:effectRef idx="0">
              <a:schemeClr val="accent1"/>
            </a:effectRef>
            <a:fontRef idx="minor">
              <a:schemeClr val="tx1"/>
            </a:fontRef>
          </p:style>
        </p:cxnSp>
      </p:grpSp>
      <p:sp>
        <p:nvSpPr>
          <p:cNvPr id="33801" name="TextBox 46"/>
          <p:cNvSpPr txBox="1">
            <a:spLocks noChangeArrowheads="1"/>
          </p:cNvSpPr>
          <p:nvPr/>
        </p:nvSpPr>
        <p:spPr bwMode="auto">
          <a:xfrm>
            <a:off x="1211263" y="1914525"/>
            <a:ext cx="2693987" cy="893763"/>
          </a:xfrm>
          <a:prstGeom prst="rect">
            <a:avLst/>
          </a:prstGeom>
          <a:noFill/>
          <a:ln w="9525">
            <a:noFill/>
            <a:miter lim="800000"/>
            <a:headEnd/>
            <a:tailEnd/>
          </a:ln>
        </p:spPr>
        <p:txBody>
          <a:bodyPr wrap="none">
            <a:spAutoFit/>
          </a:bodyPr>
          <a:lstStyle/>
          <a:p>
            <a:r>
              <a:rPr lang="en-US" sz="2600" b="1" dirty="0">
                <a:solidFill>
                  <a:srgbClr val="2462A7"/>
                </a:solidFill>
                <a:latin typeface="Arial Black" pitchFamily="34" charset="0"/>
              </a:rPr>
              <a:t>Normal Curve</a:t>
            </a:r>
          </a:p>
          <a:p>
            <a:r>
              <a:rPr lang="en-US" sz="2600" b="1" dirty="0">
                <a:solidFill>
                  <a:srgbClr val="2462A7"/>
                </a:solidFill>
                <a:latin typeface="Arial Black" pitchFamily="34" charset="0"/>
              </a:rPr>
              <a:t>Equivalent</a:t>
            </a:r>
          </a:p>
        </p:txBody>
      </p:sp>
      <p:grpSp>
        <p:nvGrpSpPr>
          <p:cNvPr id="33802" name="Group 52"/>
          <p:cNvGrpSpPr>
            <a:grpSpLocks/>
          </p:cNvGrpSpPr>
          <p:nvPr/>
        </p:nvGrpSpPr>
        <p:grpSpPr bwMode="auto">
          <a:xfrm>
            <a:off x="1411288" y="4546600"/>
            <a:ext cx="1012825" cy="485775"/>
            <a:chOff x="1411260" y="4546604"/>
            <a:chExt cx="1013418" cy="485577"/>
          </a:xfrm>
        </p:grpSpPr>
        <p:sp>
          <p:nvSpPr>
            <p:cNvPr id="48" name="TextBox 47"/>
            <p:cNvSpPr txBox="1"/>
            <p:nvPr/>
          </p:nvSpPr>
          <p:spPr>
            <a:xfrm>
              <a:off x="1411260" y="4546604"/>
              <a:ext cx="1013418" cy="307849"/>
            </a:xfrm>
            <a:prstGeom prst="rect">
              <a:avLst/>
            </a:prstGeom>
            <a:noFill/>
          </p:spPr>
          <p:txBody>
            <a:bodyPr>
              <a:spAutoFit/>
            </a:bodyPr>
            <a:lstStyle/>
            <a:p>
              <a:pPr algn="r">
                <a:defRPr/>
              </a:pPr>
              <a:r>
                <a:rPr lang="en-US" sz="1400" b="1" kern="400" dirty="0">
                  <a:solidFill>
                    <a:srgbClr val="3F9AC9"/>
                  </a:solidFill>
                  <a:latin typeface="Arial Narrow" pitchFamily="34" charset="0"/>
                  <a:ea typeface="ＭＳ Ｐゴシック" charset="-128"/>
                </a:rPr>
                <a:t>Distribution</a:t>
              </a:r>
            </a:p>
          </p:txBody>
        </p:sp>
        <p:sp>
          <p:nvSpPr>
            <p:cNvPr id="50" name="TextBox 49"/>
            <p:cNvSpPr txBox="1"/>
            <p:nvPr/>
          </p:nvSpPr>
          <p:spPr>
            <a:xfrm>
              <a:off x="1411260" y="4724332"/>
              <a:ext cx="1013418" cy="307849"/>
            </a:xfrm>
            <a:prstGeom prst="rect">
              <a:avLst/>
            </a:prstGeom>
            <a:noFill/>
          </p:spPr>
          <p:txBody>
            <a:bodyPr>
              <a:spAutoFit/>
            </a:bodyPr>
            <a:lstStyle/>
            <a:p>
              <a:pPr algn="r">
                <a:defRPr/>
              </a:pPr>
              <a:r>
                <a:rPr lang="en-US" sz="1400" b="1" kern="400" dirty="0">
                  <a:solidFill>
                    <a:srgbClr val="3F9AC9"/>
                  </a:solidFill>
                  <a:latin typeface="Arial Narrow" pitchFamily="34" charset="0"/>
                  <a:ea typeface="ＭＳ Ｐゴシック" charset="-128"/>
                </a:rPr>
                <a:t>of Scores</a:t>
              </a:r>
            </a:p>
          </p:txBody>
        </p:sp>
      </p:grpSp>
      <p:grpSp>
        <p:nvGrpSpPr>
          <p:cNvPr id="33803" name="Group 53"/>
          <p:cNvGrpSpPr>
            <a:grpSpLocks/>
          </p:cNvGrpSpPr>
          <p:nvPr/>
        </p:nvGrpSpPr>
        <p:grpSpPr bwMode="auto">
          <a:xfrm>
            <a:off x="1009650" y="5029200"/>
            <a:ext cx="1414463" cy="485775"/>
            <a:chOff x="1411260" y="4546604"/>
            <a:chExt cx="1013418" cy="485577"/>
          </a:xfrm>
        </p:grpSpPr>
        <p:sp>
          <p:nvSpPr>
            <p:cNvPr id="55" name="TextBox 54"/>
            <p:cNvSpPr txBox="1"/>
            <p:nvPr/>
          </p:nvSpPr>
          <p:spPr>
            <a:xfrm>
              <a:off x="1411260" y="4546604"/>
              <a:ext cx="1013418" cy="307849"/>
            </a:xfrm>
            <a:prstGeom prst="rect">
              <a:avLst/>
            </a:prstGeom>
            <a:noFill/>
          </p:spPr>
          <p:txBody>
            <a:bodyPr>
              <a:spAutoFit/>
            </a:bodyPr>
            <a:lstStyle/>
            <a:p>
              <a:pPr algn="r">
                <a:defRPr/>
              </a:pPr>
              <a:r>
                <a:rPr lang="en-US" sz="1400" b="1" kern="400" dirty="0">
                  <a:solidFill>
                    <a:srgbClr val="FF0000"/>
                  </a:solidFill>
                  <a:latin typeface="Arial Narrow" pitchFamily="34" charset="0"/>
                  <a:ea typeface="ＭＳ Ｐゴシック" charset="-128"/>
                </a:rPr>
                <a:t>Normal Curve</a:t>
              </a:r>
            </a:p>
          </p:txBody>
        </p:sp>
        <p:sp>
          <p:nvSpPr>
            <p:cNvPr id="56" name="TextBox 55"/>
            <p:cNvSpPr txBox="1"/>
            <p:nvPr/>
          </p:nvSpPr>
          <p:spPr>
            <a:xfrm>
              <a:off x="1411260" y="4724332"/>
              <a:ext cx="1013418" cy="307849"/>
            </a:xfrm>
            <a:prstGeom prst="rect">
              <a:avLst/>
            </a:prstGeom>
            <a:noFill/>
          </p:spPr>
          <p:txBody>
            <a:bodyPr>
              <a:spAutoFit/>
            </a:bodyPr>
            <a:lstStyle/>
            <a:p>
              <a:pPr algn="r">
                <a:defRPr/>
              </a:pPr>
              <a:r>
                <a:rPr lang="en-US" sz="1400" b="1" kern="400" dirty="0">
                  <a:solidFill>
                    <a:srgbClr val="FF0000"/>
                  </a:solidFill>
                  <a:latin typeface="Arial Narrow" pitchFamily="34" charset="0"/>
                  <a:ea typeface="ＭＳ Ｐゴシック" charset="-128"/>
                </a:rPr>
                <a:t>Equivalents</a:t>
              </a:r>
            </a:p>
          </p:txBody>
        </p:sp>
      </p:grpSp>
      <p:grpSp>
        <p:nvGrpSpPr>
          <p:cNvPr id="33804" name="Group 56"/>
          <p:cNvGrpSpPr>
            <a:grpSpLocks/>
          </p:cNvGrpSpPr>
          <p:nvPr/>
        </p:nvGrpSpPr>
        <p:grpSpPr bwMode="auto">
          <a:xfrm>
            <a:off x="1009650" y="5486400"/>
            <a:ext cx="1414463" cy="485775"/>
            <a:chOff x="1411260" y="4546604"/>
            <a:chExt cx="1013418" cy="485577"/>
          </a:xfrm>
        </p:grpSpPr>
        <p:sp>
          <p:nvSpPr>
            <p:cNvPr id="58" name="TextBox 57"/>
            <p:cNvSpPr txBox="1"/>
            <p:nvPr/>
          </p:nvSpPr>
          <p:spPr>
            <a:xfrm>
              <a:off x="1411260" y="4546604"/>
              <a:ext cx="1013418" cy="307849"/>
            </a:xfrm>
            <a:prstGeom prst="rect">
              <a:avLst/>
            </a:prstGeom>
            <a:noFill/>
          </p:spPr>
          <p:txBody>
            <a:bodyPr>
              <a:spAutoFit/>
            </a:bodyPr>
            <a:lstStyle/>
            <a:p>
              <a:pPr algn="r">
                <a:defRPr/>
              </a:pPr>
              <a:r>
                <a:rPr lang="en-US" sz="1400" b="1" kern="400" dirty="0">
                  <a:solidFill>
                    <a:srgbClr val="2462A7"/>
                  </a:solidFill>
                  <a:latin typeface="Arial Narrow" pitchFamily="34" charset="0"/>
                  <a:ea typeface="ＭＳ Ｐゴシック" charset="-128"/>
                </a:rPr>
                <a:t>Percentile</a:t>
              </a:r>
            </a:p>
          </p:txBody>
        </p:sp>
        <p:sp>
          <p:nvSpPr>
            <p:cNvPr id="59" name="TextBox 58"/>
            <p:cNvSpPr txBox="1"/>
            <p:nvPr/>
          </p:nvSpPr>
          <p:spPr>
            <a:xfrm>
              <a:off x="1411260" y="4724332"/>
              <a:ext cx="1013418" cy="307849"/>
            </a:xfrm>
            <a:prstGeom prst="rect">
              <a:avLst/>
            </a:prstGeom>
            <a:noFill/>
          </p:spPr>
          <p:txBody>
            <a:bodyPr>
              <a:spAutoFit/>
            </a:bodyPr>
            <a:lstStyle/>
            <a:p>
              <a:pPr algn="r">
                <a:defRPr/>
              </a:pPr>
              <a:r>
                <a:rPr lang="en-US" sz="1400" b="1" kern="400" dirty="0">
                  <a:solidFill>
                    <a:srgbClr val="2462A7"/>
                  </a:solidFill>
                  <a:latin typeface="Arial Narrow" pitchFamily="34" charset="0"/>
                  <a:ea typeface="ＭＳ Ｐゴシック" charset="-128"/>
                </a:rPr>
                <a:t>Equivalents</a:t>
              </a:r>
            </a:p>
          </p:txBody>
        </p:sp>
      </p:grpSp>
      <p:cxnSp>
        <p:nvCxnSpPr>
          <p:cNvPr id="61" name="Straight Connector 60"/>
          <p:cNvCxnSpPr/>
          <p:nvPr/>
        </p:nvCxnSpPr>
        <p:spPr>
          <a:xfrm rot="5400000" flipH="1" flipV="1">
            <a:off x="4295775" y="3695700"/>
            <a:ext cx="2362200"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pic>
        <p:nvPicPr>
          <p:cNvPr id="33806" name="Picture 45" descr="S:\Ohio RttT\Communications\Logo\RttT_LogoNoshadow.png"/>
          <p:cNvPicPr>
            <a:picLocks noChangeAspect="1" noChangeArrowheads="1"/>
          </p:cNvPicPr>
          <p:nvPr/>
        </p:nvPicPr>
        <p:blipFill>
          <a:blip r:embed="rId3" cstate="print"/>
          <a:srcRect/>
          <a:stretch>
            <a:fillRect/>
          </a:stretch>
        </p:blipFill>
        <p:spPr bwMode="auto">
          <a:xfrm>
            <a:off x="7956550" y="5697538"/>
            <a:ext cx="890588" cy="9763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533400" y="304800"/>
            <a:ext cx="8232775" cy="990600"/>
          </a:xfrm>
        </p:spPr>
        <p:txBody>
          <a:bodyPr/>
          <a:lstStyle/>
          <a:p>
            <a:r>
              <a:rPr lang="en-US" sz="3200" dirty="0" smtClean="0">
                <a:latin typeface="Arial Black" charset="0"/>
                <a:ea typeface="ＭＳ Ｐゴシック" charset="0"/>
              </a:rPr>
              <a:t>Conceptual Example</a:t>
            </a:r>
            <a:endParaRPr lang="en-US" sz="3200" dirty="0">
              <a:latin typeface="Arial Black" charset="0"/>
              <a:ea typeface="ＭＳ Ｐゴシック" charset="0"/>
            </a:endParaRPr>
          </a:p>
        </p:txBody>
      </p:sp>
      <p:sp>
        <p:nvSpPr>
          <p:cNvPr id="27650" name="Content Placeholder 2"/>
          <p:cNvSpPr>
            <a:spLocks noGrp="1"/>
          </p:cNvSpPr>
          <p:nvPr>
            <p:ph sz="quarter" idx="1"/>
          </p:nvPr>
        </p:nvSpPr>
        <p:spPr>
          <a:xfrm>
            <a:off x="609600" y="1371600"/>
            <a:ext cx="8153400" cy="533400"/>
          </a:xfrm>
        </p:spPr>
        <p:txBody>
          <a:bodyPr/>
          <a:lstStyle/>
          <a:p>
            <a:r>
              <a:rPr lang="en-US" sz="2600">
                <a:latin typeface="Arial" charset="0"/>
                <a:ea typeface="ＭＳ Ｐゴシック" charset="0"/>
              </a:rPr>
              <a:t>Scale scores are converted to NCEs</a:t>
            </a:r>
          </a:p>
        </p:txBody>
      </p:sp>
      <p:sp>
        <p:nvSpPr>
          <p:cNvPr id="27651" name="Content Placeholder 2"/>
          <p:cNvSpPr txBox="1">
            <a:spLocks/>
          </p:cNvSpPr>
          <p:nvPr/>
        </p:nvSpPr>
        <p:spPr bwMode="auto">
          <a:xfrm>
            <a:off x="2105025" y="2562225"/>
            <a:ext cx="5715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1943100" algn="l"/>
                <a:tab pos="3943350" algn="l"/>
              </a:tabLst>
              <a:defRPr sz="2400">
                <a:solidFill>
                  <a:schemeClr val="tx1"/>
                </a:solidFill>
                <a:latin typeface="Arial" charset="0"/>
                <a:ea typeface="ＭＳ Ｐゴシック" charset="0"/>
                <a:cs typeface="ＭＳ Ｐゴシック" charset="0"/>
              </a:defRPr>
            </a:lvl1pPr>
            <a:lvl2pPr marL="742950" indent="-285750" eaLnBrk="0" hangingPunct="0">
              <a:tabLst>
                <a:tab pos="1943100" algn="l"/>
                <a:tab pos="3943350" algn="l"/>
              </a:tabLst>
              <a:defRPr sz="2400">
                <a:solidFill>
                  <a:schemeClr val="tx1"/>
                </a:solidFill>
                <a:latin typeface="Arial" charset="0"/>
                <a:ea typeface="ＭＳ Ｐゴシック" charset="0"/>
              </a:defRPr>
            </a:lvl2pPr>
            <a:lvl3pPr marL="1143000" indent="-228600" eaLnBrk="0" hangingPunct="0">
              <a:tabLst>
                <a:tab pos="1943100" algn="l"/>
                <a:tab pos="3943350" algn="l"/>
              </a:tabLst>
              <a:defRPr sz="2400">
                <a:solidFill>
                  <a:schemeClr val="tx1"/>
                </a:solidFill>
                <a:latin typeface="Arial" charset="0"/>
                <a:ea typeface="ＭＳ Ｐゴシック" charset="0"/>
              </a:defRPr>
            </a:lvl3pPr>
            <a:lvl4pPr marL="1600200" indent="-228600" eaLnBrk="0" hangingPunct="0">
              <a:tabLst>
                <a:tab pos="1943100" algn="l"/>
                <a:tab pos="3943350" algn="l"/>
              </a:tabLst>
              <a:defRPr sz="2400">
                <a:solidFill>
                  <a:schemeClr val="tx1"/>
                </a:solidFill>
                <a:latin typeface="Arial" charset="0"/>
                <a:ea typeface="ＭＳ Ｐゴシック" charset="0"/>
              </a:defRPr>
            </a:lvl4pPr>
            <a:lvl5pPr marL="2057400" indent="-228600" eaLnBrk="0" hangingPunct="0">
              <a:tabLst>
                <a:tab pos="1943100" algn="l"/>
                <a:tab pos="394335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1943100" algn="l"/>
                <a:tab pos="394335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1943100" algn="l"/>
                <a:tab pos="394335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1943100" algn="l"/>
                <a:tab pos="394335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1943100" algn="l"/>
                <a:tab pos="3943350" algn="l"/>
              </a:tabLst>
              <a:defRPr sz="2400">
                <a:solidFill>
                  <a:schemeClr val="tx1"/>
                </a:solidFill>
                <a:latin typeface="Arial" charset="0"/>
                <a:ea typeface="ＭＳ Ｐゴシック" charset="0"/>
              </a:defRPr>
            </a:lvl9pPr>
          </a:lstStyle>
          <a:p>
            <a:pPr>
              <a:spcBef>
                <a:spcPts val="700"/>
              </a:spcBef>
              <a:buClr>
                <a:srgbClr val="2462A7"/>
              </a:buClr>
              <a:buSzPct val="60000"/>
            </a:pPr>
            <a:r>
              <a:rPr lang="en-US" sz="1800" dirty="0" smtClean="0">
                <a:cs typeface="Arial" charset="0"/>
              </a:rPr>
              <a:t>394 </a:t>
            </a:r>
            <a:r>
              <a:rPr lang="en-US" sz="1800" dirty="0">
                <a:cs typeface="Arial" charset="0"/>
              </a:rPr>
              <a:t>= </a:t>
            </a:r>
            <a:r>
              <a:rPr lang="en-US" sz="1800" dirty="0" smtClean="0">
                <a:cs typeface="Arial" charset="0"/>
              </a:rPr>
              <a:t>46</a:t>
            </a:r>
            <a:r>
              <a:rPr lang="en-US" sz="1800" dirty="0">
                <a:cs typeface="Arial" charset="0"/>
              </a:rPr>
              <a:t>	Student 1	</a:t>
            </a:r>
            <a:r>
              <a:rPr lang="en-US" sz="1800" dirty="0" smtClean="0">
                <a:cs typeface="Arial" charset="0"/>
              </a:rPr>
              <a:t>430 </a:t>
            </a:r>
            <a:r>
              <a:rPr lang="en-US" sz="1800" dirty="0">
                <a:cs typeface="Arial" charset="0"/>
              </a:rPr>
              <a:t>= </a:t>
            </a:r>
            <a:r>
              <a:rPr lang="en-US" sz="1800" dirty="0" smtClean="0">
                <a:cs typeface="Arial" charset="0"/>
              </a:rPr>
              <a:t>59</a:t>
            </a:r>
          </a:p>
          <a:p>
            <a:pPr>
              <a:spcBef>
                <a:spcPts val="700"/>
              </a:spcBef>
              <a:buClr>
                <a:srgbClr val="2462A7"/>
              </a:buClr>
              <a:buSzPct val="60000"/>
            </a:pPr>
            <a:r>
              <a:rPr lang="en-US" sz="1800" dirty="0" smtClean="0">
                <a:cs typeface="Arial" charset="0"/>
              </a:rPr>
              <a:t>402 = 50	Student 2	417 = 54</a:t>
            </a:r>
          </a:p>
          <a:p>
            <a:pPr>
              <a:spcBef>
                <a:spcPts val="700"/>
              </a:spcBef>
              <a:buClr>
                <a:srgbClr val="2462A7"/>
              </a:buClr>
              <a:buSzPct val="60000"/>
            </a:pPr>
            <a:r>
              <a:rPr lang="en-US" sz="1800" dirty="0" smtClean="0">
                <a:cs typeface="Arial" charset="0"/>
              </a:rPr>
              <a:t>384 = 42	Student 3	400 = 49</a:t>
            </a:r>
          </a:p>
          <a:p>
            <a:pPr>
              <a:spcBef>
                <a:spcPts val="700"/>
              </a:spcBef>
              <a:buClr>
                <a:srgbClr val="2462A7"/>
              </a:buClr>
              <a:buSzPct val="60000"/>
            </a:pPr>
            <a:r>
              <a:rPr lang="en-US" sz="1800" dirty="0" smtClean="0">
                <a:cs typeface="Arial" charset="0"/>
              </a:rPr>
              <a:t>394 </a:t>
            </a:r>
            <a:r>
              <a:rPr lang="en-US" sz="1800" dirty="0">
                <a:cs typeface="Arial" charset="0"/>
              </a:rPr>
              <a:t>= </a:t>
            </a:r>
            <a:r>
              <a:rPr lang="en-US" sz="1800" dirty="0" smtClean="0">
                <a:cs typeface="Arial" charset="0"/>
              </a:rPr>
              <a:t>46</a:t>
            </a:r>
            <a:r>
              <a:rPr lang="en-US" sz="1800" dirty="0">
                <a:cs typeface="Arial" charset="0"/>
              </a:rPr>
              <a:t>	Student 4	</a:t>
            </a:r>
            <a:r>
              <a:rPr lang="en-US" sz="1800" dirty="0" smtClean="0">
                <a:cs typeface="Arial" charset="0"/>
              </a:rPr>
              <a:t>390 </a:t>
            </a:r>
            <a:r>
              <a:rPr lang="en-US" sz="1800" dirty="0">
                <a:cs typeface="Arial" charset="0"/>
              </a:rPr>
              <a:t>= </a:t>
            </a:r>
            <a:r>
              <a:rPr lang="en-US" sz="1800" dirty="0" smtClean="0">
                <a:cs typeface="Arial" charset="0"/>
              </a:rPr>
              <a:t>44</a:t>
            </a:r>
            <a:endParaRPr lang="en-US" sz="1800" dirty="0">
              <a:cs typeface="Arial" charset="0"/>
            </a:endParaRPr>
          </a:p>
          <a:p>
            <a:pPr>
              <a:spcBef>
                <a:spcPts val="700"/>
              </a:spcBef>
              <a:buClr>
                <a:srgbClr val="2462A7"/>
              </a:buClr>
              <a:buSzPct val="60000"/>
            </a:pPr>
            <a:r>
              <a:rPr lang="en-US" sz="1800" dirty="0" smtClean="0">
                <a:cs typeface="Arial" charset="0"/>
              </a:rPr>
              <a:t>410 </a:t>
            </a:r>
            <a:r>
              <a:rPr lang="en-US" sz="1800" dirty="0">
                <a:cs typeface="Arial" charset="0"/>
              </a:rPr>
              <a:t>= </a:t>
            </a:r>
            <a:r>
              <a:rPr lang="en-US" sz="1800" dirty="0" smtClean="0">
                <a:cs typeface="Arial" charset="0"/>
              </a:rPr>
              <a:t>52</a:t>
            </a:r>
            <a:r>
              <a:rPr lang="en-US" sz="1800" dirty="0">
                <a:cs typeface="Arial" charset="0"/>
              </a:rPr>
              <a:t>	Student 5	</a:t>
            </a:r>
            <a:r>
              <a:rPr lang="en-US" sz="1800" dirty="0" smtClean="0">
                <a:cs typeface="Arial" charset="0"/>
              </a:rPr>
              <a:t>425 </a:t>
            </a:r>
            <a:r>
              <a:rPr lang="en-US" sz="1800" dirty="0">
                <a:cs typeface="Arial" charset="0"/>
              </a:rPr>
              <a:t>= </a:t>
            </a:r>
            <a:r>
              <a:rPr lang="en-US" sz="1800" dirty="0" smtClean="0">
                <a:cs typeface="Arial" charset="0"/>
              </a:rPr>
              <a:t>57</a:t>
            </a:r>
            <a:endParaRPr lang="en-US" sz="1800" dirty="0">
              <a:cs typeface="Arial" charset="0"/>
            </a:endParaRPr>
          </a:p>
        </p:txBody>
      </p:sp>
      <p:sp>
        <p:nvSpPr>
          <p:cNvPr id="27652" name="Content Placeholder 2"/>
          <p:cNvSpPr txBox="1">
            <a:spLocks/>
          </p:cNvSpPr>
          <p:nvPr/>
        </p:nvSpPr>
        <p:spPr bwMode="auto">
          <a:xfrm>
            <a:off x="1457325" y="4391025"/>
            <a:ext cx="2514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ts val="700"/>
              </a:spcBef>
              <a:buClr>
                <a:srgbClr val="2462A7"/>
              </a:buClr>
              <a:buSzPct val="60000"/>
            </a:pPr>
            <a:r>
              <a:rPr lang="en-US" sz="1800" b="1" dirty="0">
                <a:solidFill>
                  <a:srgbClr val="73C05D"/>
                </a:solidFill>
                <a:cs typeface="Arial" charset="0"/>
              </a:rPr>
              <a:t>Mean Baseline = </a:t>
            </a:r>
            <a:r>
              <a:rPr lang="en-US" sz="1800" b="1" dirty="0" smtClean="0">
                <a:solidFill>
                  <a:srgbClr val="73C05D"/>
                </a:solidFill>
                <a:cs typeface="Arial" charset="0"/>
              </a:rPr>
              <a:t>47.2</a:t>
            </a:r>
            <a:endParaRPr lang="en-US" sz="1800" b="1" dirty="0">
              <a:solidFill>
                <a:srgbClr val="73C05D"/>
              </a:solidFill>
              <a:cs typeface="Arial" charset="0"/>
            </a:endParaRPr>
          </a:p>
        </p:txBody>
      </p:sp>
      <p:sp>
        <p:nvSpPr>
          <p:cNvPr id="27653" name="TextBox 9"/>
          <p:cNvSpPr txBox="1">
            <a:spLocks noChangeArrowheads="1"/>
          </p:cNvSpPr>
          <p:nvPr/>
        </p:nvSpPr>
        <p:spPr bwMode="auto">
          <a:xfrm>
            <a:off x="1762125" y="1876425"/>
            <a:ext cx="1905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solidFill>
                  <a:srgbClr val="73C05D"/>
                </a:solidFill>
              </a:rPr>
              <a:t>Grade </a:t>
            </a:r>
            <a:r>
              <a:rPr lang="en-US" sz="2000" b="1">
                <a:solidFill>
                  <a:srgbClr val="73C05D"/>
                </a:solidFill>
                <a:latin typeface="Arial Black" charset="0"/>
              </a:rPr>
              <a:t>6</a:t>
            </a:r>
            <a:endParaRPr lang="en-US" sz="2000" b="1">
              <a:solidFill>
                <a:srgbClr val="73C05D"/>
              </a:solidFill>
              <a:cs typeface="Arial" charset="0"/>
            </a:endParaRPr>
          </a:p>
          <a:p>
            <a:pPr algn="ctr" eaLnBrk="1" hangingPunct="1"/>
            <a:r>
              <a:rPr lang="en-US" sz="2000" b="1">
                <a:solidFill>
                  <a:srgbClr val="73C05D"/>
                </a:solidFill>
                <a:cs typeface="Arial" charset="0"/>
              </a:rPr>
              <a:t>Baseline</a:t>
            </a:r>
          </a:p>
        </p:txBody>
      </p:sp>
      <p:sp>
        <p:nvSpPr>
          <p:cNvPr id="27654" name="TextBox 10"/>
          <p:cNvSpPr txBox="1">
            <a:spLocks noChangeArrowheads="1"/>
          </p:cNvSpPr>
          <p:nvPr/>
        </p:nvSpPr>
        <p:spPr bwMode="auto">
          <a:xfrm>
            <a:off x="5629275" y="1876425"/>
            <a:ext cx="2057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solidFill>
                  <a:srgbClr val="3F9AC9"/>
                </a:solidFill>
              </a:rPr>
              <a:t>Grade </a:t>
            </a:r>
            <a:r>
              <a:rPr lang="en-US" sz="2000" b="1">
                <a:solidFill>
                  <a:srgbClr val="3F9AC9"/>
                </a:solidFill>
                <a:latin typeface="Arial Black" charset="0"/>
              </a:rPr>
              <a:t>7</a:t>
            </a:r>
            <a:endParaRPr lang="en-US" sz="2000" b="1">
              <a:solidFill>
                <a:srgbClr val="3F9AC9"/>
              </a:solidFill>
              <a:cs typeface="Arial" charset="0"/>
            </a:endParaRPr>
          </a:p>
          <a:p>
            <a:pPr algn="ctr" eaLnBrk="1" hangingPunct="1"/>
            <a:r>
              <a:rPr lang="en-US" sz="2000" b="1">
                <a:solidFill>
                  <a:srgbClr val="3F9AC9"/>
                </a:solidFill>
                <a:cs typeface="Arial" charset="0"/>
              </a:rPr>
              <a:t>Observed</a:t>
            </a:r>
          </a:p>
        </p:txBody>
      </p:sp>
      <p:sp>
        <p:nvSpPr>
          <p:cNvPr id="27655" name="Content Placeholder 2"/>
          <p:cNvSpPr txBox="1">
            <a:spLocks/>
          </p:cNvSpPr>
          <p:nvPr/>
        </p:nvSpPr>
        <p:spPr bwMode="auto">
          <a:xfrm>
            <a:off x="5400675" y="4391025"/>
            <a:ext cx="2590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ts val="700"/>
              </a:spcBef>
              <a:buClr>
                <a:srgbClr val="2462A7"/>
              </a:buClr>
              <a:buSzPct val="60000"/>
            </a:pPr>
            <a:r>
              <a:rPr lang="en-US" sz="1800" b="1" dirty="0">
                <a:solidFill>
                  <a:srgbClr val="3F9AC9"/>
                </a:solidFill>
                <a:cs typeface="Arial" charset="0"/>
              </a:rPr>
              <a:t>Mean Observed = </a:t>
            </a:r>
            <a:r>
              <a:rPr lang="en-US" sz="1800" b="1" dirty="0" smtClean="0">
                <a:solidFill>
                  <a:srgbClr val="3F9AC9"/>
                </a:solidFill>
                <a:cs typeface="Arial" charset="0"/>
              </a:rPr>
              <a:t>52.6</a:t>
            </a:r>
            <a:endParaRPr lang="en-US" sz="1800" b="1" dirty="0">
              <a:solidFill>
                <a:srgbClr val="3F9AC9"/>
              </a:solidFill>
              <a:cs typeface="Arial" charset="0"/>
            </a:endParaRPr>
          </a:p>
        </p:txBody>
      </p:sp>
      <p:cxnSp>
        <p:nvCxnSpPr>
          <p:cNvPr id="14" name="Straight Connector 13"/>
          <p:cNvCxnSpPr/>
          <p:nvPr/>
        </p:nvCxnSpPr>
        <p:spPr>
          <a:xfrm>
            <a:off x="1543050" y="4410075"/>
            <a:ext cx="2286000" cy="0"/>
          </a:xfrm>
          <a:prstGeom prst="line">
            <a:avLst/>
          </a:prstGeom>
          <a:ln w="31750">
            <a:solidFill>
              <a:srgbClr val="73C05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524500" y="4391025"/>
            <a:ext cx="2362200" cy="0"/>
          </a:xfrm>
          <a:prstGeom prst="line">
            <a:avLst/>
          </a:prstGeom>
          <a:ln w="31750">
            <a:solidFill>
              <a:srgbClr val="3F9AC9"/>
            </a:solidFill>
          </a:ln>
        </p:spPr>
        <p:style>
          <a:lnRef idx="1">
            <a:schemeClr val="accent1"/>
          </a:lnRef>
          <a:fillRef idx="0">
            <a:schemeClr val="accent1"/>
          </a:fillRef>
          <a:effectRef idx="0">
            <a:schemeClr val="accent1"/>
          </a:effectRef>
          <a:fontRef idx="minor">
            <a:schemeClr val="tx1"/>
          </a:fontRef>
        </p:style>
      </p:cxnSp>
      <p:sp>
        <p:nvSpPr>
          <p:cNvPr id="27658" name="Text Box 3"/>
          <p:cNvSpPr txBox="1">
            <a:spLocks noChangeArrowheads="1"/>
          </p:cNvSpPr>
          <p:nvPr/>
        </p:nvSpPr>
        <p:spPr bwMode="auto">
          <a:xfrm>
            <a:off x="1554163" y="5872163"/>
            <a:ext cx="5894387"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200" dirty="0"/>
              <a:t>A crude measure of the growth for this group is </a:t>
            </a:r>
            <a:r>
              <a:rPr lang="en-US" sz="2200" dirty="0" smtClean="0">
                <a:solidFill>
                  <a:srgbClr val="FF0000"/>
                </a:solidFill>
              </a:rPr>
              <a:t>5.4</a:t>
            </a:r>
            <a:r>
              <a:rPr lang="en-US" sz="2200" dirty="0" smtClean="0">
                <a:latin typeface="Arial Black" charset="0"/>
              </a:rPr>
              <a:t> </a:t>
            </a:r>
            <a:r>
              <a:rPr lang="en-US" sz="2200" dirty="0"/>
              <a:t>NCEs</a:t>
            </a:r>
            <a:r>
              <a:rPr lang="en-US" dirty="0"/>
              <a:t> </a:t>
            </a:r>
          </a:p>
        </p:txBody>
      </p:sp>
      <p:sp>
        <p:nvSpPr>
          <p:cNvPr id="27659" name="Text Box 4"/>
          <p:cNvSpPr txBox="1">
            <a:spLocks noChangeArrowheads="1"/>
          </p:cNvSpPr>
          <p:nvPr/>
        </p:nvSpPr>
        <p:spPr bwMode="auto">
          <a:xfrm>
            <a:off x="1544638" y="4960938"/>
            <a:ext cx="70104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cs typeface="Arial" charset="0"/>
              </a:rPr>
              <a:t>Growth =</a:t>
            </a:r>
            <a:r>
              <a:rPr lang="en-US" sz="2000" b="1">
                <a:solidFill>
                  <a:srgbClr val="400080"/>
                </a:solidFill>
              </a:rPr>
              <a:t> </a:t>
            </a:r>
            <a:r>
              <a:rPr lang="en-US" sz="2000" b="1">
                <a:solidFill>
                  <a:srgbClr val="3F9AC9"/>
                </a:solidFill>
              </a:rPr>
              <a:t>Mean Observed </a:t>
            </a:r>
            <a:r>
              <a:rPr lang="en-US" sz="2000" b="1"/>
              <a:t>–</a:t>
            </a:r>
            <a:r>
              <a:rPr lang="en-US" sz="2000" b="1">
                <a:solidFill>
                  <a:srgbClr val="400080"/>
                </a:solidFill>
              </a:rPr>
              <a:t> </a:t>
            </a:r>
            <a:r>
              <a:rPr lang="en-US" sz="2000" b="1">
                <a:solidFill>
                  <a:srgbClr val="73C05D"/>
                </a:solidFill>
              </a:rPr>
              <a:t>Mean Baseline</a:t>
            </a:r>
          </a:p>
        </p:txBody>
      </p:sp>
      <p:sp>
        <p:nvSpPr>
          <p:cNvPr id="27660" name="Text Box 5"/>
          <p:cNvSpPr txBox="1">
            <a:spLocks noChangeArrowheads="1"/>
          </p:cNvSpPr>
          <p:nvPr/>
        </p:nvSpPr>
        <p:spPr bwMode="auto">
          <a:xfrm>
            <a:off x="1543050" y="5380038"/>
            <a:ext cx="539115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dirty="0">
                <a:cs typeface="Arial" charset="0"/>
              </a:rPr>
              <a:t>Growth </a:t>
            </a:r>
            <a:r>
              <a:rPr lang="en-US" sz="2000" b="1" dirty="0"/>
              <a:t>=</a:t>
            </a:r>
            <a:r>
              <a:rPr lang="en-US" sz="2000" b="1" dirty="0">
                <a:solidFill>
                  <a:srgbClr val="FF0000"/>
                </a:solidFill>
              </a:rPr>
              <a:t> </a:t>
            </a:r>
            <a:r>
              <a:rPr lang="en-US" sz="2000" b="1" dirty="0" smtClean="0">
                <a:solidFill>
                  <a:srgbClr val="3F9AC9"/>
                </a:solidFill>
              </a:rPr>
              <a:t>52.6 </a:t>
            </a:r>
            <a:r>
              <a:rPr lang="en-US" sz="2000" b="1" dirty="0"/>
              <a:t>–</a:t>
            </a:r>
            <a:r>
              <a:rPr lang="en-US" sz="2000" b="1" dirty="0">
                <a:solidFill>
                  <a:srgbClr val="3F9AC9"/>
                </a:solidFill>
              </a:rPr>
              <a:t> </a:t>
            </a:r>
            <a:r>
              <a:rPr lang="en-US" sz="2000" b="1" dirty="0" smtClean="0">
                <a:solidFill>
                  <a:srgbClr val="73C05D"/>
                </a:solidFill>
              </a:rPr>
              <a:t>47.2</a:t>
            </a:r>
            <a:r>
              <a:rPr lang="en-US" sz="2000" dirty="0" smtClean="0">
                <a:solidFill>
                  <a:srgbClr val="FF0000"/>
                </a:solidFill>
              </a:rPr>
              <a:t> </a:t>
            </a:r>
            <a:r>
              <a:rPr lang="en-US" sz="2000" b="1" dirty="0"/>
              <a:t>=</a:t>
            </a:r>
            <a:r>
              <a:rPr lang="en-US" sz="2000" b="1" dirty="0">
                <a:solidFill>
                  <a:srgbClr val="FF0000"/>
                </a:solidFill>
              </a:rPr>
              <a:t> </a:t>
            </a:r>
            <a:r>
              <a:rPr lang="en-US" sz="2000" b="1" dirty="0" smtClean="0">
                <a:solidFill>
                  <a:srgbClr val="FF0000"/>
                </a:solidFill>
              </a:rPr>
              <a:t>5.4 (Mean NCE Gain)</a:t>
            </a:r>
            <a:endParaRPr lang="en-US" sz="2000" b="1" dirty="0">
              <a:solidFill>
                <a:srgbClr val="FF0000"/>
              </a:solidFill>
            </a:endParaRPr>
          </a:p>
        </p:txBody>
      </p:sp>
      <p:sp>
        <p:nvSpPr>
          <p:cNvPr id="16" name="Left Brace 15"/>
          <p:cNvSpPr/>
          <p:nvPr/>
        </p:nvSpPr>
        <p:spPr>
          <a:xfrm>
            <a:off x="1392238" y="2487613"/>
            <a:ext cx="660400" cy="180816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7662" name="TextBox 16"/>
          <p:cNvSpPr txBox="1">
            <a:spLocks noChangeArrowheads="1"/>
          </p:cNvSpPr>
          <p:nvPr/>
        </p:nvSpPr>
        <p:spPr bwMode="auto">
          <a:xfrm>
            <a:off x="287338" y="2306638"/>
            <a:ext cx="11049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t>The actual scale scores are adjusted based on prior testing to protect teachers from errors of measurement (on a given day, one test may not accurately reflect the students proficiency level)</a:t>
            </a:r>
          </a:p>
        </p:txBody>
      </p:sp>
    </p:spTree>
    <p:extLst>
      <p:ext uri="{BB962C8B-B14F-4D97-AF65-F5344CB8AC3E}">
        <p14:creationId xmlns:p14="http://schemas.microsoft.com/office/powerpoint/2010/main" val="1444053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1"/>
          <p:cNvSpPr>
            <a:spLocks noGrp="1"/>
          </p:cNvSpPr>
          <p:nvPr>
            <p:ph type="body" idx="1"/>
          </p:nvPr>
        </p:nvSpPr>
        <p:spPr/>
        <p:txBody>
          <a:bodyPr/>
          <a:lstStyle/>
          <a:p>
            <a:r>
              <a:rPr lang="en-US" sz="2600" dirty="0" smtClean="0">
                <a:latin typeface="Arial" charset="0"/>
                <a:ea typeface="ＭＳ Ｐゴシック" pitchFamily="34" charset="-128"/>
                <a:cs typeface="Arial" charset="0"/>
              </a:rPr>
              <a:t>Battelle for Kids is utilizing visual representations of copyrighted </a:t>
            </a:r>
            <a:r>
              <a:rPr lang="en-US" sz="2400" dirty="0" smtClean="0">
                <a:latin typeface="Arial" pitchFamily="34" charset="0"/>
                <a:ea typeface="ＭＳ Ｐゴシック" pitchFamily="34" charset="-128"/>
                <a:cs typeface="Arial" pitchFamily="34" charset="0"/>
              </a:rPr>
              <a:t>EVAAS</a:t>
            </a:r>
            <a:r>
              <a:rPr lang="en-US" sz="2400" baseline="30000" dirty="0" smtClean="0">
                <a:latin typeface="Arial" pitchFamily="34" charset="0"/>
                <a:ea typeface="ＭＳ Ｐゴシック" pitchFamily="34" charset="-128"/>
                <a:cs typeface="Arial" pitchFamily="34" charset="0"/>
              </a:rPr>
              <a:t>®</a:t>
            </a:r>
            <a:r>
              <a:rPr lang="en-US" sz="2600" dirty="0" smtClean="0">
                <a:latin typeface="Arial" pitchFamily="34" charset="0"/>
                <a:ea typeface="ＭＳ Ｐゴシック" pitchFamily="34" charset="-128"/>
                <a:cs typeface="Arial" pitchFamily="34" charset="0"/>
              </a:rPr>
              <a:t> </a:t>
            </a:r>
            <a:r>
              <a:rPr lang="en-US" sz="2600" dirty="0" smtClean="0">
                <a:latin typeface="Arial" charset="0"/>
                <a:ea typeface="ＭＳ Ｐゴシック" pitchFamily="34" charset="-128"/>
                <a:cs typeface="Arial" charset="0"/>
              </a:rPr>
              <a:t>Web reporting software from SAS Institute, Inc. in this presentation for instructional purposes. </a:t>
            </a:r>
          </a:p>
        </p:txBody>
      </p:sp>
      <p:sp>
        <p:nvSpPr>
          <p:cNvPr id="36867" name="Title 2"/>
          <p:cNvSpPr>
            <a:spLocks noGrp="1"/>
          </p:cNvSpPr>
          <p:nvPr>
            <p:ph type="title"/>
          </p:nvPr>
        </p:nvSpPr>
        <p:spPr/>
        <p:txBody>
          <a:bodyPr/>
          <a:lstStyle/>
          <a:p>
            <a:r>
              <a:rPr lang="en-US" dirty="0" smtClean="0">
                <a:latin typeface="Arial Black" pitchFamily="34" charset="0"/>
                <a:ea typeface="ＭＳ Ｐゴシック" pitchFamily="34" charset="-128"/>
                <a:cs typeface="Arial Black" pitchFamily="34" charset="0"/>
              </a:rPr>
              <a:t>Important Notice</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12775" y="120912"/>
            <a:ext cx="8153400" cy="990600"/>
          </a:xfrm>
        </p:spPr>
        <p:txBody>
          <a:bodyPr/>
          <a:lstStyle/>
          <a:p>
            <a:r>
              <a:rPr lang="en-US" sz="2800" dirty="0">
                <a:latin typeface="Arial Black" pitchFamily="34" charset="0"/>
                <a:ea typeface="ＭＳ Ｐゴシック" pitchFamily="34" charset="-128"/>
                <a:cs typeface="Arial Black" pitchFamily="34" charset="0"/>
              </a:rPr>
              <a:t>Key Reports</a:t>
            </a:r>
            <a:br>
              <a:rPr lang="en-US" sz="2800" dirty="0">
                <a:latin typeface="Arial Black" pitchFamily="34" charset="0"/>
                <a:ea typeface="ＭＳ Ｐゴシック" pitchFamily="34" charset="-128"/>
                <a:cs typeface="Arial Black" pitchFamily="34" charset="0"/>
              </a:rPr>
            </a:br>
            <a:r>
              <a:rPr lang="en-US" sz="2800" dirty="0">
                <a:latin typeface="Arial Black" pitchFamily="34" charset="0"/>
                <a:ea typeface="ＭＳ Ｐゴシック" pitchFamily="34" charset="-128"/>
                <a:cs typeface="Arial Black" pitchFamily="34" charset="0"/>
              </a:rPr>
              <a:t>School Value-Added (MRM)</a:t>
            </a:r>
            <a:endParaRPr lang="en-US" dirty="0" smtClean="0">
              <a:latin typeface="Arial Black" pitchFamily="34" charset="0"/>
              <a:ea typeface="ＭＳ Ｐゴシック" pitchFamily="34" charset="-128"/>
              <a:cs typeface="Arial Black" pitchFamily="34" charset="0"/>
            </a:endParaRPr>
          </a:p>
        </p:txBody>
      </p:sp>
      <p:pic>
        <p:nvPicPr>
          <p:cNvPr id="31748" name="Content Placeholder 11" descr="slide 21.jpg"/>
          <p:cNvPicPr>
            <a:picLocks noGrp="1" noChangeAspect="1"/>
          </p:cNvPicPr>
          <p:nvPr>
            <p:ph sz="quarter" idx="1"/>
          </p:nvPr>
        </p:nvPicPr>
        <p:blipFill>
          <a:blip r:embed="rId2" cstate="print"/>
          <a:srcRect l="10083" t="7970" r="9579" b="37389"/>
          <a:stretch>
            <a:fillRect/>
          </a:stretch>
        </p:blipFill>
        <p:spPr>
          <a:xfrm>
            <a:off x="1628474" y="1295400"/>
            <a:ext cx="6052972" cy="5181600"/>
          </a:xfrm>
        </p:spPr>
      </p:pic>
      <p:sp>
        <p:nvSpPr>
          <p:cNvPr id="31747" name="Rectangle 1"/>
          <p:cNvSpPr>
            <a:spLocks noChangeArrowheads="1"/>
          </p:cNvSpPr>
          <p:nvPr/>
        </p:nvSpPr>
        <p:spPr bwMode="auto">
          <a:xfrm>
            <a:off x="1981199" y="6400800"/>
            <a:ext cx="5791201" cy="307975"/>
          </a:xfrm>
          <a:prstGeom prst="rect">
            <a:avLst/>
          </a:prstGeom>
          <a:noFill/>
          <a:ln w="9525">
            <a:noFill/>
            <a:miter lim="800000"/>
            <a:headEnd/>
            <a:tailEnd/>
          </a:ln>
        </p:spPr>
        <p:txBody>
          <a:bodyPr wrap="square" anchor="ctr">
            <a:spAutoFit/>
          </a:bodyPr>
          <a:lstStyle/>
          <a:p>
            <a:pPr eaLnBrk="0" hangingPunct="0"/>
            <a:r>
              <a:rPr lang="en-US" sz="700" i="1" dirty="0"/>
              <a:t>Battelle for Kids is utilizing visual representations of copyrighted EVAAS</a:t>
            </a:r>
            <a:r>
              <a:rPr lang="en-US" sz="700" i="1" baseline="30000" dirty="0"/>
              <a:t>®</a:t>
            </a:r>
            <a:r>
              <a:rPr lang="en-US" sz="700" i="1" dirty="0"/>
              <a:t> </a:t>
            </a:r>
            <a:r>
              <a:rPr lang="en-US" sz="700" i="1" dirty="0" smtClean="0"/>
              <a:t>web </a:t>
            </a:r>
            <a:r>
              <a:rPr lang="en-US" sz="700" i="1" dirty="0"/>
              <a:t>reporting software from SAS Institute Inc. in this document for instructional purposes.</a:t>
            </a:r>
            <a:endParaRPr lang="en-US" sz="700" dirty="0"/>
          </a:p>
        </p:txBody>
      </p:sp>
    </p:spTree>
    <p:extLst>
      <p:ext uri="{BB962C8B-B14F-4D97-AF65-F5344CB8AC3E}">
        <p14:creationId xmlns:p14="http://schemas.microsoft.com/office/powerpoint/2010/main" val="386282995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559483" y="79738"/>
            <a:ext cx="8153400" cy="990600"/>
          </a:xfrm>
        </p:spPr>
        <p:txBody>
          <a:bodyPr/>
          <a:lstStyle/>
          <a:p>
            <a:r>
              <a:rPr lang="en-US" sz="3200" dirty="0" smtClean="0">
                <a:latin typeface="Arial Black" pitchFamily="34" charset="0"/>
                <a:ea typeface="ＭＳ Ｐゴシック" pitchFamily="34" charset="-128"/>
                <a:cs typeface="Arial Black" pitchFamily="34" charset="0"/>
              </a:rPr>
              <a:t>Key Reports</a:t>
            </a:r>
            <a:br>
              <a:rPr lang="en-US" sz="3200" dirty="0" smtClean="0">
                <a:latin typeface="Arial Black" pitchFamily="34" charset="0"/>
                <a:ea typeface="ＭＳ Ｐゴシック" pitchFamily="34" charset="-128"/>
                <a:cs typeface="Arial Black" pitchFamily="34" charset="0"/>
              </a:rPr>
            </a:br>
            <a:r>
              <a:rPr lang="en-US" sz="3200" dirty="0" smtClean="0">
                <a:latin typeface="Arial Black" pitchFamily="34" charset="0"/>
                <a:ea typeface="ＭＳ Ｐゴシック" pitchFamily="34" charset="-128"/>
                <a:cs typeface="Arial Black" pitchFamily="34" charset="0"/>
              </a:rPr>
              <a:t>School Diagnostic (MRM)</a:t>
            </a:r>
          </a:p>
        </p:txBody>
      </p:sp>
      <p:pic>
        <p:nvPicPr>
          <p:cNvPr id="5" name="Content Placeholder 6" descr="slide 17.jpg"/>
          <p:cNvPicPr>
            <a:picLocks noGrp="1" noChangeAspect="1"/>
          </p:cNvPicPr>
          <p:nvPr>
            <p:ph sz="quarter" idx="1"/>
          </p:nvPr>
        </p:nvPicPr>
        <p:blipFill>
          <a:blip r:embed="rId3" cstate="print"/>
          <a:srcRect l="10477" t="8591" r="25488" b="36781"/>
          <a:stretch>
            <a:fillRect/>
          </a:stretch>
        </p:blipFill>
        <p:spPr>
          <a:xfrm>
            <a:off x="1892595" y="1286541"/>
            <a:ext cx="5123746" cy="5504049"/>
          </a:xfr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12648" y="51163"/>
            <a:ext cx="8153400" cy="990600"/>
          </a:xfrm>
        </p:spPr>
        <p:txBody>
          <a:bodyPr/>
          <a:lstStyle/>
          <a:p>
            <a:r>
              <a:rPr lang="en-US" sz="3200" dirty="0" smtClean="0">
                <a:latin typeface="Arial Black" pitchFamily="34" charset="0"/>
                <a:ea typeface="ＭＳ Ｐゴシック" pitchFamily="34" charset="-128"/>
                <a:cs typeface="Arial Black" pitchFamily="34" charset="0"/>
              </a:rPr>
              <a:t>Key Reports</a:t>
            </a:r>
            <a:br>
              <a:rPr lang="en-US" sz="3200" dirty="0" smtClean="0">
                <a:latin typeface="Arial Black" pitchFamily="34" charset="0"/>
                <a:ea typeface="ＭＳ Ｐゴシック" pitchFamily="34" charset="-128"/>
                <a:cs typeface="Arial Black" pitchFamily="34" charset="0"/>
              </a:rPr>
            </a:br>
            <a:r>
              <a:rPr lang="en-US" sz="3200" dirty="0" smtClean="0">
                <a:latin typeface="Arial Black" pitchFamily="34" charset="0"/>
                <a:ea typeface="ＭＳ Ｐゴシック" pitchFamily="34" charset="-128"/>
                <a:cs typeface="Arial Black" pitchFamily="34" charset="0"/>
              </a:rPr>
              <a:t>School Value-Added (URM)</a:t>
            </a:r>
          </a:p>
        </p:txBody>
      </p:sp>
      <p:pic>
        <p:nvPicPr>
          <p:cNvPr id="4" name="Content Placeholder 6" descr="slide 25.jpg"/>
          <p:cNvPicPr>
            <a:picLocks noGrp="1" noChangeAspect="1"/>
          </p:cNvPicPr>
          <p:nvPr>
            <p:ph sz="quarter" idx="1"/>
          </p:nvPr>
        </p:nvPicPr>
        <p:blipFill>
          <a:blip r:embed="rId2" cstate="print"/>
          <a:srcRect l="10674" t="7664" r="9775" b="58487"/>
          <a:stretch>
            <a:fillRect/>
          </a:stretch>
        </p:blipFill>
        <p:spPr>
          <a:xfrm>
            <a:off x="584783" y="1292788"/>
            <a:ext cx="7963785" cy="4385242"/>
          </a:xfrm>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Content Placeholder 15" descr="slide 40.jpg"/>
          <p:cNvPicPr>
            <a:picLocks noGrp="1" noChangeAspect="1"/>
          </p:cNvPicPr>
          <p:nvPr>
            <p:ph sz="quarter" idx="1"/>
          </p:nvPr>
        </p:nvPicPr>
        <p:blipFill>
          <a:blip r:embed="rId2" cstate="print"/>
          <a:srcRect l="8348" t="7829" r="9299" b="42258"/>
          <a:stretch>
            <a:fillRect/>
          </a:stretch>
        </p:blipFill>
        <p:spPr>
          <a:xfrm>
            <a:off x="1828800" y="1295400"/>
            <a:ext cx="6553200" cy="5140307"/>
          </a:xfrm>
        </p:spPr>
      </p:pic>
      <p:sp>
        <p:nvSpPr>
          <p:cNvPr id="51204" name="Rectangle 1"/>
          <p:cNvSpPr>
            <a:spLocks noChangeArrowheads="1"/>
          </p:cNvSpPr>
          <p:nvPr/>
        </p:nvSpPr>
        <p:spPr bwMode="auto">
          <a:xfrm>
            <a:off x="1687513" y="6534150"/>
            <a:ext cx="5783262" cy="307975"/>
          </a:xfrm>
          <a:prstGeom prst="rect">
            <a:avLst/>
          </a:prstGeom>
          <a:noFill/>
          <a:ln w="9525">
            <a:noFill/>
            <a:miter lim="800000"/>
            <a:headEnd/>
            <a:tailEnd/>
          </a:ln>
        </p:spPr>
        <p:txBody>
          <a:bodyPr anchor="ctr">
            <a:spAutoFit/>
          </a:bodyPr>
          <a:lstStyle/>
          <a:p>
            <a:pPr eaLnBrk="0" hangingPunct="0"/>
            <a:r>
              <a:rPr lang="en-US" sz="700" i="1"/>
              <a:t>Battelle for Kids is utilizing visual representations of copyrighted EVAAS® Web reporting software from SAS Institute Inc. in this document for instructional purposes.</a:t>
            </a:r>
            <a:endParaRPr lang="en-US" sz="700"/>
          </a:p>
        </p:txBody>
      </p:sp>
      <p:sp>
        <p:nvSpPr>
          <p:cNvPr id="15" name="TextBox 14"/>
          <p:cNvSpPr txBox="1">
            <a:spLocks noChangeArrowheads="1"/>
          </p:cNvSpPr>
          <p:nvPr/>
        </p:nvSpPr>
        <p:spPr bwMode="auto">
          <a:xfrm>
            <a:off x="328613" y="3268663"/>
            <a:ext cx="1631950" cy="461962"/>
          </a:xfrm>
          <a:prstGeom prst="rect">
            <a:avLst/>
          </a:prstGeom>
          <a:noFill/>
          <a:ln w="9525">
            <a:noFill/>
            <a:miter lim="800000"/>
            <a:headEnd/>
            <a:tailEnd/>
          </a:ln>
        </p:spPr>
        <p:txBody>
          <a:bodyPr>
            <a:spAutoFit/>
          </a:bodyPr>
          <a:lstStyle/>
          <a:p>
            <a:r>
              <a:rPr lang="en-US" sz="1200" i="1" dirty="0"/>
              <a:t>View Teacher Diagnostic Report</a:t>
            </a:r>
          </a:p>
        </p:txBody>
      </p:sp>
      <p:cxnSp>
        <p:nvCxnSpPr>
          <p:cNvPr id="6" name="Straight Arrow Connector 5"/>
          <p:cNvCxnSpPr/>
          <p:nvPr/>
        </p:nvCxnSpPr>
        <p:spPr>
          <a:xfrm flipV="1">
            <a:off x="1524000" y="2743200"/>
            <a:ext cx="1514475" cy="609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11"/>
          <p:cNvSpPr txBox="1">
            <a:spLocks noChangeArrowheads="1"/>
          </p:cNvSpPr>
          <p:nvPr/>
        </p:nvSpPr>
        <p:spPr bwMode="auto">
          <a:xfrm>
            <a:off x="5867400" y="1371600"/>
            <a:ext cx="2743200" cy="461665"/>
          </a:xfrm>
          <a:prstGeom prst="rect">
            <a:avLst/>
          </a:prstGeom>
          <a:noFill/>
          <a:ln w="9525">
            <a:noFill/>
            <a:miter lim="800000"/>
            <a:headEnd/>
            <a:tailEnd/>
          </a:ln>
        </p:spPr>
        <p:txBody>
          <a:bodyPr wrap="square">
            <a:spAutoFit/>
          </a:bodyPr>
          <a:lstStyle/>
          <a:p>
            <a:r>
              <a:rPr lang="en-US" sz="1200" i="1" dirty="0"/>
              <a:t>View students linked/included in this report.</a:t>
            </a:r>
          </a:p>
        </p:txBody>
      </p:sp>
      <p:cxnSp>
        <p:nvCxnSpPr>
          <p:cNvPr id="8" name="Straight Arrow Connector 7"/>
          <p:cNvCxnSpPr/>
          <p:nvPr/>
        </p:nvCxnSpPr>
        <p:spPr>
          <a:xfrm flipH="1">
            <a:off x="4800600" y="1676400"/>
            <a:ext cx="1066800" cy="457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553200" y="1676400"/>
            <a:ext cx="76200" cy="228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p:txBody>
          <a:bodyPr/>
          <a:lstStyle/>
          <a:p>
            <a:r>
              <a:rPr lang="en-US" dirty="0" smtClean="0"/>
              <a:t>Sample Teacher Value-Added Report </a:t>
            </a:r>
            <a:endParaRPr lang="en-US" dirty="0"/>
          </a:p>
        </p:txBody>
      </p:sp>
    </p:spTree>
    <p:extLst>
      <p:ext uri="{BB962C8B-B14F-4D97-AF65-F5344CB8AC3E}">
        <p14:creationId xmlns:p14="http://schemas.microsoft.com/office/powerpoint/2010/main" val="933119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1"/>
          <p:cNvSpPr>
            <a:spLocks noGrp="1"/>
          </p:cNvSpPr>
          <p:nvPr>
            <p:ph type="body" idx="1"/>
          </p:nvPr>
        </p:nvSpPr>
        <p:spPr>
          <a:xfrm>
            <a:off x="381000" y="228600"/>
            <a:ext cx="4114800" cy="530225"/>
          </a:xfrm>
        </p:spPr>
        <p:txBody>
          <a:bodyPr/>
          <a:lstStyle/>
          <a:p>
            <a:pPr marL="457200" indent="-457200" eaLnBrk="1" hangingPunct="1"/>
            <a:r>
              <a:rPr lang="en-US" sz="2400" b="1" dirty="0" smtClean="0">
                <a:solidFill>
                  <a:srgbClr val="73C05D"/>
                </a:solidFill>
                <a:latin typeface="Arial" charset="0"/>
                <a:ea typeface="ＭＳ Ｐゴシック" pitchFamily="34" charset="-128"/>
                <a:cs typeface="Arial" charset="0"/>
              </a:rPr>
              <a:t>Common Core Standards</a:t>
            </a:r>
          </a:p>
          <a:p>
            <a:pPr marL="457200" indent="-457200" eaLnBrk="1" hangingPunct="1"/>
            <a:endParaRPr lang="en-US" sz="2400" dirty="0" smtClean="0">
              <a:latin typeface="Arial" charset="0"/>
              <a:ea typeface="ＭＳ Ｐゴシック" pitchFamily="34" charset="-128"/>
              <a:cs typeface="Arial" charset="0"/>
            </a:endParaRPr>
          </a:p>
        </p:txBody>
      </p:sp>
      <p:sp>
        <p:nvSpPr>
          <p:cNvPr id="15363" name="Text Placeholder 1"/>
          <p:cNvSpPr txBox="1">
            <a:spLocks/>
          </p:cNvSpPr>
          <p:nvPr/>
        </p:nvSpPr>
        <p:spPr bwMode="auto">
          <a:xfrm>
            <a:off x="152400" y="1676400"/>
            <a:ext cx="4191000" cy="530225"/>
          </a:xfrm>
          <a:prstGeom prst="rect">
            <a:avLst/>
          </a:prstGeom>
          <a:noFill/>
          <a:ln w="9525">
            <a:noFill/>
            <a:miter lim="800000"/>
            <a:headEnd/>
            <a:tailEnd/>
          </a:ln>
        </p:spPr>
        <p:txBody>
          <a:bodyPr/>
          <a:lstStyle/>
          <a:p>
            <a:pPr marL="457200" indent="-457200">
              <a:spcBef>
                <a:spcPts val="700"/>
              </a:spcBef>
              <a:buClr>
                <a:srgbClr val="2462A7"/>
              </a:buClr>
              <a:buSzPct val="60000"/>
              <a:buFont typeface="Wingdings" pitchFamily="2" charset="2"/>
              <a:buNone/>
            </a:pPr>
            <a:r>
              <a:rPr lang="en-US" sz="2400" b="1" dirty="0">
                <a:solidFill>
                  <a:srgbClr val="7030A0"/>
                </a:solidFill>
              </a:rPr>
              <a:t>PARCC Assessments</a:t>
            </a:r>
          </a:p>
          <a:p>
            <a:pPr marL="457200" indent="-457200">
              <a:spcBef>
                <a:spcPts val="700"/>
              </a:spcBef>
              <a:buClr>
                <a:srgbClr val="2462A7"/>
              </a:buClr>
              <a:buSzPct val="60000"/>
              <a:buFont typeface="Wingdings" pitchFamily="2" charset="2"/>
              <a:buNone/>
            </a:pPr>
            <a:endParaRPr lang="en-US" sz="2400" dirty="0">
              <a:solidFill>
                <a:srgbClr val="660066"/>
              </a:solidFill>
            </a:endParaRPr>
          </a:p>
        </p:txBody>
      </p:sp>
      <p:sp>
        <p:nvSpPr>
          <p:cNvPr id="15364" name="Text Placeholder 1"/>
          <p:cNvSpPr txBox="1">
            <a:spLocks/>
          </p:cNvSpPr>
          <p:nvPr/>
        </p:nvSpPr>
        <p:spPr bwMode="auto">
          <a:xfrm>
            <a:off x="5181600" y="1831975"/>
            <a:ext cx="3048000" cy="530225"/>
          </a:xfrm>
          <a:prstGeom prst="rect">
            <a:avLst/>
          </a:prstGeom>
          <a:noFill/>
          <a:ln w="9525">
            <a:noFill/>
            <a:miter lim="800000"/>
            <a:headEnd/>
            <a:tailEnd/>
          </a:ln>
        </p:spPr>
        <p:txBody>
          <a:bodyPr/>
          <a:lstStyle/>
          <a:p>
            <a:pPr marL="457200" indent="-457200">
              <a:spcBef>
                <a:spcPts val="700"/>
              </a:spcBef>
              <a:buClr>
                <a:srgbClr val="2462A7"/>
              </a:buClr>
              <a:buSzPct val="60000"/>
              <a:buFont typeface="Wingdings" pitchFamily="2" charset="2"/>
              <a:buNone/>
            </a:pPr>
            <a:r>
              <a:rPr lang="en-US" sz="2400" b="1" dirty="0">
                <a:solidFill>
                  <a:srgbClr val="C00000"/>
                </a:solidFill>
              </a:rPr>
              <a:t>Race to the Top</a:t>
            </a:r>
          </a:p>
          <a:p>
            <a:pPr marL="457200" indent="-457200">
              <a:spcBef>
                <a:spcPts val="700"/>
              </a:spcBef>
              <a:buClr>
                <a:srgbClr val="2462A7"/>
              </a:buClr>
              <a:buSzPct val="60000"/>
              <a:buFont typeface="Wingdings" pitchFamily="2" charset="2"/>
              <a:buNone/>
            </a:pPr>
            <a:endParaRPr lang="en-US" sz="2400" dirty="0">
              <a:solidFill>
                <a:srgbClr val="FF0000"/>
              </a:solidFill>
            </a:endParaRPr>
          </a:p>
        </p:txBody>
      </p:sp>
      <p:sp>
        <p:nvSpPr>
          <p:cNvPr id="15365" name="Text Placeholder 1"/>
          <p:cNvSpPr txBox="1">
            <a:spLocks/>
          </p:cNvSpPr>
          <p:nvPr/>
        </p:nvSpPr>
        <p:spPr bwMode="auto">
          <a:xfrm>
            <a:off x="914400" y="2590800"/>
            <a:ext cx="4191000" cy="530225"/>
          </a:xfrm>
          <a:prstGeom prst="rect">
            <a:avLst/>
          </a:prstGeom>
          <a:noFill/>
          <a:ln w="9525">
            <a:noFill/>
            <a:miter lim="800000"/>
            <a:headEnd/>
            <a:tailEnd/>
          </a:ln>
        </p:spPr>
        <p:txBody>
          <a:bodyPr/>
          <a:lstStyle/>
          <a:p>
            <a:pPr marL="457200" indent="-457200">
              <a:spcBef>
                <a:spcPts val="700"/>
              </a:spcBef>
              <a:buClr>
                <a:srgbClr val="2462A7"/>
              </a:buClr>
              <a:buSzPct val="60000"/>
              <a:buFont typeface="Wingdings" pitchFamily="2" charset="2"/>
              <a:buNone/>
            </a:pPr>
            <a:r>
              <a:rPr lang="en-US" sz="2400" b="1" dirty="0">
                <a:solidFill>
                  <a:srgbClr val="3F9AC9"/>
                </a:solidFill>
              </a:rPr>
              <a:t>Teacher Effectiveness</a:t>
            </a:r>
          </a:p>
          <a:p>
            <a:pPr marL="457200" indent="-457200">
              <a:spcBef>
                <a:spcPts val="700"/>
              </a:spcBef>
              <a:buClr>
                <a:srgbClr val="2462A7"/>
              </a:buClr>
              <a:buSzPct val="60000"/>
              <a:buFont typeface="Wingdings" pitchFamily="2" charset="2"/>
              <a:buNone/>
            </a:pPr>
            <a:endParaRPr lang="en-US" sz="2400" dirty="0"/>
          </a:p>
        </p:txBody>
      </p:sp>
      <p:sp>
        <p:nvSpPr>
          <p:cNvPr id="15366" name="Text Placeholder 1"/>
          <p:cNvSpPr txBox="1">
            <a:spLocks/>
          </p:cNvSpPr>
          <p:nvPr/>
        </p:nvSpPr>
        <p:spPr bwMode="auto">
          <a:xfrm>
            <a:off x="5486400" y="228600"/>
            <a:ext cx="3505200" cy="530225"/>
          </a:xfrm>
          <a:prstGeom prst="rect">
            <a:avLst/>
          </a:prstGeom>
          <a:noFill/>
          <a:ln w="9525">
            <a:noFill/>
            <a:miter lim="800000"/>
            <a:headEnd/>
            <a:tailEnd/>
          </a:ln>
        </p:spPr>
        <p:txBody>
          <a:bodyPr/>
          <a:lstStyle/>
          <a:p>
            <a:pPr marL="457200" indent="-457200" algn="ctr">
              <a:spcBef>
                <a:spcPts val="700"/>
              </a:spcBef>
              <a:buClr>
                <a:srgbClr val="2462A7"/>
              </a:buClr>
              <a:buSzPct val="60000"/>
              <a:buFont typeface="Wingdings" pitchFamily="2" charset="2"/>
              <a:buNone/>
            </a:pPr>
            <a:r>
              <a:rPr lang="en-US" sz="2400" b="1" dirty="0">
                <a:solidFill>
                  <a:srgbClr val="00B0F0"/>
                </a:solidFill>
              </a:rPr>
              <a:t>Ohio Teacher Evaluation System</a:t>
            </a:r>
          </a:p>
          <a:p>
            <a:pPr marL="457200" indent="-457200">
              <a:spcBef>
                <a:spcPts val="700"/>
              </a:spcBef>
              <a:buClr>
                <a:srgbClr val="2462A7"/>
              </a:buClr>
              <a:buSzPct val="60000"/>
              <a:buFont typeface="Wingdings" pitchFamily="2" charset="2"/>
              <a:buNone/>
            </a:pPr>
            <a:endParaRPr lang="en-US" sz="2400" dirty="0">
              <a:solidFill>
                <a:srgbClr val="00B0F0"/>
              </a:solidFill>
            </a:endParaRPr>
          </a:p>
        </p:txBody>
      </p:sp>
      <p:sp>
        <p:nvSpPr>
          <p:cNvPr id="15367" name="Text Placeholder 1"/>
          <p:cNvSpPr txBox="1">
            <a:spLocks/>
          </p:cNvSpPr>
          <p:nvPr/>
        </p:nvSpPr>
        <p:spPr bwMode="auto">
          <a:xfrm>
            <a:off x="457200" y="2971800"/>
            <a:ext cx="3733800" cy="530225"/>
          </a:xfrm>
          <a:prstGeom prst="rect">
            <a:avLst/>
          </a:prstGeom>
          <a:noFill/>
          <a:ln w="9525">
            <a:noFill/>
            <a:miter lim="800000"/>
            <a:headEnd/>
            <a:tailEnd/>
          </a:ln>
        </p:spPr>
        <p:txBody>
          <a:bodyPr/>
          <a:lstStyle/>
          <a:p>
            <a:pPr marL="457200" indent="-457200">
              <a:spcBef>
                <a:spcPts val="700"/>
              </a:spcBef>
              <a:buClr>
                <a:srgbClr val="2462A7"/>
              </a:buClr>
              <a:buSzPct val="60000"/>
              <a:buFont typeface="Wingdings" pitchFamily="2" charset="2"/>
              <a:buNone/>
            </a:pPr>
            <a:r>
              <a:rPr lang="en-US" sz="2400" b="1" dirty="0">
                <a:solidFill>
                  <a:srgbClr val="FF0000"/>
                </a:solidFill>
              </a:rPr>
              <a:t>Formative Instructional Practices</a:t>
            </a:r>
          </a:p>
          <a:p>
            <a:pPr marL="457200" indent="-457200">
              <a:spcBef>
                <a:spcPts val="700"/>
              </a:spcBef>
              <a:buClr>
                <a:srgbClr val="2462A7"/>
              </a:buClr>
              <a:buSzPct val="60000"/>
              <a:buFont typeface="Wingdings" pitchFamily="2" charset="2"/>
              <a:buNone/>
            </a:pPr>
            <a:endParaRPr lang="en-US" sz="2400" dirty="0"/>
          </a:p>
        </p:txBody>
      </p:sp>
      <p:sp>
        <p:nvSpPr>
          <p:cNvPr id="15368" name="Text Placeholder 1"/>
          <p:cNvSpPr txBox="1">
            <a:spLocks/>
          </p:cNvSpPr>
          <p:nvPr/>
        </p:nvSpPr>
        <p:spPr bwMode="auto">
          <a:xfrm>
            <a:off x="533400" y="3886200"/>
            <a:ext cx="4191000" cy="530225"/>
          </a:xfrm>
          <a:prstGeom prst="rect">
            <a:avLst/>
          </a:prstGeom>
          <a:noFill/>
          <a:ln w="9525">
            <a:noFill/>
            <a:miter lim="800000"/>
            <a:headEnd/>
            <a:tailEnd/>
          </a:ln>
        </p:spPr>
        <p:txBody>
          <a:bodyPr/>
          <a:lstStyle/>
          <a:p>
            <a:pPr marL="457200" indent="-457200">
              <a:spcBef>
                <a:spcPts val="700"/>
              </a:spcBef>
              <a:buClr>
                <a:srgbClr val="2462A7"/>
              </a:buClr>
              <a:buSzPct val="60000"/>
              <a:buFont typeface="Wingdings" pitchFamily="2" charset="2"/>
              <a:buNone/>
            </a:pPr>
            <a:r>
              <a:rPr lang="en-US" sz="2400" b="1" dirty="0">
                <a:solidFill>
                  <a:srgbClr val="3F9AC9"/>
                </a:solidFill>
              </a:rPr>
              <a:t>Student Learning Objectives</a:t>
            </a:r>
          </a:p>
          <a:p>
            <a:pPr marL="457200" indent="-457200">
              <a:spcBef>
                <a:spcPts val="700"/>
              </a:spcBef>
              <a:buClr>
                <a:srgbClr val="2462A7"/>
              </a:buClr>
              <a:buSzPct val="60000"/>
              <a:buFont typeface="Wingdings" pitchFamily="2" charset="2"/>
              <a:buNone/>
            </a:pPr>
            <a:endParaRPr lang="en-US" sz="2400" dirty="0">
              <a:solidFill>
                <a:srgbClr val="CE32A1"/>
              </a:solidFill>
            </a:endParaRPr>
          </a:p>
        </p:txBody>
      </p:sp>
      <p:sp>
        <p:nvSpPr>
          <p:cNvPr id="15369" name="Text Placeholder 1"/>
          <p:cNvSpPr txBox="1">
            <a:spLocks/>
          </p:cNvSpPr>
          <p:nvPr/>
        </p:nvSpPr>
        <p:spPr bwMode="auto">
          <a:xfrm>
            <a:off x="4953000" y="2971800"/>
            <a:ext cx="4191000" cy="530225"/>
          </a:xfrm>
          <a:prstGeom prst="rect">
            <a:avLst/>
          </a:prstGeom>
          <a:noFill/>
          <a:ln w="9525">
            <a:noFill/>
            <a:miter lim="800000"/>
            <a:headEnd/>
            <a:tailEnd/>
          </a:ln>
        </p:spPr>
        <p:txBody>
          <a:bodyPr/>
          <a:lstStyle/>
          <a:p>
            <a:pPr marL="457200" indent="-457200">
              <a:spcBef>
                <a:spcPts val="700"/>
              </a:spcBef>
              <a:buClr>
                <a:srgbClr val="2462A7"/>
              </a:buClr>
              <a:buSzPct val="60000"/>
              <a:buFont typeface="Wingdings" pitchFamily="2" charset="2"/>
              <a:buNone/>
            </a:pPr>
            <a:r>
              <a:rPr lang="en-US" sz="2400" b="1" dirty="0">
                <a:solidFill>
                  <a:srgbClr val="7030A0"/>
                </a:solidFill>
              </a:rPr>
              <a:t>Value-Added Analysis</a:t>
            </a:r>
          </a:p>
          <a:p>
            <a:pPr marL="457200" indent="-457200">
              <a:spcBef>
                <a:spcPts val="700"/>
              </a:spcBef>
              <a:buClr>
                <a:srgbClr val="2462A7"/>
              </a:buClr>
              <a:buSzPct val="60000"/>
              <a:buFont typeface="Wingdings" pitchFamily="2" charset="2"/>
              <a:buNone/>
            </a:pPr>
            <a:endParaRPr lang="en-US" sz="2400" dirty="0"/>
          </a:p>
        </p:txBody>
      </p:sp>
      <p:sp>
        <p:nvSpPr>
          <p:cNvPr id="15370" name="Text Placeholder 1"/>
          <p:cNvSpPr txBox="1">
            <a:spLocks/>
          </p:cNvSpPr>
          <p:nvPr/>
        </p:nvSpPr>
        <p:spPr bwMode="auto">
          <a:xfrm>
            <a:off x="2819400" y="3429000"/>
            <a:ext cx="4191000" cy="530225"/>
          </a:xfrm>
          <a:prstGeom prst="rect">
            <a:avLst/>
          </a:prstGeom>
          <a:noFill/>
          <a:ln w="9525">
            <a:noFill/>
            <a:miter lim="800000"/>
            <a:headEnd/>
            <a:tailEnd/>
          </a:ln>
        </p:spPr>
        <p:txBody>
          <a:bodyPr/>
          <a:lstStyle/>
          <a:p>
            <a:pPr marL="457200" indent="-457200">
              <a:spcBef>
                <a:spcPts val="700"/>
              </a:spcBef>
              <a:buClr>
                <a:srgbClr val="2462A7"/>
              </a:buClr>
              <a:buSzPct val="60000"/>
              <a:buFont typeface="Wingdings" pitchFamily="2" charset="2"/>
              <a:buNone/>
            </a:pPr>
            <a:r>
              <a:rPr lang="en-US" sz="2400" b="1" dirty="0">
                <a:solidFill>
                  <a:srgbClr val="002060"/>
                </a:solidFill>
              </a:rPr>
              <a:t>College &amp; Career Readiness</a:t>
            </a:r>
          </a:p>
          <a:p>
            <a:pPr marL="457200" indent="-457200">
              <a:spcBef>
                <a:spcPts val="700"/>
              </a:spcBef>
              <a:buClr>
                <a:srgbClr val="2462A7"/>
              </a:buClr>
              <a:buSzPct val="60000"/>
              <a:buFont typeface="Wingdings" pitchFamily="2" charset="2"/>
              <a:buNone/>
            </a:pPr>
            <a:endParaRPr lang="en-US" sz="2400" dirty="0"/>
          </a:p>
        </p:txBody>
      </p:sp>
      <p:sp>
        <p:nvSpPr>
          <p:cNvPr id="15371" name="Text Placeholder 1"/>
          <p:cNvSpPr txBox="1">
            <a:spLocks/>
          </p:cNvSpPr>
          <p:nvPr/>
        </p:nvSpPr>
        <p:spPr bwMode="auto">
          <a:xfrm>
            <a:off x="3581400" y="1143000"/>
            <a:ext cx="4191000" cy="530225"/>
          </a:xfrm>
          <a:prstGeom prst="rect">
            <a:avLst/>
          </a:prstGeom>
          <a:noFill/>
          <a:ln w="9525">
            <a:noFill/>
            <a:miter lim="800000"/>
            <a:headEnd/>
            <a:tailEnd/>
          </a:ln>
        </p:spPr>
        <p:txBody>
          <a:bodyPr/>
          <a:lstStyle/>
          <a:p>
            <a:pPr marL="457200" indent="-457200">
              <a:spcBef>
                <a:spcPts val="700"/>
              </a:spcBef>
              <a:buClr>
                <a:srgbClr val="2462A7"/>
              </a:buClr>
              <a:buSzPct val="60000"/>
              <a:buFont typeface="Wingdings" pitchFamily="2" charset="2"/>
              <a:buNone/>
            </a:pPr>
            <a:r>
              <a:rPr lang="en-US" sz="2400" b="1" dirty="0">
                <a:solidFill>
                  <a:srgbClr val="7030A0"/>
                </a:solidFill>
              </a:rPr>
              <a:t>Student Growth Measures</a:t>
            </a:r>
          </a:p>
          <a:p>
            <a:pPr marL="457200" indent="-457200">
              <a:spcBef>
                <a:spcPts val="700"/>
              </a:spcBef>
              <a:buClr>
                <a:srgbClr val="2462A7"/>
              </a:buClr>
              <a:buSzPct val="60000"/>
              <a:buFont typeface="Wingdings" pitchFamily="2" charset="2"/>
              <a:buNone/>
            </a:pPr>
            <a:endParaRPr lang="en-US" sz="2400" dirty="0"/>
          </a:p>
        </p:txBody>
      </p:sp>
      <p:sp>
        <p:nvSpPr>
          <p:cNvPr id="15372" name="Text Placeholder 1"/>
          <p:cNvSpPr txBox="1">
            <a:spLocks/>
          </p:cNvSpPr>
          <p:nvPr/>
        </p:nvSpPr>
        <p:spPr bwMode="auto">
          <a:xfrm>
            <a:off x="5562600" y="5562600"/>
            <a:ext cx="3276600" cy="530225"/>
          </a:xfrm>
          <a:prstGeom prst="rect">
            <a:avLst/>
          </a:prstGeom>
          <a:noFill/>
          <a:ln w="9525">
            <a:noFill/>
            <a:miter lim="800000"/>
            <a:headEnd/>
            <a:tailEnd/>
          </a:ln>
        </p:spPr>
        <p:txBody>
          <a:bodyPr/>
          <a:lstStyle/>
          <a:p>
            <a:pPr marL="457200" indent="-457200">
              <a:spcBef>
                <a:spcPts val="700"/>
              </a:spcBef>
              <a:buClr>
                <a:srgbClr val="2462A7"/>
              </a:buClr>
              <a:buSzPct val="60000"/>
              <a:buFont typeface="Wingdings" pitchFamily="2" charset="2"/>
              <a:buNone/>
            </a:pPr>
            <a:r>
              <a:rPr lang="en-US" sz="2400" b="1" dirty="0">
                <a:solidFill>
                  <a:srgbClr val="7030A0"/>
                </a:solidFill>
              </a:rPr>
              <a:t>Evidence of Student Learning</a:t>
            </a:r>
          </a:p>
          <a:p>
            <a:pPr marL="457200" indent="-457200">
              <a:spcBef>
                <a:spcPts val="700"/>
              </a:spcBef>
              <a:buClr>
                <a:srgbClr val="2462A7"/>
              </a:buClr>
              <a:buSzPct val="60000"/>
              <a:buFont typeface="Wingdings" pitchFamily="2" charset="2"/>
              <a:buNone/>
            </a:pPr>
            <a:endParaRPr lang="en-US" sz="2400" dirty="0"/>
          </a:p>
        </p:txBody>
      </p:sp>
      <p:sp>
        <p:nvSpPr>
          <p:cNvPr id="15373" name="Text Placeholder 1"/>
          <p:cNvSpPr txBox="1">
            <a:spLocks/>
          </p:cNvSpPr>
          <p:nvPr/>
        </p:nvSpPr>
        <p:spPr bwMode="auto">
          <a:xfrm>
            <a:off x="4038600" y="5029200"/>
            <a:ext cx="4114800" cy="530225"/>
          </a:xfrm>
          <a:prstGeom prst="rect">
            <a:avLst/>
          </a:prstGeom>
          <a:noFill/>
          <a:ln w="9525">
            <a:noFill/>
            <a:miter lim="800000"/>
            <a:headEnd/>
            <a:tailEnd/>
          </a:ln>
        </p:spPr>
        <p:txBody>
          <a:bodyPr/>
          <a:lstStyle/>
          <a:p>
            <a:pPr marL="457200" indent="-457200">
              <a:spcBef>
                <a:spcPts val="700"/>
              </a:spcBef>
              <a:buClr>
                <a:srgbClr val="2462A7"/>
              </a:buClr>
              <a:buSzPct val="60000"/>
              <a:buFont typeface="Wingdings" pitchFamily="2" charset="2"/>
              <a:buNone/>
            </a:pPr>
            <a:r>
              <a:rPr lang="en-US" sz="2400" b="1" dirty="0">
                <a:solidFill>
                  <a:srgbClr val="FF0000"/>
                </a:solidFill>
              </a:rPr>
              <a:t>Teacher-Based-Teams</a:t>
            </a:r>
          </a:p>
          <a:p>
            <a:pPr marL="457200" indent="-457200">
              <a:spcBef>
                <a:spcPts val="700"/>
              </a:spcBef>
              <a:buClr>
                <a:srgbClr val="2462A7"/>
              </a:buClr>
              <a:buSzPct val="60000"/>
              <a:buFont typeface="Wingdings" pitchFamily="2" charset="2"/>
              <a:buNone/>
            </a:pPr>
            <a:endParaRPr lang="en-US" sz="2400" dirty="0"/>
          </a:p>
        </p:txBody>
      </p:sp>
      <p:sp>
        <p:nvSpPr>
          <p:cNvPr id="15374" name="Text Placeholder 1"/>
          <p:cNvSpPr txBox="1">
            <a:spLocks/>
          </p:cNvSpPr>
          <p:nvPr/>
        </p:nvSpPr>
        <p:spPr bwMode="auto">
          <a:xfrm>
            <a:off x="304800" y="5257800"/>
            <a:ext cx="3048000" cy="838200"/>
          </a:xfrm>
          <a:prstGeom prst="rect">
            <a:avLst/>
          </a:prstGeom>
          <a:noFill/>
          <a:ln w="9525">
            <a:noFill/>
            <a:miter lim="800000"/>
            <a:headEnd/>
            <a:tailEnd/>
          </a:ln>
        </p:spPr>
        <p:txBody>
          <a:bodyPr/>
          <a:lstStyle/>
          <a:p>
            <a:pPr marL="457200" indent="-457200">
              <a:spcBef>
                <a:spcPts val="700"/>
              </a:spcBef>
              <a:buClr>
                <a:srgbClr val="2462A7"/>
              </a:buClr>
              <a:buSzPct val="60000"/>
              <a:buFont typeface="Wingdings" pitchFamily="2" charset="2"/>
              <a:buNone/>
            </a:pPr>
            <a:r>
              <a:rPr lang="en-US" sz="2400" b="1" dirty="0">
                <a:solidFill>
                  <a:srgbClr val="7030A0"/>
                </a:solidFill>
              </a:rPr>
              <a:t>New Accountability System </a:t>
            </a:r>
          </a:p>
          <a:p>
            <a:pPr marL="457200" indent="-457200">
              <a:spcBef>
                <a:spcPts val="700"/>
              </a:spcBef>
              <a:buClr>
                <a:srgbClr val="2462A7"/>
              </a:buClr>
              <a:buSzPct val="60000"/>
              <a:buFont typeface="Wingdings" pitchFamily="2" charset="2"/>
              <a:buNone/>
            </a:pPr>
            <a:endParaRPr lang="en-US" sz="2400" dirty="0">
              <a:solidFill>
                <a:srgbClr val="00B050"/>
              </a:solidFill>
            </a:endParaRPr>
          </a:p>
        </p:txBody>
      </p:sp>
      <p:sp>
        <p:nvSpPr>
          <p:cNvPr id="15375" name="Text Placeholder 1"/>
          <p:cNvSpPr txBox="1">
            <a:spLocks/>
          </p:cNvSpPr>
          <p:nvPr/>
        </p:nvSpPr>
        <p:spPr bwMode="auto">
          <a:xfrm>
            <a:off x="5410200" y="3657600"/>
            <a:ext cx="3733800" cy="530225"/>
          </a:xfrm>
          <a:prstGeom prst="rect">
            <a:avLst/>
          </a:prstGeom>
          <a:noFill/>
          <a:ln w="9525">
            <a:noFill/>
            <a:miter lim="800000"/>
            <a:headEnd/>
            <a:tailEnd/>
          </a:ln>
        </p:spPr>
        <p:txBody>
          <a:bodyPr/>
          <a:lstStyle/>
          <a:p>
            <a:pPr marL="457200" indent="-457200">
              <a:spcBef>
                <a:spcPts val="700"/>
              </a:spcBef>
              <a:buClr>
                <a:srgbClr val="2462A7"/>
              </a:buClr>
              <a:buSzPct val="60000"/>
              <a:buFont typeface="Wingdings" pitchFamily="2" charset="2"/>
              <a:buNone/>
            </a:pPr>
            <a:r>
              <a:rPr lang="en-US" sz="2400" b="1" dirty="0">
                <a:solidFill>
                  <a:srgbClr val="BF0101"/>
                </a:solidFill>
              </a:rPr>
              <a:t>Performance-Based Compensation</a:t>
            </a:r>
          </a:p>
          <a:p>
            <a:pPr marL="457200" indent="-457200">
              <a:spcBef>
                <a:spcPts val="700"/>
              </a:spcBef>
              <a:buClr>
                <a:srgbClr val="2462A7"/>
              </a:buClr>
              <a:buSzPct val="60000"/>
              <a:buFont typeface="Wingdings" pitchFamily="2" charset="2"/>
              <a:buNone/>
            </a:pPr>
            <a:endParaRPr lang="en-US" sz="2400" dirty="0">
              <a:solidFill>
                <a:srgbClr val="BF0101"/>
              </a:solidFill>
            </a:endParaRPr>
          </a:p>
        </p:txBody>
      </p:sp>
      <p:sp>
        <p:nvSpPr>
          <p:cNvPr id="15376" name="Text Placeholder 1"/>
          <p:cNvSpPr txBox="1">
            <a:spLocks/>
          </p:cNvSpPr>
          <p:nvPr/>
        </p:nvSpPr>
        <p:spPr bwMode="auto">
          <a:xfrm>
            <a:off x="5638800" y="4648200"/>
            <a:ext cx="2971800" cy="530225"/>
          </a:xfrm>
          <a:prstGeom prst="rect">
            <a:avLst/>
          </a:prstGeom>
          <a:noFill/>
          <a:ln w="9525">
            <a:noFill/>
            <a:miter lim="800000"/>
            <a:headEnd/>
            <a:tailEnd/>
          </a:ln>
        </p:spPr>
        <p:txBody>
          <a:bodyPr/>
          <a:lstStyle/>
          <a:p>
            <a:pPr marL="457200" indent="-457200">
              <a:spcBef>
                <a:spcPts val="700"/>
              </a:spcBef>
              <a:buClr>
                <a:srgbClr val="2462A7"/>
              </a:buClr>
              <a:buSzPct val="60000"/>
              <a:buFont typeface="Wingdings" pitchFamily="2" charset="2"/>
              <a:buNone/>
            </a:pPr>
            <a:r>
              <a:rPr lang="en-US" sz="2400" b="1" dirty="0">
                <a:solidFill>
                  <a:srgbClr val="73C05D"/>
                </a:solidFill>
              </a:rPr>
              <a:t>21</a:t>
            </a:r>
            <a:r>
              <a:rPr lang="en-US" sz="2400" b="1" baseline="30000" dirty="0">
                <a:solidFill>
                  <a:srgbClr val="73C05D"/>
                </a:solidFill>
              </a:rPr>
              <a:t>st</a:t>
            </a:r>
            <a:r>
              <a:rPr lang="en-US" sz="2400" b="1" dirty="0">
                <a:solidFill>
                  <a:srgbClr val="73C05D"/>
                </a:solidFill>
              </a:rPr>
              <a:t> Century Skills</a:t>
            </a:r>
          </a:p>
          <a:p>
            <a:pPr marL="457200" indent="-457200">
              <a:spcBef>
                <a:spcPts val="700"/>
              </a:spcBef>
              <a:buClr>
                <a:srgbClr val="2462A7"/>
              </a:buClr>
              <a:buSzPct val="60000"/>
              <a:buFont typeface="Wingdings" pitchFamily="2" charset="2"/>
              <a:buNone/>
            </a:pPr>
            <a:endParaRPr lang="en-US" sz="2400" dirty="0">
              <a:solidFill>
                <a:srgbClr val="73C05D"/>
              </a:solidFill>
            </a:endParaRPr>
          </a:p>
        </p:txBody>
      </p:sp>
      <p:sp>
        <p:nvSpPr>
          <p:cNvPr id="17" name="Text Placeholder 1"/>
          <p:cNvSpPr txBox="1">
            <a:spLocks/>
          </p:cNvSpPr>
          <p:nvPr/>
        </p:nvSpPr>
        <p:spPr bwMode="auto">
          <a:xfrm>
            <a:off x="0" y="838200"/>
            <a:ext cx="3505200" cy="530225"/>
          </a:xfrm>
          <a:prstGeom prst="rect">
            <a:avLst/>
          </a:prstGeom>
          <a:noFill/>
          <a:ln w="9525">
            <a:noFill/>
            <a:miter lim="800000"/>
            <a:headEnd/>
            <a:tailEnd/>
          </a:ln>
        </p:spPr>
        <p:txBody>
          <a:bodyPr/>
          <a:lstStyle/>
          <a:p>
            <a:pPr marL="457200" indent="-457200" algn="ctr">
              <a:spcBef>
                <a:spcPts val="700"/>
              </a:spcBef>
              <a:buClr>
                <a:srgbClr val="2462A7"/>
              </a:buClr>
              <a:buSzPct val="60000"/>
              <a:buFont typeface="Wingdings" pitchFamily="2" charset="2"/>
              <a:buNone/>
            </a:pPr>
            <a:r>
              <a:rPr lang="en-US" sz="2400" b="1" dirty="0">
                <a:solidFill>
                  <a:srgbClr val="00B0F0"/>
                </a:solidFill>
              </a:rPr>
              <a:t>Ohio Principal  Evaluation System</a:t>
            </a:r>
          </a:p>
          <a:p>
            <a:pPr marL="457200" indent="-457200">
              <a:spcBef>
                <a:spcPts val="700"/>
              </a:spcBef>
              <a:buClr>
                <a:srgbClr val="2462A7"/>
              </a:buClr>
              <a:buSzPct val="60000"/>
              <a:buFont typeface="Wingdings" pitchFamily="2" charset="2"/>
              <a:buNone/>
            </a:pPr>
            <a:endParaRPr lang="en-US" sz="2400" dirty="0">
              <a:solidFill>
                <a:srgbClr val="00B0F0"/>
              </a:solidFill>
            </a:endParaRPr>
          </a:p>
        </p:txBody>
      </p:sp>
      <p:sp>
        <p:nvSpPr>
          <p:cNvPr id="18" name="Text Placeholder 1"/>
          <p:cNvSpPr txBox="1">
            <a:spLocks/>
          </p:cNvSpPr>
          <p:nvPr/>
        </p:nvSpPr>
        <p:spPr bwMode="auto">
          <a:xfrm>
            <a:off x="4800600" y="2133600"/>
            <a:ext cx="3962400" cy="530225"/>
          </a:xfrm>
          <a:prstGeom prst="rect">
            <a:avLst/>
          </a:prstGeom>
          <a:noFill/>
          <a:ln w="9525">
            <a:noFill/>
            <a:miter lim="800000"/>
            <a:headEnd/>
            <a:tailEnd/>
          </a:ln>
        </p:spPr>
        <p:txBody>
          <a:bodyPr/>
          <a:lstStyle/>
          <a:p>
            <a:pPr marL="457200" indent="-457200" algn="ctr">
              <a:spcBef>
                <a:spcPts val="700"/>
              </a:spcBef>
              <a:buClr>
                <a:srgbClr val="2462A7"/>
              </a:buClr>
              <a:buSzPct val="60000"/>
              <a:buFont typeface="Wingdings" pitchFamily="2" charset="2"/>
              <a:buNone/>
            </a:pPr>
            <a:r>
              <a:rPr lang="en-US" sz="2400" b="1" dirty="0">
                <a:solidFill>
                  <a:srgbClr val="00B0F0"/>
                </a:solidFill>
              </a:rPr>
              <a:t>Ohio Educator Preparation Metrics</a:t>
            </a:r>
          </a:p>
          <a:p>
            <a:pPr marL="457200" indent="-457200">
              <a:spcBef>
                <a:spcPts val="700"/>
              </a:spcBef>
              <a:buClr>
                <a:srgbClr val="2462A7"/>
              </a:buClr>
              <a:buSzPct val="60000"/>
              <a:buFont typeface="Wingdings" pitchFamily="2" charset="2"/>
              <a:buNone/>
            </a:pPr>
            <a:endParaRPr lang="en-US" sz="2400" dirty="0">
              <a:solidFill>
                <a:srgbClr val="00B0F0"/>
              </a:solidFill>
            </a:endParaRPr>
          </a:p>
        </p:txBody>
      </p:sp>
      <p:sp>
        <p:nvSpPr>
          <p:cNvPr id="19" name="Text Placeholder 1"/>
          <p:cNvSpPr txBox="1">
            <a:spLocks/>
          </p:cNvSpPr>
          <p:nvPr/>
        </p:nvSpPr>
        <p:spPr bwMode="auto">
          <a:xfrm>
            <a:off x="1295400" y="6327775"/>
            <a:ext cx="4572000" cy="530225"/>
          </a:xfrm>
          <a:prstGeom prst="rect">
            <a:avLst/>
          </a:prstGeom>
          <a:noFill/>
          <a:ln w="9525">
            <a:noFill/>
            <a:miter lim="800000"/>
            <a:headEnd/>
            <a:tailEnd/>
          </a:ln>
        </p:spPr>
        <p:txBody>
          <a:bodyPr/>
          <a:lstStyle/>
          <a:p>
            <a:pPr marL="457200" indent="-457200">
              <a:spcBef>
                <a:spcPts val="700"/>
              </a:spcBef>
              <a:buClr>
                <a:srgbClr val="2462A7"/>
              </a:buClr>
              <a:buSzPct val="60000"/>
              <a:buFont typeface="Wingdings" pitchFamily="2" charset="2"/>
              <a:buNone/>
            </a:pPr>
            <a:r>
              <a:rPr lang="en-US" sz="2400" b="1" dirty="0">
                <a:solidFill>
                  <a:srgbClr val="BF0101"/>
                </a:solidFill>
              </a:rPr>
              <a:t>Ohio Improvement Process</a:t>
            </a:r>
          </a:p>
          <a:p>
            <a:pPr marL="457200" indent="-457200">
              <a:spcBef>
                <a:spcPts val="700"/>
              </a:spcBef>
              <a:buClr>
                <a:srgbClr val="2462A7"/>
              </a:buClr>
              <a:buSzPct val="60000"/>
              <a:buFont typeface="Wingdings" pitchFamily="2" charset="2"/>
              <a:buNone/>
            </a:pPr>
            <a:endParaRPr lang="en-US" sz="2400" dirty="0">
              <a:solidFill>
                <a:srgbClr val="BF0101"/>
              </a:solidFill>
            </a:endParaRPr>
          </a:p>
        </p:txBody>
      </p:sp>
      <p:sp>
        <p:nvSpPr>
          <p:cNvPr id="20" name="Text Placeholder 1"/>
          <p:cNvSpPr txBox="1">
            <a:spLocks/>
          </p:cNvSpPr>
          <p:nvPr/>
        </p:nvSpPr>
        <p:spPr bwMode="auto">
          <a:xfrm>
            <a:off x="304800" y="4724400"/>
            <a:ext cx="4114800" cy="530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1" fontAlgn="base" latinLnBrk="0" hangingPunct="1">
              <a:lnSpc>
                <a:spcPct val="100000"/>
              </a:lnSpc>
              <a:spcBef>
                <a:spcPts val="700"/>
              </a:spcBef>
              <a:spcAft>
                <a:spcPct val="0"/>
              </a:spcAft>
              <a:buClr>
                <a:srgbClr val="2462A7"/>
              </a:buClr>
              <a:buSzPct val="60000"/>
              <a:buFont typeface="Wingdings" pitchFamily="2" charset="2"/>
              <a:buNone/>
              <a:tabLst/>
              <a:defRPr/>
            </a:pPr>
            <a:r>
              <a:rPr kumimoji="0" lang="en-US" sz="2400" b="1" i="0" u="none" strike="noStrike" kern="1200" cap="none" spc="0" normalizeH="0" baseline="0" noProof="0" dirty="0" smtClean="0">
                <a:ln>
                  <a:noFill/>
                </a:ln>
                <a:solidFill>
                  <a:srgbClr val="7030A0"/>
                </a:solidFill>
                <a:effectLst/>
                <a:uLnTx/>
                <a:uFillTx/>
                <a:latin typeface="Arial" charset="0"/>
                <a:ea typeface="ＭＳ Ｐゴシック" pitchFamily="34" charset="-128"/>
                <a:cs typeface="Arial" charset="0"/>
              </a:rPr>
              <a:t>Performance Assessments</a:t>
            </a:r>
          </a:p>
          <a:p>
            <a:pPr marL="457200" marR="0" lvl="0" indent="-457200" algn="l" defTabSz="914400" rtl="0" eaLnBrk="1" fontAlgn="base" latinLnBrk="0" hangingPunct="1">
              <a:lnSpc>
                <a:spcPct val="100000"/>
              </a:lnSpc>
              <a:spcBef>
                <a:spcPts val="700"/>
              </a:spcBef>
              <a:spcAft>
                <a:spcPct val="0"/>
              </a:spcAft>
              <a:buClr>
                <a:srgbClr val="2462A7"/>
              </a:buClr>
              <a:buSzPct val="60000"/>
              <a:buFont typeface="Wingdings" pitchFamily="2" charset="2"/>
              <a:buNone/>
              <a:tabLst/>
              <a:defRPr/>
            </a:pPr>
            <a:endParaRPr kumimoji="0" lang="en-US" sz="2400" b="0" i="0" u="none" strike="noStrike" kern="1200" cap="none" spc="0" normalizeH="0" baseline="0" noProof="0" dirty="0" smtClean="0">
              <a:ln>
                <a:noFill/>
              </a:ln>
              <a:solidFill>
                <a:schemeClr val="tx1"/>
              </a:solidFill>
              <a:effectLst/>
              <a:uLnTx/>
              <a:uFillTx/>
              <a:latin typeface="Arial" charset="0"/>
              <a:ea typeface="ＭＳ Ｐゴシック" pitchFamily="34" charset="-128"/>
              <a:cs typeface="Arial" charset="0"/>
            </a:endParaRPr>
          </a:p>
        </p:txBody>
      </p:sp>
      <p:sp>
        <p:nvSpPr>
          <p:cNvPr id="21" name="Text Placeholder 1"/>
          <p:cNvSpPr txBox="1">
            <a:spLocks/>
          </p:cNvSpPr>
          <p:nvPr/>
        </p:nvSpPr>
        <p:spPr bwMode="auto">
          <a:xfrm>
            <a:off x="3200400" y="765175"/>
            <a:ext cx="4191000" cy="530225"/>
          </a:xfrm>
          <a:prstGeom prst="rect">
            <a:avLst/>
          </a:prstGeom>
          <a:noFill/>
          <a:ln w="9525">
            <a:noFill/>
            <a:miter lim="800000"/>
            <a:headEnd/>
            <a:tailEnd/>
          </a:ln>
        </p:spPr>
        <p:txBody>
          <a:bodyPr/>
          <a:lstStyle/>
          <a:p>
            <a:pPr marL="457200" indent="-457200">
              <a:spcBef>
                <a:spcPts val="700"/>
              </a:spcBef>
              <a:buClr>
                <a:srgbClr val="2462A7"/>
              </a:buClr>
              <a:buSzPct val="60000"/>
              <a:buFont typeface="Wingdings" pitchFamily="2" charset="2"/>
              <a:buNone/>
            </a:pPr>
            <a:r>
              <a:rPr lang="en-US" sz="2400" b="1" dirty="0" smtClean="0">
                <a:solidFill>
                  <a:srgbClr val="FE9202"/>
                </a:solidFill>
              </a:rPr>
              <a:t>Doing Lesson Plans</a:t>
            </a:r>
            <a:endParaRPr lang="en-US" sz="2400" b="1" dirty="0">
              <a:solidFill>
                <a:srgbClr val="FE9202"/>
              </a:solidFill>
            </a:endParaRPr>
          </a:p>
          <a:p>
            <a:pPr marL="457200" indent="-457200">
              <a:spcBef>
                <a:spcPts val="700"/>
              </a:spcBef>
              <a:buClr>
                <a:srgbClr val="2462A7"/>
              </a:buClr>
              <a:buSzPct val="60000"/>
              <a:buFont typeface="Wingdings" pitchFamily="2" charset="2"/>
              <a:buNone/>
            </a:pPr>
            <a:endParaRPr lang="en-US" sz="2400" dirty="0"/>
          </a:p>
        </p:txBody>
      </p:sp>
      <p:sp>
        <p:nvSpPr>
          <p:cNvPr id="22" name="Text Placeholder 1"/>
          <p:cNvSpPr txBox="1">
            <a:spLocks/>
          </p:cNvSpPr>
          <p:nvPr/>
        </p:nvSpPr>
        <p:spPr bwMode="auto">
          <a:xfrm>
            <a:off x="1295400" y="2133600"/>
            <a:ext cx="3810000" cy="530225"/>
          </a:xfrm>
          <a:prstGeom prst="rect">
            <a:avLst/>
          </a:prstGeom>
          <a:noFill/>
          <a:ln w="9525">
            <a:noFill/>
            <a:miter lim="800000"/>
            <a:headEnd/>
            <a:tailEnd/>
          </a:ln>
        </p:spPr>
        <p:txBody>
          <a:bodyPr/>
          <a:lstStyle/>
          <a:p>
            <a:pPr marL="457200" indent="-457200">
              <a:spcBef>
                <a:spcPts val="700"/>
              </a:spcBef>
              <a:buClr>
                <a:srgbClr val="2462A7"/>
              </a:buClr>
              <a:buSzPct val="60000"/>
              <a:buFont typeface="Wingdings" pitchFamily="2" charset="2"/>
              <a:buNone/>
            </a:pPr>
            <a:r>
              <a:rPr lang="en-US" sz="2400" b="1" dirty="0" smtClean="0">
                <a:solidFill>
                  <a:srgbClr val="73C05D"/>
                </a:solidFill>
              </a:rPr>
              <a:t>Keeping Students Busy</a:t>
            </a:r>
            <a:endParaRPr lang="en-US" sz="2400" b="1" dirty="0">
              <a:solidFill>
                <a:srgbClr val="73C05D"/>
              </a:solidFill>
            </a:endParaRPr>
          </a:p>
          <a:p>
            <a:pPr marL="457200" indent="-457200">
              <a:spcBef>
                <a:spcPts val="700"/>
              </a:spcBef>
              <a:buClr>
                <a:srgbClr val="2462A7"/>
              </a:buClr>
              <a:buSzPct val="60000"/>
              <a:buFont typeface="Wingdings" pitchFamily="2" charset="2"/>
              <a:buNone/>
            </a:pPr>
            <a:endParaRPr lang="en-US" sz="2400" dirty="0"/>
          </a:p>
        </p:txBody>
      </p:sp>
      <p:sp>
        <p:nvSpPr>
          <p:cNvPr id="23" name="Text Placeholder 1"/>
          <p:cNvSpPr txBox="1">
            <a:spLocks/>
          </p:cNvSpPr>
          <p:nvPr/>
        </p:nvSpPr>
        <p:spPr bwMode="auto">
          <a:xfrm>
            <a:off x="3048000" y="4343400"/>
            <a:ext cx="3124200" cy="530225"/>
          </a:xfrm>
          <a:prstGeom prst="rect">
            <a:avLst/>
          </a:prstGeom>
          <a:noFill/>
          <a:ln w="9525">
            <a:noFill/>
            <a:miter lim="800000"/>
            <a:headEnd/>
            <a:tailEnd/>
          </a:ln>
        </p:spPr>
        <p:txBody>
          <a:bodyPr/>
          <a:lstStyle/>
          <a:p>
            <a:pPr marL="457200" indent="-457200">
              <a:spcBef>
                <a:spcPts val="700"/>
              </a:spcBef>
              <a:buClr>
                <a:srgbClr val="2462A7"/>
              </a:buClr>
              <a:buSzPct val="60000"/>
              <a:buFont typeface="Wingdings" pitchFamily="2" charset="2"/>
              <a:buNone/>
            </a:pPr>
            <a:r>
              <a:rPr lang="en-US" sz="2400" b="1" dirty="0" smtClean="0">
                <a:solidFill>
                  <a:srgbClr val="0000FF"/>
                </a:solidFill>
              </a:rPr>
              <a:t>Grading Homework</a:t>
            </a:r>
            <a:endParaRPr lang="en-US" sz="2400" b="1" dirty="0">
              <a:solidFill>
                <a:srgbClr val="0000FF"/>
              </a:solidFill>
            </a:endParaRPr>
          </a:p>
          <a:p>
            <a:pPr marL="457200" indent="-457200">
              <a:spcBef>
                <a:spcPts val="700"/>
              </a:spcBef>
              <a:buClr>
                <a:srgbClr val="2462A7"/>
              </a:buClr>
              <a:buSzPct val="60000"/>
              <a:buFont typeface="Wingdings" pitchFamily="2" charset="2"/>
              <a:buNone/>
            </a:pPr>
            <a:endParaRPr lang="en-US" sz="2400" dirty="0"/>
          </a:p>
        </p:txBody>
      </p:sp>
      <p:sp>
        <p:nvSpPr>
          <p:cNvPr id="24" name="Text Placeholder 1"/>
          <p:cNvSpPr txBox="1">
            <a:spLocks/>
          </p:cNvSpPr>
          <p:nvPr/>
        </p:nvSpPr>
        <p:spPr bwMode="auto">
          <a:xfrm>
            <a:off x="2057400" y="5946775"/>
            <a:ext cx="4191000" cy="530225"/>
          </a:xfrm>
          <a:prstGeom prst="rect">
            <a:avLst/>
          </a:prstGeom>
          <a:noFill/>
          <a:ln w="9525">
            <a:noFill/>
            <a:miter lim="800000"/>
            <a:headEnd/>
            <a:tailEnd/>
          </a:ln>
        </p:spPr>
        <p:txBody>
          <a:bodyPr/>
          <a:lstStyle/>
          <a:p>
            <a:pPr marL="457200" indent="-457200">
              <a:spcBef>
                <a:spcPts val="700"/>
              </a:spcBef>
              <a:buClr>
                <a:srgbClr val="2462A7"/>
              </a:buClr>
              <a:buSzPct val="60000"/>
              <a:buFont typeface="Wingdings" pitchFamily="2" charset="2"/>
              <a:buNone/>
            </a:pPr>
            <a:r>
              <a:rPr lang="en-US" sz="2400" b="1" dirty="0" smtClean="0">
                <a:solidFill>
                  <a:srgbClr val="298536"/>
                </a:solidFill>
              </a:rPr>
              <a:t>Defending Student Grades</a:t>
            </a:r>
            <a:endParaRPr lang="en-US" sz="2400" b="1" dirty="0">
              <a:solidFill>
                <a:srgbClr val="298536"/>
              </a:solidFill>
            </a:endParaRPr>
          </a:p>
          <a:p>
            <a:pPr marL="457200" indent="-457200">
              <a:spcBef>
                <a:spcPts val="700"/>
              </a:spcBef>
              <a:buClr>
                <a:srgbClr val="2462A7"/>
              </a:buClr>
              <a:buSzPct val="60000"/>
              <a:buFont typeface="Wingdings" pitchFamily="2" charset="2"/>
              <a:buNone/>
            </a:pPr>
            <a:endParaRPr lang="en-US" sz="2400" dirty="0"/>
          </a:p>
        </p:txBody>
      </p:sp>
      <p:sp>
        <p:nvSpPr>
          <p:cNvPr id="25" name="Text Placeholder 1"/>
          <p:cNvSpPr txBox="1">
            <a:spLocks/>
          </p:cNvSpPr>
          <p:nvPr/>
        </p:nvSpPr>
        <p:spPr bwMode="auto">
          <a:xfrm>
            <a:off x="5867400" y="1524000"/>
            <a:ext cx="3048000" cy="530225"/>
          </a:xfrm>
          <a:prstGeom prst="rect">
            <a:avLst/>
          </a:prstGeom>
          <a:noFill/>
          <a:ln w="9525">
            <a:noFill/>
            <a:miter lim="800000"/>
            <a:headEnd/>
            <a:tailEnd/>
          </a:ln>
        </p:spPr>
        <p:txBody>
          <a:bodyPr/>
          <a:lstStyle/>
          <a:p>
            <a:pPr marL="457200" indent="-457200">
              <a:spcBef>
                <a:spcPts val="700"/>
              </a:spcBef>
              <a:buClr>
                <a:srgbClr val="2462A7"/>
              </a:buClr>
              <a:buSzPct val="60000"/>
              <a:buFont typeface="Wingdings" pitchFamily="2" charset="2"/>
              <a:buNone/>
            </a:pPr>
            <a:r>
              <a:rPr lang="en-US" sz="2400" b="1" dirty="0" smtClean="0">
                <a:solidFill>
                  <a:srgbClr val="3F9AC9"/>
                </a:solidFill>
              </a:rPr>
              <a:t>Teacher Evaluation</a:t>
            </a:r>
            <a:endParaRPr lang="en-US" sz="2400" b="1" dirty="0">
              <a:solidFill>
                <a:srgbClr val="3F9AC9"/>
              </a:solidFill>
            </a:endParaRPr>
          </a:p>
          <a:p>
            <a:pPr marL="457200" indent="-457200">
              <a:spcBef>
                <a:spcPts val="700"/>
              </a:spcBef>
              <a:buClr>
                <a:srgbClr val="2462A7"/>
              </a:buClr>
              <a:buSzPct val="60000"/>
              <a:buFont typeface="Wingdings" pitchFamily="2" charset="2"/>
              <a:buNone/>
            </a:pPr>
            <a:endParaRPr lang="en-US" sz="2400" dirty="0">
              <a:solidFill>
                <a:srgbClr val="FF0000"/>
              </a:solidFill>
            </a:endParaRPr>
          </a:p>
        </p:txBody>
      </p:sp>
      <p:sp>
        <p:nvSpPr>
          <p:cNvPr id="2" name="TextBox 1"/>
          <p:cNvSpPr txBox="1"/>
          <p:nvPr/>
        </p:nvSpPr>
        <p:spPr>
          <a:xfrm>
            <a:off x="298808" y="655454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10190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2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24">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21">
                                            <p:txEl>
                                              <p:pRg st="0" end="0"/>
                                            </p:tx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70"/>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500"/>
                                  </p:stCondLst>
                                  <p:childTnLst>
                                    <p:set>
                                      <p:cBhvr>
                                        <p:cTn id="25" dur="1" fill="hold">
                                          <p:stCondLst>
                                            <p:cond delay="0"/>
                                          </p:stCondLst>
                                        </p:cTn>
                                        <p:tgtEl>
                                          <p:spTgt spid="15362">
                                            <p:txEl>
                                              <p:pRg st="0" end="0"/>
                                            </p:txEl>
                                          </p:spTgt>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grpId="0" nodeType="afterEffect">
                                  <p:stCondLst>
                                    <p:cond delay="500"/>
                                  </p:stCondLst>
                                  <p:childTnLst>
                                    <p:set>
                                      <p:cBhvr>
                                        <p:cTn id="28" dur="1" fill="hold">
                                          <p:stCondLst>
                                            <p:cond delay="0"/>
                                          </p:stCondLst>
                                        </p:cTn>
                                        <p:tgtEl>
                                          <p:spTgt spid="15371"/>
                                        </p:tgtEl>
                                        <p:attrNameLst>
                                          <p:attrName>style.visibility</p:attrName>
                                        </p:attrNameLst>
                                      </p:cBhvr>
                                      <p:to>
                                        <p:strVal val="visible"/>
                                      </p:to>
                                    </p:set>
                                  </p:childTnLst>
                                </p:cTn>
                              </p:par>
                            </p:childTnLst>
                          </p:cTn>
                        </p:par>
                        <p:par>
                          <p:cTn id="29" fill="hold">
                            <p:stCondLst>
                              <p:cond delay="1000"/>
                            </p:stCondLst>
                            <p:childTnLst>
                              <p:par>
                                <p:cTn id="30" presetID="1" presetClass="entr" presetSubtype="0" fill="hold" grpId="0" nodeType="afterEffect">
                                  <p:stCondLst>
                                    <p:cond delay="500"/>
                                  </p:stCondLst>
                                  <p:childTnLst>
                                    <p:set>
                                      <p:cBhvr>
                                        <p:cTn id="31" dur="1" fill="hold">
                                          <p:stCondLst>
                                            <p:cond delay="0"/>
                                          </p:stCondLst>
                                        </p:cTn>
                                        <p:tgtEl>
                                          <p:spTgt spid="15363"/>
                                        </p:tgtEl>
                                        <p:attrNameLst>
                                          <p:attrName>style.visibility</p:attrName>
                                        </p:attrNameLst>
                                      </p:cBhvr>
                                      <p:to>
                                        <p:strVal val="visible"/>
                                      </p:to>
                                    </p:set>
                                  </p:childTnLst>
                                </p:cTn>
                              </p:par>
                            </p:childTnLst>
                          </p:cTn>
                        </p:par>
                        <p:par>
                          <p:cTn id="32" fill="hold">
                            <p:stCondLst>
                              <p:cond delay="1500"/>
                            </p:stCondLst>
                            <p:childTnLst>
                              <p:par>
                                <p:cTn id="33" presetID="1" presetClass="entr" presetSubtype="0" fill="hold" grpId="0" nodeType="afterEffect">
                                  <p:stCondLst>
                                    <p:cond delay="500"/>
                                  </p:stCondLst>
                                  <p:childTnLst>
                                    <p:set>
                                      <p:cBhvr>
                                        <p:cTn id="34" dur="1" fill="hold">
                                          <p:stCondLst>
                                            <p:cond delay="0"/>
                                          </p:stCondLst>
                                        </p:cTn>
                                        <p:tgtEl>
                                          <p:spTgt spid="15365"/>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500"/>
                                  </p:stCondLst>
                                  <p:childTnLst>
                                    <p:set>
                                      <p:cBhvr>
                                        <p:cTn id="37" dur="1" fill="hold">
                                          <p:stCondLst>
                                            <p:cond delay="0"/>
                                          </p:stCondLst>
                                        </p:cTn>
                                        <p:tgtEl>
                                          <p:spTgt spid="15376"/>
                                        </p:tgtEl>
                                        <p:attrNameLst>
                                          <p:attrName>style.visibility</p:attrName>
                                        </p:attrNameLst>
                                      </p:cBhvr>
                                      <p:to>
                                        <p:strVal val="visible"/>
                                      </p:to>
                                    </p:set>
                                  </p:childTnLst>
                                </p:cTn>
                              </p:par>
                            </p:childTnLst>
                          </p:cTn>
                        </p:par>
                        <p:par>
                          <p:cTn id="38" fill="hold">
                            <p:stCondLst>
                              <p:cond delay="2500"/>
                            </p:stCondLst>
                            <p:childTnLst>
                              <p:par>
                                <p:cTn id="39" presetID="1" presetClass="entr" presetSubtype="0" fill="hold" grpId="0" nodeType="afterEffect">
                                  <p:stCondLst>
                                    <p:cond delay="500"/>
                                  </p:stCondLst>
                                  <p:childTnLst>
                                    <p:set>
                                      <p:cBhvr>
                                        <p:cTn id="40" dur="1" fill="hold">
                                          <p:stCondLst>
                                            <p:cond delay="0"/>
                                          </p:stCondLst>
                                        </p:cTn>
                                        <p:tgtEl>
                                          <p:spTgt spid="15364"/>
                                        </p:tgtEl>
                                        <p:attrNameLst>
                                          <p:attrName>style.visibility</p:attrName>
                                        </p:attrNameLst>
                                      </p:cBhvr>
                                      <p:to>
                                        <p:strVal val="visible"/>
                                      </p:to>
                                    </p:set>
                                  </p:childTnLst>
                                </p:cTn>
                              </p:par>
                            </p:childTnLst>
                          </p:cTn>
                        </p:par>
                        <p:par>
                          <p:cTn id="41" fill="hold">
                            <p:stCondLst>
                              <p:cond delay="3000"/>
                            </p:stCondLst>
                            <p:childTnLst>
                              <p:par>
                                <p:cTn id="42" presetID="1" presetClass="entr" presetSubtype="0" fill="hold" grpId="0" nodeType="afterEffect">
                                  <p:stCondLst>
                                    <p:cond delay="500"/>
                                  </p:stCondLst>
                                  <p:childTnLst>
                                    <p:set>
                                      <p:cBhvr>
                                        <p:cTn id="43" dur="1" fill="hold">
                                          <p:stCondLst>
                                            <p:cond delay="0"/>
                                          </p:stCondLst>
                                        </p:cTn>
                                        <p:tgtEl>
                                          <p:spTgt spid="15372"/>
                                        </p:tgtEl>
                                        <p:attrNameLst>
                                          <p:attrName>style.visibility</p:attrName>
                                        </p:attrNameLst>
                                      </p:cBhvr>
                                      <p:to>
                                        <p:strVal val="visible"/>
                                      </p:to>
                                    </p:set>
                                  </p:childTnLst>
                                </p:cTn>
                              </p:par>
                            </p:childTnLst>
                          </p:cTn>
                        </p:par>
                        <p:par>
                          <p:cTn id="44" fill="hold">
                            <p:stCondLst>
                              <p:cond delay="3500"/>
                            </p:stCondLst>
                            <p:childTnLst>
                              <p:par>
                                <p:cTn id="45" presetID="1" presetClass="entr" presetSubtype="0" fill="hold" grpId="0" nodeType="afterEffect">
                                  <p:stCondLst>
                                    <p:cond delay="500"/>
                                  </p:stCondLst>
                                  <p:childTnLst>
                                    <p:set>
                                      <p:cBhvr>
                                        <p:cTn id="46" dur="1" fill="hold">
                                          <p:stCondLst>
                                            <p:cond delay="0"/>
                                          </p:stCondLst>
                                        </p:cTn>
                                        <p:tgtEl>
                                          <p:spTgt spid="15368"/>
                                        </p:tgtEl>
                                        <p:attrNameLst>
                                          <p:attrName>style.visibility</p:attrName>
                                        </p:attrNameLst>
                                      </p:cBhvr>
                                      <p:to>
                                        <p:strVal val="visible"/>
                                      </p:to>
                                    </p:set>
                                  </p:childTnLst>
                                </p:cTn>
                              </p:par>
                            </p:childTnLst>
                          </p:cTn>
                        </p:par>
                        <p:par>
                          <p:cTn id="47" fill="hold">
                            <p:stCondLst>
                              <p:cond delay="4000"/>
                            </p:stCondLst>
                            <p:childTnLst>
                              <p:par>
                                <p:cTn id="48" presetID="1" presetClass="entr" presetSubtype="0" fill="hold" grpId="0" nodeType="afterEffect">
                                  <p:stCondLst>
                                    <p:cond delay="500"/>
                                  </p:stCondLst>
                                  <p:childTnLst>
                                    <p:set>
                                      <p:cBhvr>
                                        <p:cTn id="49" dur="1" fill="hold">
                                          <p:stCondLst>
                                            <p:cond delay="0"/>
                                          </p:stCondLst>
                                        </p:cTn>
                                        <p:tgtEl>
                                          <p:spTgt spid="15366"/>
                                        </p:tgtEl>
                                        <p:attrNameLst>
                                          <p:attrName>style.visibility</p:attrName>
                                        </p:attrNameLst>
                                      </p:cBhvr>
                                      <p:to>
                                        <p:strVal val="visible"/>
                                      </p:to>
                                    </p:set>
                                  </p:childTnLst>
                                </p:cTn>
                              </p:par>
                            </p:childTnLst>
                          </p:cTn>
                        </p:par>
                        <p:par>
                          <p:cTn id="50" fill="hold">
                            <p:stCondLst>
                              <p:cond delay="4500"/>
                            </p:stCondLst>
                            <p:childTnLst>
                              <p:par>
                                <p:cTn id="51" presetID="1" presetClass="entr" presetSubtype="0" fill="hold" grpId="0" nodeType="afterEffect">
                                  <p:stCondLst>
                                    <p:cond delay="500"/>
                                  </p:stCondLst>
                                  <p:childTnLst>
                                    <p:set>
                                      <p:cBhvr>
                                        <p:cTn id="52" dur="1" fill="hold">
                                          <p:stCondLst>
                                            <p:cond delay="0"/>
                                          </p:stCondLst>
                                        </p:cTn>
                                        <p:tgtEl>
                                          <p:spTgt spid="17"/>
                                        </p:tgtEl>
                                        <p:attrNameLst>
                                          <p:attrName>style.visibility</p:attrName>
                                        </p:attrNameLst>
                                      </p:cBhvr>
                                      <p:to>
                                        <p:strVal val="visible"/>
                                      </p:to>
                                    </p:set>
                                  </p:childTnLst>
                                </p:cTn>
                              </p:par>
                            </p:childTnLst>
                          </p:cTn>
                        </p:par>
                        <p:par>
                          <p:cTn id="53" fill="hold">
                            <p:stCondLst>
                              <p:cond delay="5000"/>
                            </p:stCondLst>
                            <p:childTnLst>
                              <p:par>
                                <p:cTn id="54" presetID="1" presetClass="entr" presetSubtype="0" fill="hold" grpId="0" nodeType="afterEffect">
                                  <p:stCondLst>
                                    <p:cond delay="500"/>
                                  </p:stCondLst>
                                  <p:childTnLst>
                                    <p:set>
                                      <p:cBhvr>
                                        <p:cTn id="55" dur="1" fill="hold">
                                          <p:stCondLst>
                                            <p:cond delay="0"/>
                                          </p:stCondLst>
                                        </p:cTn>
                                        <p:tgtEl>
                                          <p:spTgt spid="15374"/>
                                        </p:tgtEl>
                                        <p:attrNameLst>
                                          <p:attrName>style.visibility</p:attrName>
                                        </p:attrNameLst>
                                      </p:cBhvr>
                                      <p:to>
                                        <p:strVal val="visible"/>
                                      </p:to>
                                    </p:set>
                                  </p:childTnLst>
                                </p:cTn>
                              </p:par>
                            </p:childTnLst>
                          </p:cTn>
                        </p:par>
                        <p:par>
                          <p:cTn id="56" fill="hold">
                            <p:stCondLst>
                              <p:cond delay="5500"/>
                            </p:stCondLst>
                            <p:childTnLst>
                              <p:par>
                                <p:cTn id="57" presetID="1" presetClass="entr" presetSubtype="0" fill="hold" grpId="0" nodeType="afterEffect">
                                  <p:stCondLst>
                                    <p:cond delay="500"/>
                                  </p:stCondLst>
                                  <p:childTnLst>
                                    <p:set>
                                      <p:cBhvr>
                                        <p:cTn id="58" dur="1" fill="hold">
                                          <p:stCondLst>
                                            <p:cond delay="0"/>
                                          </p:stCondLst>
                                        </p:cTn>
                                        <p:tgtEl>
                                          <p:spTgt spid="18"/>
                                        </p:tgtEl>
                                        <p:attrNameLst>
                                          <p:attrName>style.visibility</p:attrName>
                                        </p:attrNameLst>
                                      </p:cBhvr>
                                      <p:to>
                                        <p:strVal val="visible"/>
                                      </p:to>
                                    </p:set>
                                  </p:childTnLst>
                                </p:cTn>
                              </p:par>
                            </p:childTnLst>
                          </p:cTn>
                        </p:par>
                        <p:par>
                          <p:cTn id="59" fill="hold">
                            <p:stCondLst>
                              <p:cond delay="6000"/>
                            </p:stCondLst>
                            <p:childTnLst>
                              <p:par>
                                <p:cTn id="60" presetID="1" presetClass="entr" presetSubtype="0" fill="hold" grpId="0" nodeType="afterEffect">
                                  <p:stCondLst>
                                    <p:cond delay="500"/>
                                  </p:stCondLst>
                                  <p:childTnLst>
                                    <p:set>
                                      <p:cBhvr>
                                        <p:cTn id="61" dur="1" fill="hold">
                                          <p:stCondLst>
                                            <p:cond delay="0"/>
                                          </p:stCondLst>
                                        </p:cTn>
                                        <p:tgtEl>
                                          <p:spTgt spid="15369"/>
                                        </p:tgtEl>
                                        <p:attrNameLst>
                                          <p:attrName>style.visibility</p:attrName>
                                        </p:attrNameLst>
                                      </p:cBhvr>
                                      <p:to>
                                        <p:strVal val="visible"/>
                                      </p:to>
                                    </p:set>
                                  </p:childTnLst>
                                </p:cTn>
                              </p:par>
                            </p:childTnLst>
                          </p:cTn>
                        </p:par>
                        <p:par>
                          <p:cTn id="62" fill="hold">
                            <p:stCondLst>
                              <p:cond delay="6500"/>
                            </p:stCondLst>
                            <p:childTnLst>
                              <p:par>
                                <p:cTn id="63" presetID="1" presetClass="entr" presetSubtype="0" fill="hold" grpId="0" nodeType="afterEffect">
                                  <p:stCondLst>
                                    <p:cond delay="500"/>
                                  </p:stCondLst>
                                  <p:childTnLst>
                                    <p:set>
                                      <p:cBhvr>
                                        <p:cTn id="64" dur="1" fill="hold">
                                          <p:stCondLst>
                                            <p:cond delay="0"/>
                                          </p:stCondLst>
                                        </p:cTn>
                                        <p:tgtEl>
                                          <p:spTgt spid="15367"/>
                                        </p:tgtEl>
                                        <p:attrNameLst>
                                          <p:attrName>style.visibility</p:attrName>
                                        </p:attrNameLst>
                                      </p:cBhvr>
                                      <p:to>
                                        <p:strVal val="visible"/>
                                      </p:to>
                                    </p:set>
                                  </p:childTnLst>
                                </p:cTn>
                              </p:par>
                            </p:childTnLst>
                          </p:cTn>
                        </p:par>
                        <p:par>
                          <p:cTn id="65" fill="hold">
                            <p:stCondLst>
                              <p:cond delay="7000"/>
                            </p:stCondLst>
                            <p:childTnLst>
                              <p:par>
                                <p:cTn id="66" presetID="1" presetClass="entr" presetSubtype="0" fill="hold" grpId="0" nodeType="afterEffect">
                                  <p:stCondLst>
                                    <p:cond delay="500"/>
                                  </p:stCondLst>
                                  <p:childTnLst>
                                    <p:set>
                                      <p:cBhvr>
                                        <p:cTn id="67" dur="1" fill="hold">
                                          <p:stCondLst>
                                            <p:cond delay="0"/>
                                          </p:stCondLst>
                                        </p:cTn>
                                        <p:tgtEl>
                                          <p:spTgt spid="15375"/>
                                        </p:tgtEl>
                                        <p:attrNameLst>
                                          <p:attrName>style.visibility</p:attrName>
                                        </p:attrNameLst>
                                      </p:cBhvr>
                                      <p:to>
                                        <p:strVal val="visible"/>
                                      </p:to>
                                    </p:set>
                                  </p:childTnLst>
                                </p:cTn>
                              </p:par>
                            </p:childTnLst>
                          </p:cTn>
                        </p:par>
                        <p:par>
                          <p:cTn id="68" fill="hold">
                            <p:stCondLst>
                              <p:cond delay="7500"/>
                            </p:stCondLst>
                            <p:childTnLst>
                              <p:par>
                                <p:cTn id="69" presetID="1" presetClass="entr" presetSubtype="0" fill="hold" grpId="0" nodeType="afterEffect">
                                  <p:stCondLst>
                                    <p:cond delay="500"/>
                                  </p:stCondLst>
                                  <p:childTnLst>
                                    <p:set>
                                      <p:cBhvr>
                                        <p:cTn id="70" dur="1" fill="hold">
                                          <p:stCondLst>
                                            <p:cond delay="0"/>
                                          </p:stCondLst>
                                        </p:cTn>
                                        <p:tgtEl>
                                          <p:spTgt spid="19"/>
                                        </p:tgtEl>
                                        <p:attrNameLst>
                                          <p:attrName>style.visibility</p:attrName>
                                        </p:attrNameLst>
                                      </p:cBhvr>
                                      <p:to>
                                        <p:strVal val="visible"/>
                                      </p:to>
                                    </p:set>
                                  </p:childTnLst>
                                </p:cTn>
                              </p:par>
                            </p:childTnLst>
                          </p:cTn>
                        </p:par>
                        <p:par>
                          <p:cTn id="71" fill="hold">
                            <p:stCondLst>
                              <p:cond delay="8000"/>
                            </p:stCondLst>
                            <p:childTnLst>
                              <p:par>
                                <p:cTn id="72" presetID="1" presetClass="entr" presetSubtype="0" fill="hold" grpId="0" nodeType="afterEffect">
                                  <p:stCondLst>
                                    <p:cond delay="500"/>
                                  </p:stCondLst>
                                  <p:childTnLst>
                                    <p:set>
                                      <p:cBhvr>
                                        <p:cTn id="73" dur="1" fill="hold">
                                          <p:stCondLst>
                                            <p:cond delay="0"/>
                                          </p:stCondLst>
                                        </p:cTn>
                                        <p:tgtEl>
                                          <p:spTgt spid="15373"/>
                                        </p:tgtEl>
                                        <p:attrNameLst>
                                          <p:attrName>style.visibility</p:attrName>
                                        </p:attrNameLst>
                                      </p:cBhvr>
                                      <p:to>
                                        <p:strVal val="visible"/>
                                      </p:to>
                                    </p:set>
                                  </p:childTnLst>
                                </p:cTn>
                              </p:par>
                            </p:childTnLst>
                          </p:cTn>
                        </p:par>
                        <p:par>
                          <p:cTn id="74" fill="hold">
                            <p:stCondLst>
                              <p:cond delay="8500"/>
                            </p:stCondLst>
                            <p:childTnLst>
                              <p:par>
                                <p:cTn id="75" presetID="1" presetClass="entr" presetSubtype="0" fill="hold" grpId="0" nodeType="afterEffect">
                                  <p:stCondLst>
                                    <p:cond delay="500"/>
                                  </p:stCondLst>
                                  <p:childTnLst>
                                    <p:set>
                                      <p:cBhvr>
                                        <p:cTn id="76" dur="1" fill="hold">
                                          <p:stCondLst>
                                            <p:cond delay="0"/>
                                          </p:stCondLst>
                                        </p:cTn>
                                        <p:tgtEl>
                                          <p:spTgt spid="20">
                                            <p:txEl>
                                              <p:pRg st="0" end="0"/>
                                            </p:txEl>
                                          </p:spTgt>
                                        </p:tgtEl>
                                        <p:attrNameLst>
                                          <p:attrName>style.visibility</p:attrName>
                                        </p:attrNameLst>
                                      </p:cBhvr>
                                      <p:to>
                                        <p:strVal val="visible"/>
                                      </p:to>
                                    </p:set>
                                  </p:childTnLst>
                                </p:cTn>
                              </p:par>
                            </p:childTnLst>
                          </p:cTn>
                        </p:par>
                        <p:par>
                          <p:cTn id="77" fill="hold">
                            <p:stCondLst>
                              <p:cond delay="9000"/>
                            </p:stCondLst>
                            <p:childTnLst>
                              <p:par>
                                <p:cTn id="78" presetID="1" presetClass="entr" presetSubtype="0" fill="hold" grpId="1" nodeType="afterEffect">
                                  <p:stCondLst>
                                    <p:cond delay="500"/>
                                  </p:stCondLst>
                                  <p:childTnLst>
                                    <p:set>
                                      <p:cBhvr>
                                        <p:cTn id="79" dur="1" fill="hold">
                                          <p:stCondLst>
                                            <p:cond delay="0"/>
                                          </p:stCondLst>
                                        </p:cTn>
                                        <p:tgtEl>
                                          <p:spTgt spid="15366">
                                            <p:txEl>
                                              <p:pRg st="0" end="0"/>
                                            </p:txEl>
                                          </p:spTgt>
                                        </p:tgtEl>
                                        <p:attrNameLst>
                                          <p:attrName>style.visibility</p:attrName>
                                        </p:attrNameLst>
                                      </p:cBhvr>
                                      <p:to>
                                        <p:strVal val="visible"/>
                                      </p:to>
                                    </p:set>
                                  </p:childTnLst>
                                </p:cTn>
                              </p:par>
                            </p:childTnLst>
                          </p:cTn>
                        </p:par>
                        <p:par>
                          <p:cTn id="80" fill="hold">
                            <p:stCondLst>
                              <p:cond delay="9500"/>
                            </p:stCondLst>
                            <p:childTnLst>
                              <p:par>
                                <p:cTn id="81" presetID="1" presetClass="entr" presetSubtype="0" fill="hold" grpId="1" nodeType="afterEffect">
                                  <p:stCondLst>
                                    <p:cond delay="500"/>
                                  </p:stCondLst>
                                  <p:childTnLst>
                                    <p:set>
                                      <p:cBhvr>
                                        <p:cTn id="82" dur="1" fill="hold">
                                          <p:stCondLst>
                                            <p:cond delay="0"/>
                                          </p:stCondLst>
                                        </p:cTn>
                                        <p:tgtEl>
                                          <p:spTgt spid="17">
                                            <p:txEl>
                                              <p:pRg st="0" end="0"/>
                                            </p:txEl>
                                          </p:spTgt>
                                        </p:tgtEl>
                                        <p:attrNameLst>
                                          <p:attrName>style.visibility</p:attrName>
                                        </p:attrNameLst>
                                      </p:cBhvr>
                                      <p:to>
                                        <p:strVal val="visible"/>
                                      </p:to>
                                    </p:set>
                                  </p:childTnLst>
                                </p:cTn>
                              </p:par>
                            </p:childTnLst>
                          </p:cTn>
                        </p:par>
                        <p:par>
                          <p:cTn id="83" fill="hold">
                            <p:stCondLst>
                              <p:cond delay="10000"/>
                            </p:stCondLst>
                            <p:childTnLst>
                              <p:par>
                                <p:cTn id="84" presetID="1" presetClass="entr" presetSubtype="0" fill="hold" grpId="1" nodeType="afterEffect">
                                  <p:stCondLst>
                                    <p:cond delay="500"/>
                                  </p:stCondLst>
                                  <p:childTnLst>
                                    <p:set>
                                      <p:cBhvr>
                                        <p:cTn id="85" dur="1" fill="hold">
                                          <p:stCondLst>
                                            <p:cond delay="0"/>
                                          </p:stCondLst>
                                        </p:cTn>
                                        <p:tgtEl>
                                          <p:spTgt spid="15371">
                                            <p:txEl>
                                              <p:pRg st="0" end="0"/>
                                            </p:txEl>
                                          </p:spTgt>
                                        </p:tgtEl>
                                        <p:attrNameLst>
                                          <p:attrName>style.visibility</p:attrName>
                                        </p:attrNameLst>
                                      </p:cBhvr>
                                      <p:to>
                                        <p:strVal val="visible"/>
                                      </p:to>
                                    </p:set>
                                  </p:childTnLst>
                                </p:cTn>
                              </p:par>
                            </p:childTnLst>
                          </p:cTn>
                        </p:par>
                        <p:par>
                          <p:cTn id="86" fill="hold">
                            <p:stCondLst>
                              <p:cond delay="10500"/>
                            </p:stCondLst>
                            <p:childTnLst>
                              <p:par>
                                <p:cTn id="87" presetID="1" presetClass="entr" presetSubtype="0" fill="hold" grpId="1" nodeType="afterEffect">
                                  <p:stCondLst>
                                    <p:cond delay="500"/>
                                  </p:stCondLst>
                                  <p:childTnLst>
                                    <p:set>
                                      <p:cBhvr>
                                        <p:cTn id="88" dur="1" fill="hold">
                                          <p:stCondLst>
                                            <p:cond delay="0"/>
                                          </p:stCondLst>
                                        </p:cTn>
                                        <p:tgtEl>
                                          <p:spTgt spid="18">
                                            <p:txEl>
                                              <p:pRg st="0" end="0"/>
                                            </p:txEl>
                                          </p:spTgt>
                                        </p:tgtEl>
                                        <p:attrNameLst>
                                          <p:attrName>style.visibility</p:attrName>
                                        </p:attrNameLst>
                                      </p:cBhvr>
                                      <p:to>
                                        <p:strVal val="visible"/>
                                      </p:to>
                                    </p:set>
                                  </p:childTnLst>
                                </p:cTn>
                              </p:par>
                            </p:childTnLst>
                          </p:cTn>
                        </p:par>
                        <p:par>
                          <p:cTn id="89" fill="hold">
                            <p:stCondLst>
                              <p:cond delay="11000"/>
                            </p:stCondLst>
                            <p:childTnLst>
                              <p:par>
                                <p:cTn id="90" presetID="1" presetClass="entr" presetSubtype="0" fill="hold" grpId="1" nodeType="afterEffect">
                                  <p:stCondLst>
                                    <p:cond delay="500"/>
                                  </p:stCondLst>
                                  <p:childTnLst>
                                    <p:set>
                                      <p:cBhvr>
                                        <p:cTn id="91" dur="1" fill="hold">
                                          <p:stCondLst>
                                            <p:cond delay="0"/>
                                          </p:stCondLst>
                                        </p:cTn>
                                        <p:tgtEl>
                                          <p:spTgt spid="15375">
                                            <p:txEl>
                                              <p:pRg st="0" end="0"/>
                                            </p:txEl>
                                          </p:spTgt>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26" presetClass="emph" presetSubtype="0" repeatCount="4000" fill="hold" grpId="1" nodeType="clickEffect">
                                  <p:stCondLst>
                                    <p:cond delay="0"/>
                                  </p:stCondLst>
                                  <p:childTnLst>
                                    <p:animEffect transition="out" filter="fade">
                                      <p:cBhvr>
                                        <p:cTn id="95" dur="1000" tmFilter="0, 0; .2, .5; .8, .5; 1, 0"/>
                                        <p:tgtEl>
                                          <p:spTgt spid="15369"/>
                                        </p:tgtEl>
                                      </p:cBhvr>
                                    </p:animEffect>
                                    <p:animScale>
                                      <p:cBhvr>
                                        <p:cTn id="96" dur="500" autoRev="1" fill="hold"/>
                                        <p:tgtEl>
                                          <p:spTgt spid="15369"/>
                                        </p:tgtEl>
                                      </p:cBhvr>
                                      <p:by x="105000" y="105000"/>
                                    </p:animScale>
                                  </p:childTnLst>
                                </p:cTn>
                              </p:par>
                            </p:childTnLst>
                          </p:cTn>
                        </p:par>
                      </p:childTnLst>
                    </p:cTn>
                  </p:par>
                  <p:par>
                    <p:cTn id="97" fill="hold">
                      <p:stCondLst>
                        <p:cond delay="indefinite"/>
                      </p:stCondLst>
                      <p:childTnLst>
                        <p:par>
                          <p:cTn id="98" fill="hold">
                            <p:stCondLst>
                              <p:cond delay="0"/>
                            </p:stCondLst>
                            <p:childTnLst>
                              <p:par>
                                <p:cTn id="99" presetID="27" presetClass="emph" presetSubtype="0" repeatCount="2000" fill="remove" grpId="2" nodeType="clickEffect">
                                  <p:stCondLst>
                                    <p:cond delay="500"/>
                                  </p:stCondLst>
                                  <p:childTnLst>
                                    <p:animClr clrSpc="rgb" dir="cw">
                                      <p:cBhvr override="childStyle">
                                        <p:cTn id="100" dur="250" autoRev="1" fill="remove"/>
                                        <p:tgtEl>
                                          <p:spTgt spid="15362">
                                            <p:txEl>
                                              <p:pRg st="0" end="0"/>
                                            </p:txEl>
                                          </p:spTgt>
                                        </p:tgtEl>
                                        <p:attrNameLst>
                                          <p:attrName>style.color</p:attrName>
                                        </p:attrNameLst>
                                      </p:cBhvr>
                                      <p:to>
                                        <a:schemeClr val="bg1"/>
                                      </p:to>
                                    </p:animClr>
                                    <p:animClr clrSpc="rgb" dir="cw">
                                      <p:cBhvr>
                                        <p:cTn id="101" dur="250" autoRev="1" fill="remove"/>
                                        <p:tgtEl>
                                          <p:spTgt spid="15362">
                                            <p:txEl>
                                              <p:pRg st="0" end="0"/>
                                            </p:txEl>
                                          </p:spTgt>
                                        </p:tgtEl>
                                        <p:attrNameLst>
                                          <p:attrName>fillcolor</p:attrName>
                                        </p:attrNameLst>
                                      </p:cBhvr>
                                      <p:to>
                                        <a:schemeClr val="bg1"/>
                                      </p:to>
                                    </p:animClr>
                                    <p:set>
                                      <p:cBhvr>
                                        <p:cTn id="102" dur="250" autoRev="1" fill="remove"/>
                                        <p:tgtEl>
                                          <p:spTgt spid="15362">
                                            <p:txEl>
                                              <p:pRg st="0" end="0"/>
                                            </p:txEl>
                                          </p:spTgt>
                                        </p:tgtEl>
                                        <p:attrNameLst>
                                          <p:attrName>fill.type</p:attrName>
                                        </p:attrNameLst>
                                      </p:cBhvr>
                                      <p:to>
                                        <p:strVal val="solid"/>
                                      </p:to>
                                    </p:set>
                                    <p:set>
                                      <p:cBhvr>
                                        <p:cTn id="103" dur="250" autoRev="1" fill="remove"/>
                                        <p:tgtEl>
                                          <p:spTgt spid="15362">
                                            <p:txEl>
                                              <p:pRg st="0" end="0"/>
                                            </p:txEl>
                                          </p:spTgt>
                                        </p:tgtEl>
                                        <p:attrNameLst>
                                          <p:attrName>fill.on</p:attrName>
                                        </p:attrNameLst>
                                      </p:cBhvr>
                                      <p:to>
                                        <p:strVal val="true"/>
                                      </p:to>
                                    </p:set>
                                  </p:childTnLst>
                                </p:cTn>
                              </p:par>
                            </p:childTnLst>
                          </p:cTn>
                        </p:par>
                        <p:par>
                          <p:cTn id="104" fill="hold">
                            <p:stCondLst>
                              <p:cond delay="1500"/>
                            </p:stCondLst>
                            <p:childTnLst>
                              <p:par>
                                <p:cTn id="105" presetID="1" presetClass="exit" presetSubtype="0" fill="hold" grpId="1" nodeType="afterEffect">
                                  <p:stCondLst>
                                    <p:cond delay="500"/>
                                  </p:stCondLst>
                                  <p:childTnLst>
                                    <p:set>
                                      <p:cBhvr>
                                        <p:cTn id="106" dur="1" fill="hold">
                                          <p:stCondLst>
                                            <p:cond delay="0"/>
                                          </p:stCondLst>
                                        </p:cTn>
                                        <p:tgtEl>
                                          <p:spTgt spid="15362">
                                            <p:txEl>
                                              <p:pRg st="0" end="0"/>
                                            </p:txEl>
                                          </p:spTgt>
                                        </p:tgtEl>
                                        <p:attrNameLst>
                                          <p:attrName>style.visibility</p:attrName>
                                        </p:attrNameLst>
                                      </p:cBhvr>
                                      <p:to>
                                        <p:strVal val="hidden"/>
                                      </p:to>
                                    </p:set>
                                  </p:childTnLst>
                                </p:cTn>
                              </p:par>
                            </p:childTnLst>
                          </p:cTn>
                        </p:par>
                        <p:par>
                          <p:cTn id="107" fill="hold">
                            <p:stCondLst>
                              <p:cond delay="2000"/>
                            </p:stCondLst>
                            <p:childTnLst>
                              <p:par>
                                <p:cTn id="108" presetID="27" presetClass="emph" presetSubtype="0" repeatCount="2000" fill="remove" grpId="2" nodeType="afterEffect">
                                  <p:stCondLst>
                                    <p:cond delay="500"/>
                                  </p:stCondLst>
                                  <p:childTnLst>
                                    <p:animClr clrSpc="rgb" dir="cw">
                                      <p:cBhvr override="childStyle">
                                        <p:cTn id="109" dur="250" autoRev="1" fill="remove"/>
                                        <p:tgtEl>
                                          <p:spTgt spid="21">
                                            <p:txEl>
                                              <p:pRg st="0" end="0"/>
                                            </p:txEl>
                                          </p:spTgt>
                                        </p:tgtEl>
                                        <p:attrNameLst>
                                          <p:attrName>style.color</p:attrName>
                                        </p:attrNameLst>
                                      </p:cBhvr>
                                      <p:to>
                                        <a:schemeClr val="bg1"/>
                                      </p:to>
                                    </p:animClr>
                                    <p:animClr clrSpc="rgb" dir="cw">
                                      <p:cBhvr>
                                        <p:cTn id="110" dur="250" autoRev="1" fill="remove"/>
                                        <p:tgtEl>
                                          <p:spTgt spid="21">
                                            <p:txEl>
                                              <p:pRg st="0" end="0"/>
                                            </p:txEl>
                                          </p:spTgt>
                                        </p:tgtEl>
                                        <p:attrNameLst>
                                          <p:attrName>fillcolor</p:attrName>
                                        </p:attrNameLst>
                                      </p:cBhvr>
                                      <p:to>
                                        <a:schemeClr val="bg1"/>
                                      </p:to>
                                    </p:animClr>
                                    <p:set>
                                      <p:cBhvr>
                                        <p:cTn id="111" dur="250" autoRev="1" fill="remove"/>
                                        <p:tgtEl>
                                          <p:spTgt spid="21">
                                            <p:txEl>
                                              <p:pRg st="0" end="0"/>
                                            </p:txEl>
                                          </p:spTgt>
                                        </p:tgtEl>
                                        <p:attrNameLst>
                                          <p:attrName>fill.type</p:attrName>
                                        </p:attrNameLst>
                                      </p:cBhvr>
                                      <p:to>
                                        <p:strVal val="solid"/>
                                      </p:to>
                                    </p:set>
                                    <p:set>
                                      <p:cBhvr>
                                        <p:cTn id="112" dur="250" autoRev="1" fill="remove"/>
                                        <p:tgtEl>
                                          <p:spTgt spid="21">
                                            <p:txEl>
                                              <p:pRg st="0" end="0"/>
                                            </p:txEl>
                                          </p:spTgt>
                                        </p:tgtEl>
                                        <p:attrNameLst>
                                          <p:attrName>fill.on</p:attrName>
                                        </p:attrNameLst>
                                      </p:cBhvr>
                                      <p:to>
                                        <p:strVal val="true"/>
                                      </p:to>
                                    </p:set>
                                  </p:childTnLst>
                                </p:cTn>
                              </p:par>
                            </p:childTnLst>
                          </p:cTn>
                        </p:par>
                        <p:par>
                          <p:cTn id="113" fill="hold">
                            <p:stCondLst>
                              <p:cond delay="3500"/>
                            </p:stCondLst>
                            <p:childTnLst>
                              <p:par>
                                <p:cTn id="114" presetID="1" presetClass="exit" presetSubtype="0" fill="hold" grpId="1" nodeType="afterEffect">
                                  <p:stCondLst>
                                    <p:cond delay="500"/>
                                  </p:stCondLst>
                                  <p:childTnLst>
                                    <p:set>
                                      <p:cBhvr>
                                        <p:cTn id="115" dur="1" fill="hold">
                                          <p:stCondLst>
                                            <p:cond delay="0"/>
                                          </p:stCondLst>
                                        </p:cTn>
                                        <p:tgtEl>
                                          <p:spTgt spid="21">
                                            <p:txEl>
                                              <p:pRg st="0" end="0"/>
                                            </p:txEl>
                                          </p:spTgt>
                                        </p:tgtEl>
                                        <p:attrNameLst>
                                          <p:attrName>style.visibility</p:attrName>
                                        </p:attrNameLst>
                                      </p:cBhvr>
                                      <p:to>
                                        <p:strVal val="hidden"/>
                                      </p:to>
                                    </p:set>
                                  </p:childTnLst>
                                </p:cTn>
                              </p:par>
                            </p:childTnLst>
                          </p:cTn>
                        </p:par>
                        <p:par>
                          <p:cTn id="116" fill="hold">
                            <p:stCondLst>
                              <p:cond delay="4000"/>
                            </p:stCondLst>
                            <p:childTnLst>
                              <p:par>
                                <p:cTn id="117" presetID="27" presetClass="emph" presetSubtype="0" repeatCount="2000" fill="remove" grpId="2" nodeType="afterEffect">
                                  <p:stCondLst>
                                    <p:cond delay="500"/>
                                  </p:stCondLst>
                                  <p:childTnLst>
                                    <p:animClr clrSpc="rgb" dir="cw">
                                      <p:cBhvr override="childStyle">
                                        <p:cTn id="118" dur="250" autoRev="1" fill="remove"/>
                                        <p:tgtEl>
                                          <p:spTgt spid="22">
                                            <p:txEl>
                                              <p:pRg st="0" end="0"/>
                                            </p:txEl>
                                          </p:spTgt>
                                        </p:tgtEl>
                                        <p:attrNameLst>
                                          <p:attrName>style.color</p:attrName>
                                        </p:attrNameLst>
                                      </p:cBhvr>
                                      <p:to>
                                        <a:schemeClr val="bg1"/>
                                      </p:to>
                                    </p:animClr>
                                    <p:animClr clrSpc="rgb" dir="cw">
                                      <p:cBhvr>
                                        <p:cTn id="119" dur="250" autoRev="1" fill="remove"/>
                                        <p:tgtEl>
                                          <p:spTgt spid="22">
                                            <p:txEl>
                                              <p:pRg st="0" end="0"/>
                                            </p:txEl>
                                          </p:spTgt>
                                        </p:tgtEl>
                                        <p:attrNameLst>
                                          <p:attrName>fillcolor</p:attrName>
                                        </p:attrNameLst>
                                      </p:cBhvr>
                                      <p:to>
                                        <a:schemeClr val="bg1"/>
                                      </p:to>
                                    </p:animClr>
                                    <p:set>
                                      <p:cBhvr>
                                        <p:cTn id="120" dur="250" autoRev="1" fill="remove"/>
                                        <p:tgtEl>
                                          <p:spTgt spid="22">
                                            <p:txEl>
                                              <p:pRg st="0" end="0"/>
                                            </p:txEl>
                                          </p:spTgt>
                                        </p:tgtEl>
                                        <p:attrNameLst>
                                          <p:attrName>fill.type</p:attrName>
                                        </p:attrNameLst>
                                      </p:cBhvr>
                                      <p:to>
                                        <p:strVal val="solid"/>
                                      </p:to>
                                    </p:set>
                                    <p:set>
                                      <p:cBhvr>
                                        <p:cTn id="121" dur="250" autoRev="1" fill="remove"/>
                                        <p:tgtEl>
                                          <p:spTgt spid="22">
                                            <p:txEl>
                                              <p:pRg st="0" end="0"/>
                                            </p:txEl>
                                          </p:spTgt>
                                        </p:tgtEl>
                                        <p:attrNameLst>
                                          <p:attrName>fill.on</p:attrName>
                                        </p:attrNameLst>
                                      </p:cBhvr>
                                      <p:to>
                                        <p:strVal val="true"/>
                                      </p:to>
                                    </p:set>
                                  </p:childTnLst>
                                </p:cTn>
                              </p:par>
                            </p:childTnLst>
                          </p:cTn>
                        </p:par>
                        <p:par>
                          <p:cTn id="122" fill="hold">
                            <p:stCondLst>
                              <p:cond delay="5500"/>
                            </p:stCondLst>
                            <p:childTnLst>
                              <p:par>
                                <p:cTn id="123" presetID="1" presetClass="exit" presetSubtype="0" fill="hold" grpId="1" nodeType="afterEffect">
                                  <p:stCondLst>
                                    <p:cond delay="500"/>
                                  </p:stCondLst>
                                  <p:childTnLst>
                                    <p:set>
                                      <p:cBhvr>
                                        <p:cTn id="124" dur="1" fill="hold">
                                          <p:stCondLst>
                                            <p:cond delay="0"/>
                                          </p:stCondLst>
                                        </p:cTn>
                                        <p:tgtEl>
                                          <p:spTgt spid="22">
                                            <p:txEl>
                                              <p:pRg st="0" end="0"/>
                                            </p:txEl>
                                          </p:spTgt>
                                        </p:tgtEl>
                                        <p:attrNameLst>
                                          <p:attrName>style.visibility</p:attrName>
                                        </p:attrNameLst>
                                      </p:cBhvr>
                                      <p:to>
                                        <p:strVal val="hidden"/>
                                      </p:to>
                                    </p:set>
                                  </p:childTnLst>
                                </p:cTn>
                              </p:par>
                            </p:childTnLst>
                          </p:cTn>
                        </p:par>
                        <p:par>
                          <p:cTn id="125" fill="hold">
                            <p:stCondLst>
                              <p:cond delay="6000"/>
                            </p:stCondLst>
                            <p:childTnLst>
                              <p:par>
                                <p:cTn id="126" presetID="27" presetClass="emph" presetSubtype="0" repeatCount="2000" fill="remove" grpId="2" nodeType="afterEffect">
                                  <p:stCondLst>
                                    <p:cond delay="500"/>
                                  </p:stCondLst>
                                  <p:childTnLst>
                                    <p:animClr clrSpc="rgb" dir="cw">
                                      <p:cBhvr override="childStyle">
                                        <p:cTn id="127" dur="250" autoRev="1" fill="remove"/>
                                        <p:tgtEl>
                                          <p:spTgt spid="15370"/>
                                        </p:tgtEl>
                                        <p:attrNameLst>
                                          <p:attrName>style.color</p:attrName>
                                        </p:attrNameLst>
                                      </p:cBhvr>
                                      <p:to>
                                        <a:schemeClr val="bg1"/>
                                      </p:to>
                                    </p:animClr>
                                    <p:animClr clrSpc="rgb" dir="cw">
                                      <p:cBhvr>
                                        <p:cTn id="128" dur="250" autoRev="1" fill="remove"/>
                                        <p:tgtEl>
                                          <p:spTgt spid="15370"/>
                                        </p:tgtEl>
                                        <p:attrNameLst>
                                          <p:attrName>fillcolor</p:attrName>
                                        </p:attrNameLst>
                                      </p:cBhvr>
                                      <p:to>
                                        <a:schemeClr val="bg1"/>
                                      </p:to>
                                    </p:animClr>
                                    <p:set>
                                      <p:cBhvr>
                                        <p:cTn id="129" dur="250" autoRev="1" fill="remove"/>
                                        <p:tgtEl>
                                          <p:spTgt spid="15370"/>
                                        </p:tgtEl>
                                        <p:attrNameLst>
                                          <p:attrName>fill.type</p:attrName>
                                        </p:attrNameLst>
                                      </p:cBhvr>
                                      <p:to>
                                        <p:strVal val="solid"/>
                                      </p:to>
                                    </p:set>
                                    <p:set>
                                      <p:cBhvr>
                                        <p:cTn id="130" dur="250" autoRev="1" fill="remove"/>
                                        <p:tgtEl>
                                          <p:spTgt spid="15370"/>
                                        </p:tgtEl>
                                        <p:attrNameLst>
                                          <p:attrName>fill.on</p:attrName>
                                        </p:attrNameLst>
                                      </p:cBhvr>
                                      <p:to>
                                        <p:strVal val="true"/>
                                      </p:to>
                                    </p:set>
                                  </p:childTnLst>
                                </p:cTn>
                              </p:par>
                            </p:childTnLst>
                          </p:cTn>
                        </p:par>
                        <p:par>
                          <p:cTn id="131" fill="hold">
                            <p:stCondLst>
                              <p:cond delay="7500"/>
                            </p:stCondLst>
                            <p:childTnLst>
                              <p:par>
                                <p:cTn id="132" presetID="1" presetClass="exit" presetSubtype="0" fill="hold" grpId="1" nodeType="afterEffect">
                                  <p:stCondLst>
                                    <p:cond delay="500"/>
                                  </p:stCondLst>
                                  <p:childTnLst>
                                    <p:set>
                                      <p:cBhvr>
                                        <p:cTn id="133" dur="1" fill="hold">
                                          <p:stCondLst>
                                            <p:cond delay="0"/>
                                          </p:stCondLst>
                                        </p:cTn>
                                        <p:tgtEl>
                                          <p:spTgt spid="15370"/>
                                        </p:tgtEl>
                                        <p:attrNameLst>
                                          <p:attrName>style.visibility</p:attrName>
                                        </p:attrNameLst>
                                      </p:cBhvr>
                                      <p:to>
                                        <p:strVal val="hidden"/>
                                      </p:to>
                                    </p:set>
                                  </p:childTnLst>
                                </p:cTn>
                              </p:par>
                            </p:childTnLst>
                          </p:cTn>
                        </p:par>
                        <p:par>
                          <p:cTn id="134" fill="hold">
                            <p:stCondLst>
                              <p:cond delay="8000"/>
                            </p:stCondLst>
                            <p:childTnLst>
                              <p:par>
                                <p:cTn id="135" presetID="27" presetClass="emph" presetSubtype="0" repeatCount="2000" fill="remove" grpId="2" nodeType="afterEffect">
                                  <p:stCondLst>
                                    <p:cond delay="500"/>
                                  </p:stCondLst>
                                  <p:childTnLst>
                                    <p:animClr clrSpc="rgb" dir="cw">
                                      <p:cBhvr override="childStyle">
                                        <p:cTn id="136" dur="250" autoRev="1" fill="remove"/>
                                        <p:tgtEl>
                                          <p:spTgt spid="23">
                                            <p:txEl>
                                              <p:pRg st="0" end="0"/>
                                            </p:txEl>
                                          </p:spTgt>
                                        </p:tgtEl>
                                        <p:attrNameLst>
                                          <p:attrName>style.color</p:attrName>
                                        </p:attrNameLst>
                                      </p:cBhvr>
                                      <p:to>
                                        <a:schemeClr val="bg1"/>
                                      </p:to>
                                    </p:animClr>
                                    <p:animClr clrSpc="rgb" dir="cw">
                                      <p:cBhvr>
                                        <p:cTn id="137" dur="250" autoRev="1" fill="remove"/>
                                        <p:tgtEl>
                                          <p:spTgt spid="23">
                                            <p:txEl>
                                              <p:pRg st="0" end="0"/>
                                            </p:txEl>
                                          </p:spTgt>
                                        </p:tgtEl>
                                        <p:attrNameLst>
                                          <p:attrName>fillcolor</p:attrName>
                                        </p:attrNameLst>
                                      </p:cBhvr>
                                      <p:to>
                                        <a:schemeClr val="bg1"/>
                                      </p:to>
                                    </p:animClr>
                                    <p:set>
                                      <p:cBhvr>
                                        <p:cTn id="138" dur="250" autoRev="1" fill="remove"/>
                                        <p:tgtEl>
                                          <p:spTgt spid="23">
                                            <p:txEl>
                                              <p:pRg st="0" end="0"/>
                                            </p:txEl>
                                          </p:spTgt>
                                        </p:tgtEl>
                                        <p:attrNameLst>
                                          <p:attrName>fill.type</p:attrName>
                                        </p:attrNameLst>
                                      </p:cBhvr>
                                      <p:to>
                                        <p:strVal val="solid"/>
                                      </p:to>
                                    </p:set>
                                    <p:set>
                                      <p:cBhvr>
                                        <p:cTn id="139" dur="250" autoRev="1" fill="remove"/>
                                        <p:tgtEl>
                                          <p:spTgt spid="23">
                                            <p:txEl>
                                              <p:pRg st="0" end="0"/>
                                            </p:txEl>
                                          </p:spTgt>
                                        </p:tgtEl>
                                        <p:attrNameLst>
                                          <p:attrName>fill.on</p:attrName>
                                        </p:attrNameLst>
                                      </p:cBhvr>
                                      <p:to>
                                        <p:strVal val="true"/>
                                      </p:to>
                                    </p:set>
                                  </p:childTnLst>
                                </p:cTn>
                              </p:par>
                            </p:childTnLst>
                          </p:cTn>
                        </p:par>
                        <p:par>
                          <p:cTn id="140" fill="hold">
                            <p:stCondLst>
                              <p:cond delay="9500"/>
                            </p:stCondLst>
                            <p:childTnLst>
                              <p:par>
                                <p:cTn id="141" presetID="1" presetClass="exit" presetSubtype="0" fill="hold" grpId="1" nodeType="afterEffect">
                                  <p:stCondLst>
                                    <p:cond delay="500"/>
                                  </p:stCondLst>
                                  <p:childTnLst>
                                    <p:set>
                                      <p:cBhvr>
                                        <p:cTn id="142" dur="1" fill="hold">
                                          <p:stCondLst>
                                            <p:cond delay="0"/>
                                          </p:stCondLst>
                                        </p:cTn>
                                        <p:tgtEl>
                                          <p:spTgt spid="23">
                                            <p:txEl>
                                              <p:pRg st="0" end="0"/>
                                            </p:txEl>
                                          </p:spTgt>
                                        </p:tgtEl>
                                        <p:attrNameLst>
                                          <p:attrName>style.visibility</p:attrName>
                                        </p:attrNameLst>
                                      </p:cBhvr>
                                      <p:to>
                                        <p:strVal val="hidden"/>
                                      </p:to>
                                    </p:set>
                                  </p:childTnLst>
                                </p:cTn>
                              </p:par>
                            </p:childTnLst>
                          </p:cTn>
                        </p:par>
                        <p:par>
                          <p:cTn id="143" fill="hold">
                            <p:stCondLst>
                              <p:cond delay="10000"/>
                            </p:stCondLst>
                            <p:childTnLst>
                              <p:par>
                                <p:cTn id="144" presetID="27" presetClass="emph" presetSubtype="0" repeatCount="2000" fill="remove" grpId="2" nodeType="afterEffect">
                                  <p:stCondLst>
                                    <p:cond delay="500"/>
                                  </p:stCondLst>
                                  <p:childTnLst>
                                    <p:animClr clrSpc="rgb" dir="cw">
                                      <p:cBhvr override="childStyle">
                                        <p:cTn id="145" dur="250" autoRev="1" fill="remove"/>
                                        <p:tgtEl>
                                          <p:spTgt spid="20">
                                            <p:txEl>
                                              <p:pRg st="0" end="0"/>
                                            </p:txEl>
                                          </p:spTgt>
                                        </p:tgtEl>
                                        <p:attrNameLst>
                                          <p:attrName>style.color</p:attrName>
                                        </p:attrNameLst>
                                      </p:cBhvr>
                                      <p:to>
                                        <a:schemeClr val="bg1"/>
                                      </p:to>
                                    </p:animClr>
                                    <p:animClr clrSpc="rgb" dir="cw">
                                      <p:cBhvr>
                                        <p:cTn id="146" dur="250" autoRev="1" fill="remove"/>
                                        <p:tgtEl>
                                          <p:spTgt spid="20">
                                            <p:txEl>
                                              <p:pRg st="0" end="0"/>
                                            </p:txEl>
                                          </p:spTgt>
                                        </p:tgtEl>
                                        <p:attrNameLst>
                                          <p:attrName>fillcolor</p:attrName>
                                        </p:attrNameLst>
                                      </p:cBhvr>
                                      <p:to>
                                        <a:schemeClr val="bg1"/>
                                      </p:to>
                                    </p:animClr>
                                    <p:set>
                                      <p:cBhvr>
                                        <p:cTn id="147" dur="250" autoRev="1" fill="remove"/>
                                        <p:tgtEl>
                                          <p:spTgt spid="20">
                                            <p:txEl>
                                              <p:pRg st="0" end="0"/>
                                            </p:txEl>
                                          </p:spTgt>
                                        </p:tgtEl>
                                        <p:attrNameLst>
                                          <p:attrName>fill.type</p:attrName>
                                        </p:attrNameLst>
                                      </p:cBhvr>
                                      <p:to>
                                        <p:strVal val="solid"/>
                                      </p:to>
                                    </p:set>
                                    <p:set>
                                      <p:cBhvr>
                                        <p:cTn id="148" dur="250" autoRev="1" fill="remove"/>
                                        <p:tgtEl>
                                          <p:spTgt spid="20">
                                            <p:txEl>
                                              <p:pRg st="0" end="0"/>
                                            </p:txEl>
                                          </p:spTgt>
                                        </p:tgtEl>
                                        <p:attrNameLst>
                                          <p:attrName>fill.on</p:attrName>
                                        </p:attrNameLst>
                                      </p:cBhvr>
                                      <p:to>
                                        <p:strVal val="true"/>
                                      </p:to>
                                    </p:set>
                                  </p:childTnLst>
                                </p:cTn>
                              </p:par>
                            </p:childTnLst>
                          </p:cTn>
                        </p:par>
                        <p:par>
                          <p:cTn id="149" fill="hold">
                            <p:stCondLst>
                              <p:cond delay="11500"/>
                            </p:stCondLst>
                            <p:childTnLst>
                              <p:par>
                                <p:cTn id="150" presetID="1" presetClass="exit" presetSubtype="0" fill="hold" grpId="1" nodeType="afterEffect">
                                  <p:stCondLst>
                                    <p:cond delay="500"/>
                                  </p:stCondLst>
                                  <p:childTnLst>
                                    <p:set>
                                      <p:cBhvr>
                                        <p:cTn id="151" dur="1" fill="hold">
                                          <p:stCondLst>
                                            <p:cond delay="0"/>
                                          </p:stCondLst>
                                        </p:cTn>
                                        <p:tgtEl>
                                          <p:spTgt spid="20">
                                            <p:txEl>
                                              <p:pRg st="0" end="0"/>
                                            </p:txEl>
                                          </p:spTgt>
                                        </p:tgtEl>
                                        <p:attrNameLst>
                                          <p:attrName>style.visibility</p:attrName>
                                        </p:attrNameLst>
                                      </p:cBhvr>
                                      <p:to>
                                        <p:strVal val="hidden"/>
                                      </p:to>
                                    </p:set>
                                  </p:childTnLst>
                                </p:cTn>
                              </p:par>
                            </p:childTnLst>
                          </p:cTn>
                        </p:par>
                        <p:par>
                          <p:cTn id="152" fill="hold">
                            <p:stCondLst>
                              <p:cond delay="12000"/>
                            </p:stCondLst>
                            <p:childTnLst>
                              <p:par>
                                <p:cTn id="153" presetID="27" presetClass="emph" presetSubtype="0" repeatCount="2000" fill="remove" grpId="2" nodeType="afterEffect">
                                  <p:stCondLst>
                                    <p:cond delay="500"/>
                                  </p:stCondLst>
                                  <p:childTnLst>
                                    <p:animClr clrSpc="rgb" dir="cw">
                                      <p:cBhvr override="childStyle">
                                        <p:cTn id="154" dur="250" autoRev="1" fill="remove"/>
                                        <p:tgtEl>
                                          <p:spTgt spid="15376"/>
                                        </p:tgtEl>
                                        <p:attrNameLst>
                                          <p:attrName>style.color</p:attrName>
                                        </p:attrNameLst>
                                      </p:cBhvr>
                                      <p:to>
                                        <a:schemeClr val="bg1"/>
                                      </p:to>
                                    </p:animClr>
                                    <p:animClr clrSpc="rgb" dir="cw">
                                      <p:cBhvr>
                                        <p:cTn id="155" dur="250" autoRev="1" fill="remove"/>
                                        <p:tgtEl>
                                          <p:spTgt spid="15376"/>
                                        </p:tgtEl>
                                        <p:attrNameLst>
                                          <p:attrName>fillcolor</p:attrName>
                                        </p:attrNameLst>
                                      </p:cBhvr>
                                      <p:to>
                                        <a:schemeClr val="bg1"/>
                                      </p:to>
                                    </p:animClr>
                                    <p:set>
                                      <p:cBhvr>
                                        <p:cTn id="156" dur="250" autoRev="1" fill="remove"/>
                                        <p:tgtEl>
                                          <p:spTgt spid="15376"/>
                                        </p:tgtEl>
                                        <p:attrNameLst>
                                          <p:attrName>fill.type</p:attrName>
                                        </p:attrNameLst>
                                      </p:cBhvr>
                                      <p:to>
                                        <p:strVal val="solid"/>
                                      </p:to>
                                    </p:set>
                                    <p:set>
                                      <p:cBhvr>
                                        <p:cTn id="157" dur="250" autoRev="1" fill="remove"/>
                                        <p:tgtEl>
                                          <p:spTgt spid="15376"/>
                                        </p:tgtEl>
                                        <p:attrNameLst>
                                          <p:attrName>fill.on</p:attrName>
                                        </p:attrNameLst>
                                      </p:cBhvr>
                                      <p:to>
                                        <p:strVal val="true"/>
                                      </p:to>
                                    </p:set>
                                  </p:childTnLst>
                                </p:cTn>
                              </p:par>
                            </p:childTnLst>
                          </p:cTn>
                        </p:par>
                        <p:par>
                          <p:cTn id="158" fill="hold">
                            <p:stCondLst>
                              <p:cond delay="13500"/>
                            </p:stCondLst>
                            <p:childTnLst>
                              <p:par>
                                <p:cTn id="159" presetID="1" presetClass="exit" presetSubtype="0" fill="hold" grpId="1" nodeType="afterEffect">
                                  <p:stCondLst>
                                    <p:cond delay="500"/>
                                  </p:stCondLst>
                                  <p:childTnLst>
                                    <p:set>
                                      <p:cBhvr>
                                        <p:cTn id="160" dur="1" fill="hold">
                                          <p:stCondLst>
                                            <p:cond delay="0"/>
                                          </p:stCondLst>
                                        </p:cTn>
                                        <p:tgtEl>
                                          <p:spTgt spid="15376"/>
                                        </p:tgtEl>
                                        <p:attrNameLst>
                                          <p:attrName>style.visibility</p:attrName>
                                        </p:attrNameLst>
                                      </p:cBhvr>
                                      <p:to>
                                        <p:strVal val="hidden"/>
                                      </p:to>
                                    </p:set>
                                  </p:childTnLst>
                                </p:cTn>
                              </p:par>
                            </p:childTnLst>
                          </p:cTn>
                        </p:par>
                        <p:par>
                          <p:cTn id="161" fill="hold">
                            <p:stCondLst>
                              <p:cond delay="14000"/>
                            </p:stCondLst>
                            <p:childTnLst>
                              <p:par>
                                <p:cTn id="162" presetID="27" presetClass="emph" presetSubtype="0" repeatCount="2000" fill="remove" grpId="2" nodeType="afterEffect">
                                  <p:stCondLst>
                                    <p:cond delay="500"/>
                                  </p:stCondLst>
                                  <p:childTnLst>
                                    <p:animClr clrSpc="rgb" dir="cw">
                                      <p:cBhvr override="childStyle">
                                        <p:cTn id="163" dur="250" autoRev="1" fill="remove"/>
                                        <p:tgtEl>
                                          <p:spTgt spid="24">
                                            <p:txEl>
                                              <p:pRg st="0" end="0"/>
                                            </p:txEl>
                                          </p:spTgt>
                                        </p:tgtEl>
                                        <p:attrNameLst>
                                          <p:attrName>style.color</p:attrName>
                                        </p:attrNameLst>
                                      </p:cBhvr>
                                      <p:to>
                                        <a:schemeClr val="bg1"/>
                                      </p:to>
                                    </p:animClr>
                                    <p:animClr clrSpc="rgb" dir="cw">
                                      <p:cBhvr>
                                        <p:cTn id="164" dur="250" autoRev="1" fill="remove"/>
                                        <p:tgtEl>
                                          <p:spTgt spid="24">
                                            <p:txEl>
                                              <p:pRg st="0" end="0"/>
                                            </p:txEl>
                                          </p:spTgt>
                                        </p:tgtEl>
                                        <p:attrNameLst>
                                          <p:attrName>fillcolor</p:attrName>
                                        </p:attrNameLst>
                                      </p:cBhvr>
                                      <p:to>
                                        <a:schemeClr val="bg1"/>
                                      </p:to>
                                    </p:animClr>
                                    <p:set>
                                      <p:cBhvr>
                                        <p:cTn id="165" dur="250" autoRev="1" fill="remove"/>
                                        <p:tgtEl>
                                          <p:spTgt spid="24">
                                            <p:txEl>
                                              <p:pRg st="0" end="0"/>
                                            </p:txEl>
                                          </p:spTgt>
                                        </p:tgtEl>
                                        <p:attrNameLst>
                                          <p:attrName>fill.type</p:attrName>
                                        </p:attrNameLst>
                                      </p:cBhvr>
                                      <p:to>
                                        <p:strVal val="solid"/>
                                      </p:to>
                                    </p:set>
                                    <p:set>
                                      <p:cBhvr>
                                        <p:cTn id="166" dur="250" autoRev="1" fill="remove"/>
                                        <p:tgtEl>
                                          <p:spTgt spid="24">
                                            <p:txEl>
                                              <p:pRg st="0" end="0"/>
                                            </p:txEl>
                                          </p:spTgt>
                                        </p:tgtEl>
                                        <p:attrNameLst>
                                          <p:attrName>fill.on</p:attrName>
                                        </p:attrNameLst>
                                      </p:cBhvr>
                                      <p:to>
                                        <p:strVal val="true"/>
                                      </p:to>
                                    </p:set>
                                  </p:childTnLst>
                                </p:cTn>
                              </p:par>
                            </p:childTnLst>
                          </p:cTn>
                        </p:par>
                        <p:par>
                          <p:cTn id="167" fill="hold">
                            <p:stCondLst>
                              <p:cond delay="15500"/>
                            </p:stCondLst>
                            <p:childTnLst>
                              <p:par>
                                <p:cTn id="168" presetID="1" presetClass="exit" presetSubtype="0" fill="hold" grpId="1" nodeType="afterEffect">
                                  <p:stCondLst>
                                    <p:cond delay="500"/>
                                  </p:stCondLst>
                                  <p:childTnLst>
                                    <p:set>
                                      <p:cBhvr>
                                        <p:cTn id="169" dur="1" fill="hold">
                                          <p:stCondLst>
                                            <p:cond delay="0"/>
                                          </p:stCondLst>
                                        </p:cTn>
                                        <p:tgtEl>
                                          <p:spTgt spid="2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P spid="15362" grpId="1" build="p"/>
      <p:bldP spid="15362" grpId="2" build="p"/>
      <p:bldP spid="15363" grpId="0"/>
      <p:bldP spid="15364" grpId="0"/>
      <p:bldP spid="15365" grpId="0"/>
      <p:bldP spid="15366" grpId="0"/>
      <p:bldP spid="15366" grpId="1" build="allAtOnce"/>
      <p:bldP spid="15367" grpId="0"/>
      <p:bldP spid="15368" grpId="0"/>
      <p:bldP spid="15369" grpId="0"/>
      <p:bldP spid="15369" grpId="1"/>
      <p:bldP spid="15370" grpId="0"/>
      <p:bldP spid="15370" grpId="1"/>
      <p:bldP spid="15370" grpId="2"/>
      <p:bldP spid="15371" grpId="0"/>
      <p:bldP spid="15371" grpId="1" build="allAtOnce"/>
      <p:bldP spid="15372" grpId="0"/>
      <p:bldP spid="15373" grpId="0"/>
      <p:bldP spid="15374" grpId="0"/>
      <p:bldP spid="15375" grpId="0"/>
      <p:bldP spid="15375" grpId="1" build="allAtOnce"/>
      <p:bldP spid="15376" grpId="0"/>
      <p:bldP spid="15376" grpId="1"/>
      <p:bldP spid="15376" grpId="2"/>
      <p:bldP spid="17" grpId="0"/>
      <p:bldP spid="17" grpId="1" build="allAtOnce"/>
      <p:bldP spid="18" grpId="0"/>
      <p:bldP spid="18" grpId="1" build="allAtOnce"/>
      <p:bldP spid="19" grpId="0"/>
      <p:bldP spid="20" grpId="0" build="p"/>
      <p:bldP spid="20" grpId="1" build="allAtOnce"/>
      <p:bldP spid="20" grpId="2" build="allAtOnce"/>
      <p:bldP spid="21" grpId="0" build="allAtOnce"/>
      <p:bldP spid="21" grpId="1" build="allAtOnce"/>
      <p:bldP spid="21" grpId="2" build="allAtOnce"/>
      <p:bldP spid="22" grpId="0" build="allAtOnce"/>
      <p:bldP spid="22" grpId="1" build="allAtOnce"/>
      <p:bldP spid="22" grpId="2" build="allAtOnce"/>
      <p:bldP spid="23" grpId="0" build="allAtOnce"/>
      <p:bldP spid="23" grpId="1" build="allAtOnce"/>
      <p:bldP spid="23" grpId="2" build="allAtOnce"/>
      <p:bldP spid="24" grpId="0" build="allAtOnce"/>
      <p:bldP spid="24" grpId="1" build="allAtOnce"/>
      <p:bldP spid="24" grpId="2" build="allAtOnce"/>
      <p:bldP spid="2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9" name="Picture 9"/>
          <p:cNvPicPr>
            <a:picLocks noChangeAspect="1" noChangeArrowheads="1"/>
          </p:cNvPicPr>
          <p:nvPr/>
        </p:nvPicPr>
        <p:blipFill>
          <a:blip r:embed="rId3" cstate="print"/>
          <a:srcRect/>
          <a:stretch>
            <a:fillRect/>
          </a:stretch>
        </p:blipFill>
        <p:spPr bwMode="auto">
          <a:xfrm>
            <a:off x="1143000" y="1295400"/>
            <a:ext cx="4848225" cy="2447925"/>
          </a:xfrm>
          <a:prstGeom prst="rect">
            <a:avLst/>
          </a:prstGeom>
          <a:noFill/>
          <a:ln w="9525">
            <a:noFill/>
            <a:miter lim="800000"/>
            <a:headEnd/>
            <a:tailEnd/>
          </a:ln>
        </p:spPr>
      </p:pic>
      <p:sp>
        <p:nvSpPr>
          <p:cNvPr id="51203" name="Title 1"/>
          <p:cNvSpPr>
            <a:spLocks noGrp="1"/>
          </p:cNvSpPr>
          <p:nvPr>
            <p:ph type="title"/>
          </p:nvPr>
        </p:nvSpPr>
        <p:spPr>
          <a:xfrm>
            <a:off x="533400" y="152400"/>
            <a:ext cx="8545513" cy="990600"/>
          </a:xfrm>
        </p:spPr>
        <p:txBody>
          <a:bodyPr/>
          <a:lstStyle/>
          <a:p>
            <a:r>
              <a:rPr lang="en-US" sz="2700" dirty="0" smtClean="0">
                <a:latin typeface="Arial Black" pitchFamily="34" charset="0"/>
                <a:ea typeface="ＭＳ Ｐゴシック" pitchFamily="34" charset="-128"/>
                <a:cs typeface="Arial Black" pitchFamily="34" charset="0"/>
              </a:rPr>
              <a:t>Teacher Value-Added Report </a:t>
            </a:r>
            <a:br>
              <a:rPr lang="en-US" sz="2700" dirty="0" smtClean="0">
                <a:latin typeface="Arial Black" pitchFamily="34" charset="0"/>
                <a:ea typeface="ＭＳ Ｐゴシック" pitchFamily="34" charset="-128"/>
                <a:cs typeface="Arial Black" pitchFamily="34" charset="0"/>
              </a:rPr>
            </a:br>
            <a:r>
              <a:rPr lang="en-US" sz="2400" i="1" dirty="0" smtClean="0">
                <a:latin typeface="Arial Black" pitchFamily="34" charset="0"/>
                <a:ea typeface="ＭＳ Ｐゴシック" pitchFamily="34" charset="-128"/>
                <a:cs typeface="Arial Black" pitchFamily="34" charset="0"/>
              </a:rPr>
              <a:t>(Aggregate portion of report) </a:t>
            </a:r>
          </a:p>
        </p:txBody>
      </p:sp>
      <p:sp>
        <p:nvSpPr>
          <p:cNvPr id="4" name="Oval 3"/>
          <p:cNvSpPr/>
          <p:nvPr/>
        </p:nvSpPr>
        <p:spPr>
          <a:xfrm>
            <a:off x="4724400" y="28194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5" name="Straight Arrow Connector 4"/>
          <p:cNvCxnSpPr/>
          <p:nvPr/>
        </p:nvCxnSpPr>
        <p:spPr>
          <a:xfrm flipH="1">
            <a:off x="5334000" y="2362200"/>
            <a:ext cx="998538" cy="576263"/>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1206" name="Picture 2"/>
          <p:cNvPicPr>
            <a:picLocks noChangeAspect="1" noChangeArrowheads="1"/>
          </p:cNvPicPr>
          <p:nvPr/>
        </p:nvPicPr>
        <p:blipFill>
          <a:blip r:embed="rId4" cstate="print"/>
          <a:srcRect/>
          <a:stretch>
            <a:fillRect/>
          </a:stretch>
        </p:blipFill>
        <p:spPr bwMode="auto">
          <a:xfrm>
            <a:off x="685801" y="3810001"/>
            <a:ext cx="7696199" cy="1997749"/>
          </a:xfrm>
          <a:prstGeom prst="rect">
            <a:avLst/>
          </a:prstGeom>
          <a:noFill/>
          <a:ln w="9525">
            <a:noFill/>
            <a:miter lim="800000"/>
            <a:headEnd/>
            <a:tailEnd/>
          </a:ln>
        </p:spPr>
      </p:pic>
      <p:sp>
        <p:nvSpPr>
          <p:cNvPr id="14" name="TextBox 11"/>
          <p:cNvSpPr txBox="1">
            <a:spLocks noChangeArrowheads="1"/>
          </p:cNvSpPr>
          <p:nvPr/>
        </p:nvSpPr>
        <p:spPr bwMode="auto">
          <a:xfrm>
            <a:off x="6553200" y="1981200"/>
            <a:ext cx="1981200" cy="584200"/>
          </a:xfrm>
          <a:prstGeom prst="rect">
            <a:avLst/>
          </a:prstGeom>
          <a:noFill/>
          <a:ln w="9525">
            <a:noFill/>
            <a:miter lim="800000"/>
            <a:headEnd/>
            <a:tailEnd/>
          </a:ln>
        </p:spPr>
        <p:txBody>
          <a:bodyPr>
            <a:spAutoFit/>
          </a:bodyPr>
          <a:lstStyle/>
          <a:p>
            <a:r>
              <a:rPr lang="en-US" sz="1600" i="1" dirty="0"/>
              <a:t>What do the levels mean?</a:t>
            </a:r>
          </a:p>
        </p:txBody>
      </p:sp>
    </p:spTree>
    <p:extLst>
      <p:ext uri="{BB962C8B-B14F-4D97-AF65-F5344CB8AC3E}">
        <p14:creationId xmlns:p14="http://schemas.microsoft.com/office/powerpoint/2010/main" val="973691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Content Placeholder 8" descr="slide 41.jpg"/>
          <p:cNvPicPr>
            <a:picLocks noGrp="1" noChangeAspect="1"/>
          </p:cNvPicPr>
          <p:nvPr>
            <p:ph sz="quarter" idx="1"/>
          </p:nvPr>
        </p:nvPicPr>
        <p:blipFill>
          <a:blip r:embed="rId2" cstate="print"/>
          <a:srcRect l="9299" t="7513" r="24113" b="37389"/>
          <a:stretch>
            <a:fillRect/>
          </a:stretch>
        </p:blipFill>
        <p:spPr>
          <a:xfrm>
            <a:off x="2514600" y="1295400"/>
            <a:ext cx="4649787" cy="4980300"/>
          </a:xfrm>
        </p:spPr>
      </p:pic>
      <p:sp>
        <p:nvSpPr>
          <p:cNvPr id="52227" name="Title 1"/>
          <p:cNvSpPr>
            <a:spLocks noGrp="1"/>
          </p:cNvSpPr>
          <p:nvPr>
            <p:ph type="title"/>
          </p:nvPr>
        </p:nvSpPr>
        <p:spPr>
          <a:xfrm>
            <a:off x="612775" y="228600"/>
            <a:ext cx="8153400" cy="990600"/>
          </a:xfrm>
        </p:spPr>
        <p:txBody>
          <a:bodyPr/>
          <a:lstStyle/>
          <a:p>
            <a:r>
              <a:rPr lang="en-US" smtClean="0">
                <a:latin typeface="Arial Black" pitchFamily="34" charset="0"/>
                <a:ea typeface="ＭＳ Ｐゴシック" pitchFamily="34" charset="-128"/>
                <a:cs typeface="Arial Black" pitchFamily="34" charset="0"/>
              </a:rPr>
              <a:t>Sample Teacher Diagnostic Report</a:t>
            </a:r>
          </a:p>
        </p:txBody>
      </p:sp>
      <p:sp>
        <p:nvSpPr>
          <p:cNvPr id="52228" name="Rectangle 1"/>
          <p:cNvSpPr>
            <a:spLocks noChangeArrowheads="1"/>
          </p:cNvSpPr>
          <p:nvPr/>
        </p:nvSpPr>
        <p:spPr bwMode="auto">
          <a:xfrm>
            <a:off x="2133600" y="6248400"/>
            <a:ext cx="5783262" cy="307975"/>
          </a:xfrm>
          <a:prstGeom prst="rect">
            <a:avLst/>
          </a:prstGeom>
          <a:noFill/>
          <a:ln w="9525">
            <a:noFill/>
            <a:miter lim="800000"/>
            <a:headEnd/>
            <a:tailEnd/>
          </a:ln>
        </p:spPr>
        <p:txBody>
          <a:bodyPr anchor="ctr">
            <a:spAutoFit/>
          </a:bodyPr>
          <a:lstStyle/>
          <a:p>
            <a:pPr eaLnBrk="0" hangingPunct="0"/>
            <a:r>
              <a:rPr lang="en-US" sz="700" i="1" dirty="0"/>
              <a:t>Battelle for Kids is utilizing visual representations of copyrighted EVAAS® Web reporting software from SAS Institute Inc. in this document for instructional purposes.</a:t>
            </a:r>
            <a:endParaRPr lang="en-US" sz="700" dirty="0"/>
          </a:p>
        </p:txBody>
      </p:sp>
      <p:cxnSp>
        <p:nvCxnSpPr>
          <p:cNvPr id="5" name="Straight Arrow Connector 4"/>
          <p:cNvCxnSpPr/>
          <p:nvPr/>
        </p:nvCxnSpPr>
        <p:spPr>
          <a:xfrm>
            <a:off x="2209800" y="4267200"/>
            <a:ext cx="2955925" cy="11350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609600" y="4038600"/>
            <a:ext cx="1630362" cy="460375"/>
          </a:xfrm>
          <a:prstGeom prst="rect">
            <a:avLst/>
          </a:prstGeom>
          <a:noFill/>
          <a:ln w="9525">
            <a:noFill/>
            <a:miter lim="800000"/>
            <a:headEnd/>
            <a:tailEnd/>
          </a:ln>
        </p:spPr>
        <p:txBody>
          <a:bodyPr>
            <a:spAutoFit/>
          </a:bodyPr>
          <a:lstStyle/>
          <a:p>
            <a:r>
              <a:rPr lang="en-US" sz="1200" i="1" dirty="0"/>
              <a:t>View students in the first </a:t>
            </a:r>
            <a:r>
              <a:rPr lang="en-US" sz="1200" i="1" dirty="0" err="1"/>
              <a:t>tertile</a:t>
            </a:r>
            <a:endParaRPr lang="en-US" sz="1200" i="1" dirty="0"/>
          </a:p>
        </p:txBody>
      </p:sp>
    </p:spTree>
    <p:extLst>
      <p:ext uri="{BB962C8B-B14F-4D97-AF65-F5344CB8AC3E}">
        <p14:creationId xmlns:p14="http://schemas.microsoft.com/office/powerpoint/2010/main" val="3794513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541338" y="63500"/>
            <a:ext cx="8293100" cy="990600"/>
          </a:xfrm>
        </p:spPr>
        <p:txBody>
          <a:bodyPr/>
          <a:lstStyle/>
          <a:p>
            <a:r>
              <a:rPr lang="en-US" sz="3200" dirty="0" smtClean="0">
                <a:latin typeface="Arial Black" pitchFamily="34" charset="0"/>
                <a:ea typeface="ＭＳ Ｐゴシック" pitchFamily="34" charset="-128"/>
                <a:cs typeface="Arial Black" pitchFamily="34" charset="0"/>
              </a:rPr>
              <a:t>School Teacher Effectiveness Summary (Math)</a:t>
            </a:r>
            <a:endParaRPr lang="en-US" dirty="0" smtClean="0">
              <a:latin typeface="Arial Black" pitchFamily="34" charset="0"/>
              <a:ea typeface="ＭＳ Ｐゴシック" pitchFamily="34" charset="-128"/>
              <a:cs typeface="Arial Black" pitchFamily="34" charset="0"/>
            </a:endParaRPr>
          </a:p>
        </p:txBody>
      </p:sp>
      <p:pic>
        <p:nvPicPr>
          <p:cNvPr id="4" name="Content Placeholder 7" descr="slide 27.jpg"/>
          <p:cNvPicPr>
            <a:picLocks noGrp="1" noChangeAspect="1"/>
          </p:cNvPicPr>
          <p:nvPr>
            <p:ph sz="quarter" idx="1"/>
          </p:nvPr>
        </p:nvPicPr>
        <p:blipFill>
          <a:blip r:embed="rId3" cstate="print"/>
          <a:srcRect l="10674" t="7970" r="10757" b="46249"/>
          <a:stretch>
            <a:fillRect/>
          </a:stretch>
        </p:blipFill>
        <p:spPr>
          <a:xfrm>
            <a:off x="1344622" y="1295400"/>
            <a:ext cx="6973877" cy="5257800"/>
          </a:xfrm>
        </p:spPr>
      </p:pic>
    </p:spTree>
    <p:extLst>
      <p:ext uri="{BB962C8B-B14F-4D97-AF65-F5344CB8AC3E}">
        <p14:creationId xmlns:p14="http://schemas.microsoft.com/office/powerpoint/2010/main" val="4186541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493713" y="283865"/>
            <a:ext cx="8153400" cy="990600"/>
          </a:xfrm>
        </p:spPr>
        <p:txBody>
          <a:bodyPr/>
          <a:lstStyle/>
          <a:p>
            <a:r>
              <a:rPr lang="en-US" sz="3200" dirty="0" smtClean="0">
                <a:latin typeface="Arial Black" pitchFamily="34" charset="0"/>
                <a:ea typeface="ＭＳ Ｐゴシック" pitchFamily="34" charset="-128"/>
                <a:cs typeface="Arial Black" pitchFamily="34" charset="0"/>
              </a:rPr>
              <a:t>Questions?</a:t>
            </a:r>
          </a:p>
        </p:txBody>
      </p:sp>
      <p:sp>
        <p:nvSpPr>
          <p:cNvPr id="47107" name="Content Placeholder 2"/>
          <p:cNvSpPr>
            <a:spLocks noGrp="1"/>
          </p:cNvSpPr>
          <p:nvPr>
            <p:ph sz="quarter" idx="1"/>
          </p:nvPr>
        </p:nvSpPr>
        <p:spPr>
          <a:xfrm>
            <a:off x="612775" y="1252538"/>
            <a:ext cx="8153400" cy="4495800"/>
          </a:xfrm>
        </p:spPr>
        <p:txBody>
          <a:bodyPr/>
          <a:lstStyle/>
          <a:p>
            <a:pPr>
              <a:defRPr/>
            </a:pPr>
            <a:endParaRPr lang="en-US" sz="2400" dirty="0" smtClean="0">
              <a:latin typeface="Arial" charset="0"/>
              <a:ea typeface="ＭＳ Ｐゴシック" pitchFamily="34" charset="-128"/>
              <a:cs typeface="Arial" charset="0"/>
            </a:endParaRPr>
          </a:p>
          <a:p>
            <a:pPr marL="428625" indent="-292100" algn="ctr">
              <a:spcBef>
                <a:spcPts val="0"/>
              </a:spcBef>
              <a:buFont typeface="Wingdings" pitchFamily="2" charset="2"/>
              <a:buNone/>
              <a:tabLst>
                <a:tab pos="0" algn="l"/>
              </a:tabLst>
              <a:defRPr/>
            </a:pPr>
            <a:r>
              <a:rPr lang="en-US" b="1" i="1" dirty="0" smtClean="0">
                <a:solidFill>
                  <a:srgbClr val="0070C0"/>
                </a:solidFill>
                <a:latin typeface="Arial" pitchFamily="34" charset="0"/>
                <a:ea typeface="ＭＳ Ｐゴシック" pitchFamily="34" charset="-128"/>
                <a:cs typeface="Arial" pitchFamily="34" charset="0"/>
              </a:rPr>
              <a:t>Resource information found on the Ohio Student Progress Portal: </a:t>
            </a:r>
            <a:r>
              <a:rPr lang="en-US" b="1" i="1" dirty="0" smtClean="0">
                <a:solidFill>
                  <a:srgbClr val="0070C0"/>
                </a:solidFill>
                <a:latin typeface="Arial" pitchFamily="34" charset="0"/>
                <a:ea typeface="ＭＳ Ｐゴシック" pitchFamily="34" charset="-128"/>
                <a:cs typeface="Arial" pitchFamily="34" charset="0"/>
                <a:hlinkClick r:id="rId2"/>
              </a:rPr>
              <a:t>www.BattelleforKids.org/Ohio</a:t>
            </a:r>
            <a:endParaRPr lang="en-US" b="1" i="1" dirty="0" smtClean="0">
              <a:solidFill>
                <a:srgbClr val="0070C0"/>
              </a:solidFill>
              <a:latin typeface="Arial" pitchFamily="34" charset="0"/>
              <a:ea typeface="ＭＳ Ｐゴシック" pitchFamily="34" charset="-128"/>
              <a:cs typeface="Arial" pitchFamily="34" charset="0"/>
            </a:endParaRPr>
          </a:p>
          <a:p>
            <a:pPr marL="428625" indent="-292100" algn="ctr">
              <a:spcBef>
                <a:spcPts val="0"/>
              </a:spcBef>
              <a:buFont typeface="Wingdings" pitchFamily="2" charset="2"/>
              <a:buNone/>
              <a:tabLst>
                <a:tab pos="0" algn="l"/>
              </a:tabLst>
              <a:defRPr/>
            </a:pPr>
            <a:endParaRPr lang="en-US" b="1" i="1" dirty="0" smtClean="0">
              <a:solidFill>
                <a:srgbClr val="0070C0"/>
              </a:solidFill>
              <a:latin typeface="Arial" pitchFamily="34" charset="0"/>
              <a:ea typeface="ＭＳ Ｐゴシック" pitchFamily="34" charset="-128"/>
              <a:cs typeface="Arial" pitchFamily="34" charset="0"/>
            </a:endParaRPr>
          </a:p>
          <a:p>
            <a:pPr marL="428625" indent="-292100" algn="ctr">
              <a:spcBef>
                <a:spcPts val="0"/>
              </a:spcBef>
              <a:buFont typeface="Wingdings" pitchFamily="2" charset="2"/>
              <a:buNone/>
              <a:tabLst>
                <a:tab pos="0" algn="l"/>
              </a:tabLst>
              <a:defRPr/>
            </a:pPr>
            <a:r>
              <a:rPr lang="en-US" b="1" i="1" dirty="0" smtClean="0">
                <a:solidFill>
                  <a:srgbClr val="0070C0"/>
                </a:solidFill>
                <a:latin typeface="Arial" pitchFamily="34" charset="0"/>
                <a:ea typeface="ＭＳ Ｐゴシック" pitchFamily="34" charset="-128"/>
                <a:cs typeface="Arial" pitchFamily="34" charset="0"/>
              </a:rPr>
              <a:t>Support Desk: </a:t>
            </a:r>
            <a:r>
              <a:rPr lang="en-US" b="1" i="1" dirty="0" smtClean="0">
                <a:ea typeface="ＭＳ Ｐゴシック" pitchFamily="34" charset="-128"/>
                <a:hlinkClick r:id="rId3"/>
              </a:rPr>
              <a:t>Support@BattelleforKids.org</a:t>
            </a:r>
            <a:r>
              <a:rPr lang="en-US" b="1" i="1" dirty="0" smtClean="0">
                <a:ea typeface="ＭＳ Ｐゴシック" pitchFamily="34" charset="-128"/>
              </a:rPr>
              <a:t> or (866) 543-7555</a:t>
            </a:r>
            <a:endParaRPr lang="en-US" b="1" i="1" dirty="0" smtClean="0">
              <a:solidFill>
                <a:srgbClr val="0070C0"/>
              </a:solidFill>
              <a:latin typeface="Arial" pitchFamily="34" charset="0"/>
              <a:ea typeface="ＭＳ Ｐゴシック" pitchFamily="34" charset="-128"/>
              <a:cs typeface="Arial" pitchFamily="34" charset="0"/>
            </a:endParaRPr>
          </a:p>
          <a:p>
            <a:pPr>
              <a:buFont typeface="Wingdings" pitchFamily="2" charset="2"/>
              <a:buNone/>
              <a:defRPr/>
            </a:pPr>
            <a:endParaRPr lang="en-US" b="1" dirty="0" smtClean="0">
              <a:latin typeface="Arial" charset="0"/>
              <a:ea typeface="ＭＳ Ｐゴシック" pitchFamily="34" charset="-128"/>
              <a:cs typeface="Arial" charset="0"/>
            </a:endParaRPr>
          </a:p>
          <a:p>
            <a:pPr algn="ctr">
              <a:buNone/>
              <a:defRPr/>
            </a:pPr>
            <a:r>
              <a:rPr lang="en-US" sz="3200" b="1" dirty="0" smtClean="0">
                <a:latin typeface="Arial" charset="0"/>
                <a:ea typeface="ＭＳ Ｐゴシック" pitchFamily="34" charset="-128"/>
                <a:cs typeface="Arial" charset="0"/>
              </a:rPr>
              <a:t>Thank you!</a:t>
            </a:r>
          </a:p>
          <a:p>
            <a:pPr algn="ctr">
              <a:defRPr/>
            </a:pPr>
            <a:endParaRPr lang="en-US" dirty="0" smtClean="0">
              <a:latin typeface="Arial" charset="0"/>
              <a:ea typeface="ＭＳ Ｐゴシック" pitchFamily="34" charset="-128"/>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2"/>
          <p:cNvSpPr>
            <a:spLocks noGrp="1"/>
          </p:cNvSpPr>
          <p:nvPr>
            <p:ph type="title"/>
          </p:nvPr>
        </p:nvSpPr>
        <p:spPr>
          <a:xfrm>
            <a:off x="1600200" y="4876800"/>
            <a:ext cx="7315200" cy="685800"/>
          </a:xfrm>
        </p:spPr>
        <p:txBody>
          <a:bodyPr/>
          <a:lstStyle/>
          <a:p>
            <a:r>
              <a:rPr lang="en-US" sz="2400" b="1" dirty="0" smtClean="0">
                <a:latin typeface="Arial" charset="0"/>
                <a:ea typeface="ＭＳ Ｐゴシック" pitchFamily="34" charset="-128"/>
                <a:cs typeface="Arial" charset="0"/>
              </a:rPr>
              <a:t>www.BattelleforKids.org</a:t>
            </a:r>
            <a:br>
              <a:rPr lang="en-US" sz="2400" b="1" dirty="0" smtClean="0">
                <a:latin typeface="Arial" charset="0"/>
                <a:ea typeface="ＭＳ Ｐゴシック" pitchFamily="34" charset="-128"/>
                <a:cs typeface="Arial" charset="0"/>
              </a:rPr>
            </a:br>
            <a:r>
              <a:rPr lang="en-US" sz="2400" b="1" dirty="0" smtClean="0">
                <a:latin typeface="Arial" charset="0"/>
                <a:ea typeface="ＭＳ Ｐゴシック" pitchFamily="34" charset="-128"/>
                <a:cs typeface="Arial" charset="0"/>
              </a:rPr>
              <a:t>http://twitter.com/BattelleforKids</a:t>
            </a:r>
            <a:r>
              <a:rPr lang="en-US" u="sng" dirty="0" smtClean="0">
                <a:latin typeface="Arial Black" pitchFamily="34" charset="0"/>
                <a:ea typeface="ＭＳ Ｐゴシック" pitchFamily="34" charset="-128"/>
                <a:cs typeface="Arial Black" pitchFamily="34" charset="0"/>
              </a:rPr>
              <a:t/>
            </a:r>
            <a:br>
              <a:rPr lang="en-US" u="sng" dirty="0" smtClean="0">
                <a:latin typeface="Arial Black" pitchFamily="34" charset="0"/>
                <a:ea typeface="ＭＳ Ｐゴシック" pitchFamily="34" charset="-128"/>
                <a:cs typeface="Arial Black" pitchFamily="34" charset="0"/>
              </a:rPr>
            </a:br>
            <a:endParaRPr lang="en-US" b="1" dirty="0" smtClean="0">
              <a:latin typeface="Arial Black" pitchFamily="34" charset="0"/>
              <a:ea typeface="ＭＳ Ｐゴシック" pitchFamily="34" charset="-128"/>
              <a:cs typeface="Arial Black" pitchFamily="34" charset="0"/>
            </a:endParaRPr>
          </a:p>
        </p:txBody>
      </p:sp>
      <p:pic>
        <p:nvPicPr>
          <p:cNvPr id="82947" name="Picture 1" descr="cid:image001.png@01CBC782.CC77A4A0"/>
          <p:cNvPicPr>
            <a:picLocks noChangeAspect="1" noChangeArrowheads="1"/>
          </p:cNvPicPr>
          <p:nvPr/>
        </p:nvPicPr>
        <p:blipFill>
          <a:blip r:embed="rId3" cstate="print"/>
          <a:srcRect/>
          <a:stretch>
            <a:fillRect/>
          </a:stretch>
        </p:blipFill>
        <p:spPr bwMode="auto">
          <a:xfrm>
            <a:off x="6400800" y="2743200"/>
            <a:ext cx="2138363" cy="200660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type="body" idx="1"/>
          </p:nvPr>
        </p:nvSpPr>
        <p:spPr>
          <a:xfrm>
            <a:off x="1350334" y="2290944"/>
            <a:ext cx="7123113" cy="3727084"/>
          </a:xfrm>
        </p:spPr>
        <p:txBody>
          <a:bodyPr/>
          <a:lstStyle/>
          <a:p>
            <a:pPr marL="457200" indent="-457200" eaLnBrk="1" hangingPunct="1">
              <a:buFont typeface="Arial"/>
              <a:buChar char="•"/>
              <a:defRPr/>
            </a:pPr>
            <a:endParaRPr lang="en-US" dirty="0" smtClean="0">
              <a:latin typeface="Arial" charset="0"/>
            </a:endParaRPr>
          </a:p>
          <a:p>
            <a:pPr marL="228600" indent="-228600" eaLnBrk="1" hangingPunct="1">
              <a:buFont typeface="Wingdings" pitchFamily="2" charset="2"/>
              <a:buChar char="q"/>
              <a:defRPr/>
            </a:pPr>
            <a:endParaRPr lang="en-US" dirty="0" smtClean="0">
              <a:latin typeface="Arial" charset="0"/>
            </a:endParaRPr>
          </a:p>
          <a:p>
            <a:pPr eaLnBrk="1" hangingPunct="1">
              <a:buFont typeface="Wingdings" pitchFamily="-65" charset="2"/>
              <a:buNone/>
              <a:defRPr/>
            </a:pPr>
            <a:endParaRPr lang="en-US" dirty="0" smtClean="0">
              <a:latin typeface="Arial" charset="0"/>
            </a:endParaRPr>
          </a:p>
        </p:txBody>
      </p:sp>
      <p:sp>
        <p:nvSpPr>
          <p:cNvPr id="44035" name="Title 1"/>
          <p:cNvSpPr>
            <a:spLocks noGrp="1"/>
          </p:cNvSpPr>
          <p:nvPr>
            <p:ph type="title"/>
          </p:nvPr>
        </p:nvSpPr>
        <p:spPr/>
        <p:txBody>
          <a:bodyPr/>
          <a:lstStyle/>
          <a:p>
            <a:pPr eaLnBrk="1" hangingPunct="1"/>
            <a:r>
              <a:rPr lang="en-US" dirty="0" smtClean="0">
                <a:latin typeface="Arial Black" pitchFamily="34" charset="0"/>
                <a:ea typeface="ＭＳ Ｐゴシック" pitchFamily="34" charset="-128"/>
                <a:cs typeface="Arial Black" pitchFamily="34" charset="0"/>
              </a:rPr>
              <a:t>The Ohio Context</a:t>
            </a:r>
          </a:p>
        </p:txBody>
      </p:sp>
      <p:sp>
        <p:nvSpPr>
          <p:cNvPr id="6" name="Content Placeholder 2"/>
          <p:cNvSpPr txBox="1">
            <a:spLocks/>
          </p:cNvSpPr>
          <p:nvPr/>
        </p:nvSpPr>
        <p:spPr bwMode="auto">
          <a:xfrm>
            <a:off x="1176558" y="2362200"/>
            <a:ext cx="7701670" cy="4173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ts val="700"/>
              </a:spcBef>
              <a:spcAft>
                <a:spcPct val="0"/>
              </a:spcAft>
              <a:buClr>
                <a:srgbClr val="2462A7"/>
              </a:buClr>
              <a:buSzPct val="60000"/>
              <a:buFont typeface="Wingdings" pitchFamily="2" charset="2"/>
              <a:buNone/>
              <a:defRPr sz="2800" kern="1200">
                <a:solidFill>
                  <a:schemeClr val="tx1"/>
                </a:solidFill>
                <a:latin typeface="Arial"/>
                <a:ea typeface="ＭＳ Ｐゴシック" pitchFamily="-65" charset="-128"/>
                <a:cs typeface="Arial"/>
              </a:defRPr>
            </a:lvl1pPr>
            <a:lvl2pPr marL="639763" indent="-273050" algn="l" rtl="0" eaLnBrk="0" fontAlgn="base" hangingPunct="0">
              <a:spcBef>
                <a:spcPts val="550"/>
              </a:spcBef>
              <a:spcAft>
                <a:spcPct val="0"/>
              </a:spcAft>
              <a:buClr>
                <a:srgbClr val="73C05D"/>
              </a:buClr>
              <a:buSzPct val="70000"/>
              <a:buFont typeface="Wingdings 2" pitchFamily="18" charset="2"/>
              <a:buNone/>
              <a:defRPr sz="1800" kern="1200">
                <a:solidFill>
                  <a:schemeClr val="tx1">
                    <a:tint val="75000"/>
                  </a:schemeClr>
                </a:solidFill>
                <a:latin typeface="Arial"/>
                <a:ea typeface="ＭＳ Ｐゴシック" pitchFamily="-65" charset="-128"/>
                <a:cs typeface="Arial"/>
              </a:defRPr>
            </a:lvl2pPr>
            <a:lvl3pPr marL="914400" indent="-228600" algn="l" rtl="0" eaLnBrk="0" fontAlgn="base" hangingPunct="0">
              <a:spcBef>
                <a:spcPts val="500"/>
              </a:spcBef>
              <a:spcAft>
                <a:spcPct val="0"/>
              </a:spcAft>
              <a:buClr>
                <a:srgbClr val="3F9AC9"/>
              </a:buClr>
              <a:buSzPct val="75000"/>
              <a:buFont typeface="Wingdings" pitchFamily="2" charset="2"/>
              <a:buNone/>
              <a:defRPr sz="1600" kern="1200">
                <a:solidFill>
                  <a:schemeClr val="tx1">
                    <a:tint val="75000"/>
                  </a:schemeClr>
                </a:solidFill>
                <a:latin typeface="Arial"/>
                <a:ea typeface="ＭＳ Ｐゴシック" pitchFamily="-65" charset="-128"/>
                <a:cs typeface="Arial"/>
              </a:defRPr>
            </a:lvl3pPr>
            <a:lvl4pPr marL="1371600" indent="-228600" algn="l" rtl="0" eaLnBrk="0" fontAlgn="base" hangingPunct="0">
              <a:spcBef>
                <a:spcPts val="400"/>
              </a:spcBef>
              <a:spcAft>
                <a:spcPct val="0"/>
              </a:spcAft>
              <a:buClr>
                <a:srgbClr val="A5AB81"/>
              </a:buClr>
              <a:buSzPct val="75000"/>
              <a:buFont typeface="Wingdings" pitchFamily="2" charset="2"/>
              <a:buNone/>
              <a:defRPr sz="1400" kern="1200">
                <a:solidFill>
                  <a:schemeClr val="tx1">
                    <a:tint val="75000"/>
                  </a:schemeClr>
                </a:solidFill>
                <a:latin typeface="Arial"/>
                <a:ea typeface="ＭＳ Ｐゴシック" pitchFamily="-65" charset="-128"/>
                <a:cs typeface="Arial"/>
              </a:defRPr>
            </a:lvl4pPr>
            <a:lvl5pPr marL="1828800" indent="-228600" algn="l" rtl="0" eaLnBrk="0" fontAlgn="base" hangingPunct="0">
              <a:spcBef>
                <a:spcPts val="400"/>
              </a:spcBef>
              <a:spcAft>
                <a:spcPct val="0"/>
              </a:spcAft>
              <a:buClr>
                <a:srgbClr val="968C8C"/>
              </a:buClr>
              <a:buSzPct val="65000"/>
              <a:buFont typeface="Wingdings" pitchFamily="2" charset="2"/>
              <a:buNone/>
              <a:defRPr sz="1400" kern="1200">
                <a:solidFill>
                  <a:schemeClr val="tx1">
                    <a:tint val="75000"/>
                  </a:schemeClr>
                </a:solidFill>
                <a:latin typeface="Arial"/>
                <a:ea typeface="ＭＳ Ｐゴシック" pitchFamily="-65" charset="-128"/>
                <a:cs typeface="Arial"/>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en-US" dirty="0" smtClean="0">
              <a:latin typeface="Arial" charset="0"/>
              <a:ea typeface="ＭＳ Ｐゴシック" pitchFamily="34" charset="-128"/>
              <a:cs typeface="Arial" charset="0"/>
            </a:endParaRPr>
          </a:p>
        </p:txBody>
      </p:sp>
    </p:spTree>
    <p:custDataLst>
      <p:tags r:id="rId1"/>
    </p:custDataLst>
    <p:extLst>
      <p:ext uri="{BB962C8B-B14F-4D97-AF65-F5344CB8AC3E}">
        <p14:creationId xmlns:p14="http://schemas.microsoft.com/office/powerpoint/2010/main" val="1975601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42258" y="287091"/>
            <a:ext cx="8598269" cy="990600"/>
          </a:xfrm>
        </p:spPr>
        <p:txBody>
          <a:bodyPr/>
          <a:lstStyle/>
          <a:p>
            <a:r>
              <a:rPr lang="en-US" dirty="0" smtClean="0">
                <a:latin typeface="Arial Black" pitchFamily="34" charset="0"/>
                <a:ea typeface="ＭＳ Ｐゴシック" pitchFamily="34" charset="-128"/>
                <a:cs typeface="Arial Black" pitchFamily="34" charset="0"/>
              </a:rPr>
              <a:t>Ohio Accountability System</a:t>
            </a:r>
          </a:p>
        </p:txBody>
      </p:sp>
      <p:sp>
        <p:nvSpPr>
          <p:cNvPr id="12291" name="Content Placeholder 2"/>
          <p:cNvSpPr>
            <a:spLocks noGrp="1"/>
          </p:cNvSpPr>
          <p:nvPr>
            <p:ph sz="quarter" idx="1"/>
          </p:nvPr>
        </p:nvSpPr>
        <p:spPr>
          <a:xfrm>
            <a:off x="612775" y="1392866"/>
            <a:ext cx="8153400" cy="4495800"/>
          </a:xfrm>
        </p:spPr>
        <p:txBody>
          <a:bodyPr/>
          <a:lstStyle/>
          <a:p>
            <a:r>
              <a:rPr lang="en-US" dirty="0" smtClean="0">
                <a:latin typeface="Arial" charset="0"/>
                <a:ea typeface="ＭＳ Ｐゴシック" pitchFamily="34" charset="-128"/>
                <a:cs typeface="Arial" charset="0"/>
              </a:rPr>
              <a:t>District and School Accountability System is being reformulated</a:t>
            </a:r>
          </a:p>
          <a:p>
            <a:pPr lvl="1"/>
            <a:r>
              <a:rPr lang="en-US" dirty="0" smtClean="0">
                <a:latin typeface="Arial" charset="0"/>
                <a:ea typeface="ＭＳ Ｐゴシック" pitchFamily="34" charset="-128"/>
                <a:cs typeface="Arial" charset="0"/>
              </a:rPr>
              <a:t>Ohio’s ESEA waiver is approved</a:t>
            </a:r>
          </a:p>
          <a:p>
            <a:pPr lvl="1"/>
            <a:r>
              <a:rPr lang="en-US" dirty="0" smtClean="0">
                <a:latin typeface="Arial" charset="0"/>
                <a:ea typeface="ＭＳ Ｐゴシック" pitchFamily="34" charset="-128"/>
                <a:cs typeface="Arial" charset="0"/>
              </a:rPr>
              <a:t>Teacher Accountability—OTES</a:t>
            </a:r>
          </a:p>
          <a:p>
            <a:pPr lvl="1"/>
            <a:r>
              <a:rPr lang="en-US" dirty="0" smtClean="0">
                <a:latin typeface="Arial" charset="0"/>
                <a:ea typeface="ＭＳ Ｐゴシック" pitchFamily="34" charset="-128"/>
                <a:cs typeface="Arial" charset="0"/>
              </a:rPr>
              <a:t>Principal Accountability—OPES</a:t>
            </a:r>
          </a:p>
        </p:txBody>
      </p:sp>
    </p:spTree>
    <p:extLst>
      <p:ext uri="{BB962C8B-B14F-4D97-AF65-F5344CB8AC3E}">
        <p14:creationId xmlns:p14="http://schemas.microsoft.com/office/powerpoint/2010/main" val="33848519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42258" y="287091"/>
            <a:ext cx="8598269" cy="990600"/>
          </a:xfrm>
        </p:spPr>
        <p:txBody>
          <a:bodyPr/>
          <a:lstStyle/>
          <a:p>
            <a:r>
              <a:rPr lang="en-US" dirty="0" smtClean="0">
                <a:latin typeface="Arial Black" pitchFamily="34" charset="0"/>
                <a:ea typeface="ＭＳ Ｐゴシック" pitchFamily="34" charset="-128"/>
                <a:cs typeface="Arial Black" pitchFamily="34" charset="0"/>
              </a:rPr>
              <a:t>ESEA Waiver Approved (Highlights)</a:t>
            </a:r>
          </a:p>
        </p:txBody>
      </p:sp>
      <p:sp>
        <p:nvSpPr>
          <p:cNvPr id="12291" name="Content Placeholder 2"/>
          <p:cNvSpPr>
            <a:spLocks noGrp="1"/>
          </p:cNvSpPr>
          <p:nvPr>
            <p:ph sz="quarter" idx="1"/>
          </p:nvPr>
        </p:nvSpPr>
        <p:spPr>
          <a:xfrm>
            <a:off x="612775" y="1392866"/>
            <a:ext cx="8153400" cy="4495800"/>
          </a:xfrm>
        </p:spPr>
        <p:txBody>
          <a:bodyPr/>
          <a:lstStyle/>
          <a:p>
            <a:r>
              <a:rPr lang="en-US" dirty="0" smtClean="0">
                <a:latin typeface="Arial" charset="0"/>
                <a:ea typeface="ＭＳ Ｐゴシック" pitchFamily="34" charset="-128"/>
                <a:cs typeface="Arial" charset="0"/>
              </a:rPr>
              <a:t>Implementation of rigorous standards, assessments and evaluations</a:t>
            </a:r>
          </a:p>
          <a:p>
            <a:r>
              <a:rPr lang="en-US" dirty="0" smtClean="0">
                <a:latin typeface="Arial" charset="0"/>
                <a:ea typeface="ＭＳ Ｐゴシック" pitchFamily="34" charset="-128"/>
                <a:cs typeface="Arial" charset="0"/>
              </a:rPr>
              <a:t>Replacement of AYP</a:t>
            </a:r>
          </a:p>
          <a:p>
            <a:pPr lvl="1"/>
            <a:r>
              <a:rPr lang="en-US" dirty="0" smtClean="0">
                <a:latin typeface="Arial" charset="0"/>
                <a:ea typeface="ＭＳ Ｐゴシック" pitchFamily="34" charset="-128"/>
                <a:cs typeface="Arial" charset="0"/>
              </a:rPr>
              <a:t>Cutting achievement gaps in half in 6 years</a:t>
            </a:r>
          </a:p>
          <a:p>
            <a:r>
              <a:rPr lang="en-US" dirty="0" smtClean="0">
                <a:latin typeface="Arial" charset="0"/>
                <a:ea typeface="ＭＳ Ｐゴシック" pitchFamily="34" charset="-128"/>
                <a:cs typeface="Arial" charset="0"/>
              </a:rPr>
              <a:t>Change rating system to A-F system</a:t>
            </a:r>
          </a:p>
          <a:p>
            <a:r>
              <a:rPr lang="en-US" dirty="0" smtClean="0">
                <a:latin typeface="Arial" charset="0"/>
                <a:ea typeface="ＭＳ Ｐゴシック" pitchFamily="34" charset="-128"/>
                <a:cs typeface="Arial" charset="0"/>
              </a:rPr>
              <a:t>Freeing schools from some federal reporting requirements</a:t>
            </a:r>
          </a:p>
        </p:txBody>
      </p:sp>
    </p:spTree>
    <p:extLst>
      <p:ext uri="{BB962C8B-B14F-4D97-AF65-F5344CB8AC3E}">
        <p14:creationId xmlns:p14="http://schemas.microsoft.com/office/powerpoint/2010/main" val="27806497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sz="quarter" idx="1"/>
          </p:nvPr>
        </p:nvSpPr>
        <p:spPr>
          <a:xfrm>
            <a:off x="1676400" y="5502275"/>
            <a:ext cx="6705600" cy="762000"/>
          </a:xfrm>
        </p:spPr>
        <p:txBody>
          <a:bodyPr/>
          <a:lstStyle/>
          <a:p>
            <a:pPr eaLnBrk="1" hangingPunct="1"/>
            <a:r>
              <a:rPr lang="en-US" sz="2400" u="sng" dirty="0" err="1" smtClean="0">
                <a:solidFill>
                  <a:srgbClr val="0070C0"/>
                </a:solidFill>
                <a:latin typeface="Arial" charset="0"/>
                <a:ea typeface="ＭＳ Ｐゴシック" pitchFamily="34" charset="-128"/>
                <a:cs typeface="Arial" charset="0"/>
              </a:rPr>
              <a:t>www.ode.state.oh.us</a:t>
            </a:r>
            <a:r>
              <a:rPr lang="en-US" sz="2400" dirty="0" smtClean="0">
                <a:latin typeface="Arial" charset="0"/>
                <a:ea typeface="ＭＳ Ｐゴシック" pitchFamily="34" charset="-128"/>
                <a:cs typeface="Arial" charset="0"/>
              </a:rPr>
              <a:t>  &gt; </a:t>
            </a:r>
            <a:r>
              <a:rPr lang="ja-JP" altLang="en-US" sz="2400" dirty="0" smtClean="0">
                <a:latin typeface="Arial" charset="0"/>
                <a:ea typeface="ＭＳ Ｐゴシック" pitchFamily="34" charset="-128"/>
                <a:cs typeface="Arial" charset="0"/>
              </a:rPr>
              <a:t>“</a:t>
            </a:r>
            <a:r>
              <a:rPr lang="en-US" sz="2400" dirty="0" smtClean="0">
                <a:latin typeface="Arial" charset="0"/>
                <a:ea typeface="ＭＳ Ｐゴシック" pitchFamily="34" charset="-128"/>
                <a:cs typeface="Arial" charset="0"/>
              </a:rPr>
              <a:t>Teaching</a:t>
            </a:r>
            <a:r>
              <a:rPr lang="ja-JP" altLang="en-US" sz="2400" dirty="0" smtClean="0">
                <a:latin typeface="Arial" charset="0"/>
                <a:ea typeface="ＭＳ Ｐゴシック" pitchFamily="34" charset="-128"/>
                <a:cs typeface="Arial" charset="0"/>
              </a:rPr>
              <a:t>”</a:t>
            </a:r>
            <a:r>
              <a:rPr lang="en-US" sz="2400" dirty="0" smtClean="0">
                <a:latin typeface="Arial" charset="0"/>
                <a:ea typeface="ＭＳ Ｐゴシック" pitchFamily="34" charset="-128"/>
                <a:cs typeface="Arial" charset="0"/>
              </a:rPr>
              <a:t> tab &gt; Ohio Educator Standards &gt; Educator Evaluation Systems in Ohio</a:t>
            </a:r>
          </a:p>
          <a:p>
            <a:pPr eaLnBrk="1" hangingPunct="1"/>
            <a:endParaRPr lang="en-US" dirty="0" smtClean="0">
              <a:latin typeface="Arial" charset="0"/>
              <a:ea typeface="ＭＳ Ｐゴシック" pitchFamily="34" charset="-128"/>
              <a:cs typeface="Arial" charset="0"/>
            </a:endParaRPr>
          </a:p>
          <a:p>
            <a:pPr lvl="1" eaLnBrk="1" hangingPunct="1"/>
            <a:endParaRPr lang="en-US" dirty="0" smtClean="0">
              <a:latin typeface="Arial" charset="0"/>
              <a:ea typeface="ＭＳ Ｐゴシック" pitchFamily="34" charset="-128"/>
              <a:cs typeface="Arial" charset="0"/>
            </a:endParaRPr>
          </a:p>
        </p:txBody>
      </p:sp>
      <p:pic>
        <p:nvPicPr>
          <p:cNvPr id="34820" name="Picture 4"/>
          <p:cNvPicPr>
            <a:picLocks noChangeAspect="1" noChangeArrowheads="1"/>
          </p:cNvPicPr>
          <p:nvPr/>
        </p:nvPicPr>
        <p:blipFill>
          <a:blip r:embed="rId4" cstate="print"/>
          <a:srcRect/>
          <a:stretch>
            <a:fillRect/>
          </a:stretch>
        </p:blipFill>
        <p:spPr bwMode="auto">
          <a:xfrm>
            <a:off x="7838" y="724326"/>
            <a:ext cx="9136162" cy="4619199"/>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060408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39750" y="325438"/>
            <a:ext cx="8153400" cy="990600"/>
          </a:xfrm>
        </p:spPr>
        <p:txBody>
          <a:bodyPr/>
          <a:lstStyle/>
          <a:p>
            <a:pPr eaLnBrk="1" hangingPunct="1"/>
            <a:r>
              <a:rPr lang="en-US" sz="3200" smtClean="0">
                <a:latin typeface="Arial Black" pitchFamily="34" charset="0"/>
                <a:ea typeface="ＭＳ Ｐゴシック" pitchFamily="34" charset="-128"/>
                <a:cs typeface="Arial Black" pitchFamily="34" charset="0"/>
              </a:rPr>
              <a:t>Student Growth Measures</a:t>
            </a:r>
          </a:p>
        </p:txBody>
      </p:sp>
      <p:pic>
        <p:nvPicPr>
          <p:cNvPr id="35843" name="Picture 2"/>
          <p:cNvPicPr>
            <a:picLocks noChangeAspect="1" noChangeArrowheads="1"/>
          </p:cNvPicPr>
          <p:nvPr/>
        </p:nvPicPr>
        <p:blipFill>
          <a:blip r:embed="rId2" cstate="print"/>
          <a:srcRect/>
          <a:stretch>
            <a:fillRect/>
          </a:stretch>
        </p:blipFill>
        <p:spPr bwMode="auto">
          <a:xfrm>
            <a:off x="155575" y="1458913"/>
            <a:ext cx="8969375" cy="5349875"/>
          </a:xfrm>
          <a:prstGeom prst="rect">
            <a:avLst/>
          </a:prstGeom>
          <a:noFill/>
          <a:ln w="9525">
            <a:noFill/>
            <a:miter lim="800000"/>
            <a:headEnd/>
            <a:tailEnd/>
          </a:ln>
        </p:spPr>
      </p:pic>
    </p:spTree>
    <p:extLst>
      <p:ext uri="{BB962C8B-B14F-4D97-AF65-F5344CB8AC3E}">
        <p14:creationId xmlns:p14="http://schemas.microsoft.com/office/powerpoint/2010/main" val="1163970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4A1722472A24BF409CCD42D3EB6A6E3C" ma:contentTypeVersion="0" ma:contentTypeDescription="Create a new document." ma:contentTypeScope="" ma:versionID="cd515fc770ce915f3eb6e7736cf0bd21">
  <xsd:schema xmlns:xsd="http://www.w3.org/2001/XMLSchema" xmlns:xs="http://www.w3.org/2001/XMLSchema" xmlns:p="http://schemas.microsoft.com/office/2006/metadata/properties" xmlns:ns2="1c375291-bfca-42fa-8c4a-5ccc0a7430f4" targetNamespace="http://schemas.microsoft.com/office/2006/metadata/properties" ma:root="true" ma:fieldsID="bd1e8fb3b08bff3425a49f94c7fa242d" ns2:_="">
    <xsd:import namespace="1c375291-bfca-42fa-8c4a-5ccc0a7430f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375291-bfca-42fa-8c4a-5ccc0a7430f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_dlc_DocId xmlns="1c375291-bfca-42fa-8c4a-5ccc0a7430f4">372YA7RW7CNW-420-242</_dlc_DocId>
    <_dlc_DocIdUrl xmlns="1c375291-bfca-42fa-8c4a-5ccc0a7430f4">
      <Url>https://mybfk.battelleforkids.org/projects/Ohio_RTTT_VA_Link/_layouts/DocIdRedir.aspx?ID=372YA7RW7CNW-420-242</Url>
      <Description>372YA7RW7CNW-420-242</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9F1688-451C-4B6E-9D7A-8236B5C28C5A}">
  <ds:schemaRefs>
    <ds:schemaRef ds:uri="http://schemas.microsoft.com/sharepoint/events"/>
  </ds:schemaRefs>
</ds:datastoreItem>
</file>

<file path=customXml/itemProps2.xml><?xml version="1.0" encoding="utf-8"?>
<ds:datastoreItem xmlns:ds="http://schemas.openxmlformats.org/officeDocument/2006/customXml" ds:itemID="{6237BAC4-EBF0-482F-92CC-2DB490F3BD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375291-bfca-42fa-8c4a-5ccc0a7430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4E14D5-5867-4E70-800F-AB890B8C0E5D}">
  <ds:schemaRefs>
    <ds:schemaRef ds:uri="http://schemas.microsoft.com/office/2006/metadata/properties"/>
    <ds:schemaRef ds:uri="1c375291-bfca-42fa-8c4a-5ccc0a7430f4"/>
  </ds:schemaRefs>
</ds:datastoreItem>
</file>

<file path=customXml/itemProps4.xml><?xml version="1.0" encoding="utf-8"?>
<ds:datastoreItem xmlns:ds="http://schemas.openxmlformats.org/officeDocument/2006/customXml" ds:itemID="{4B8B3983-8641-4E06-9441-56E73FF792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Median</Template>
  <TotalTime>13728</TotalTime>
  <Words>3226</Words>
  <Application>Microsoft Macintosh PowerPoint</Application>
  <PresentationFormat>On-screen Show (4:3)</PresentationFormat>
  <Paragraphs>363</Paragraphs>
  <Slides>44</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Median</vt:lpstr>
      <vt:lpstr>Chart</vt:lpstr>
      <vt:lpstr> OcTEO Introduction to  Value-Added Analysis</vt:lpstr>
      <vt:lpstr>Presenter</vt:lpstr>
      <vt:lpstr>Understanding Value-Added Information</vt:lpstr>
      <vt:lpstr>PowerPoint Presentation</vt:lpstr>
      <vt:lpstr>The Ohio Context</vt:lpstr>
      <vt:lpstr>Ohio Accountability System</vt:lpstr>
      <vt:lpstr>ESEA Waiver Approved (Highlights)</vt:lpstr>
      <vt:lpstr>PowerPoint Presentation</vt:lpstr>
      <vt:lpstr>Student Growth Measures</vt:lpstr>
      <vt:lpstr>OTES Look-Up Table, End Result Must be One of Three SGM Categories</vt:lpstr>
      <vt:lpstr>Ohio Principal Evaluation System</vt:lpstr>
      <vt:lpstr>Value-Added Impacts All Stakeholders</vt:lpstr>
      <vt:lpstr>Key Statewide Deliverables of RttT</vt:lpstr>
      <vt:lpstr>Ohio Regional Fall Workshops 2011 and 2012</vt:lpstr>
      <vt:lpstr>Online Courses Completed</vt:lpstr>
      <vt:lpstr>Link/Roster Verification</vt:lpstr>
      <vt:lpstr>Resources to Support  Value-Added in Ohio</vt:lpstr>
      <vt:lpstr>Ohio’s Value-Added Network of Support: VALs &amp; DVALs</vt:lpstr>
      <vt:lpstr> Helpful Tools For Your Use</vt:lpstr>
      <vt:lpstr>Resources Available to You</vt:lpstr>
      <vt:lpstr>Understanding Key  Value-Added Reports </vt:lpstr>
      <vt:lpstr>Why Value-Added is Necessary </vt:lpstr>
      <vt:lpstr>Achievement and Progress</vt:lpstr>
      <vt:lpstr>School Performance and Poverty Level – Math</vt:lpstr>
      <vt:lpstr>School V-A Gains and Poverty Level – Math </vt:lpstr>
      <vt:lpstr>The Power of Two: Achievement &amp; Progress</vt:lpstr>
      <vt:lpstr>What is a Growth Measure?</vt:lpstr>
      <vt:lpstr>Why is it so difficult to measure growth?</vt:lpstr>
      <vt:lpstr>Required Test Properties for  Value-Added Analysis</vt:lpstr>
      <vt:lpstr>EVAAS®: Value-Added Analysis Overview</vt:lpstr>
      <vt:lpstr>EVAAS® Information Used for  Diagnostic Purposes</vt:lpstr>
      <vt:lpstr>What are you going to see in your value-added reports?</vt:lpstr>
      <vt:lpstr>What is a Normal Curve Equivalent (NCE)?</vt:lpstr>
      <vt:lpstr>Conceptual Example</vt:lpstr>
      <vt:lpstr>Important Notice</vt:lpstr>
      <vt:lpstr>Key Reports School Value-Added (MRM)</vt:lpstr>
      <vt:lpstr>Key Reports School Diagnostic (MRM)</vt:lpstr>
      <vt:lpstr>Key Reports School Value-Added (URM)</vt:lpstr>
      <vt:lpstr>Sample Teacher Value-Added Report </vt:lpstr>
      <vt:lpstr>Teacher Value-Added Report  (Aggregate portion of report) </vt:lpstr>
      <vt:lpstr>Sample Teacher Diagnostic Report</vt:lpstr>
      <vt:lpstr>School Teacher Effectiveness Summary (Math)</vt:lpstr>
      <vt:lpstr>Questions?</vt:lpstr>
      <vt:lpstr>www.BattelleforKids.org http://twitter.com/BattelleforKids </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BFK•award 1.0  a system for awarding educator progress</dc:title>
  <dc:creator>Todd</dc:creator>
  <cp:lastModifiedBy>Mike Thomas</cp:lastModifiedBy>
  <cp:revision>390</cp:revision>
  <cp:lastPrinted>2010-04-28T16:36:59Z</cp:lastPrinted>
  <dcterms:created xsi:type="dcterms:W3CDTF">2010-05-10T23:41:46Z</dcterms:created>
  <dcterms:modified xsi:type="dcterms:W3CDTF">2012-10-26T23:01:59Z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0x0101004A1722472A24BF409CCD42D3EB6A6E3C</vt:lpwstr>
  </property>
  <property fmtid="{D5CDD505-2E9C-101B-9397-08002B2CF9AE}" pid="3" name="_dlc_DocIdItemGuid">
    <vt:lpwstr>a6daaa11-132e-4df2-bb58-7c9212f1498d</vt:lpwstr>
  </property>
</Properties>
</file>