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340" r:id="rId4"/>
    <p:sldId id="359" r:id="rId5"/>
    <p:sldId id="379" r:id="rId6"/>
    <p:sldId id="328" r:id="rId7"/>
    <p:sldId id="358" r:id="rId8"/>
    <p:sldId id="351" r:id="rId9"/>
    <p:sldId id="329" r:id="rId10"/>
    <p:sldId id="306" r:id="rId11"/>
    <p:sldId id="373" r:id="rId12"/>
    <p:sldId id="374" r:id="rId13"/>
    <p:sldId id="386" r:id="rId14"/>
    <p:sldId id="371" r:id="rId15"/>
    <p:sldId id="377" r:id="rId16"/>
    <p:sldId id="389" r:id="rId17"/>
    <p:sldId id="364" r:id="rId18"/>
    <p:sldId id="390" r:id="rId19"/>
    <p:sldId id="366" r:id="rId20"/>
    <p:sldId id="367" r:id="rId21"/>
    <p:sldId id="368" r:id="rId22"/>
    <p:sldId id="369" r:id="rId23"/>
    <p:sldId id="383" r:id="rId24"/>
    <p:sldId id="388" r:id="rId25"/>
    <p:sldId id="381" r:id="rId26"/>
    <p:sldId id="382" r:id="rId27"/>
    <p:sldId id="384" r:id="rId28"/>
    <p:sldId id="336" r:id="rId29"/>
    <p:sldId id="363" r:id="rId30"/>
    <p:sldId id="325" r:id="rId31"/>
    <p:sldId id="32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C"/>
    <a:srgbClr val="94AF2A"/>
    <a:srgbClr val="83A2CA"/>
    <a:srgbClr val="73A4CC"/>
    <a:srgbClr val="E6AC1A"/>
    <a:srgbClr val="E9B73B"/>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677" autoAdjust="0"/>
  </p:normalViewPr>
  <p:slideViewPr>
    <p:cSldViewPr snapToGrid="0" snapToObjects="1">
      <p:cViewPr varScale="1">
        <p:scale>
          <a:sx n="91" d="100"/>
          <a:sy n="91" d="100"/>
        </p:scale>
        <p:origin x="21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8"/>
    </p:cViewPr>
  </p:sorterViewPr>
  <p:notesViewPr>
    <p:cSldViewPr snapToGrid="0" snapToObjects="1">
      <p:cViewPr varScale="1">
        <p:scale>
          <a:sx n="58" d="100"/>
          <a:sy n="58" d="100"/>
        </p:scale>
        <p:origin x="321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B1BA0-915F-49B6-9DFA-68C804162227}" type="doc">
      <dgm:prSet loTypeId="urn:microsoft.com/office/officeart/2005/8/layout/chevron1" loCatId="process" qsTypeId="urn:microsoft.com/office/officeart/2005/8/quickstyle/simple1" qsCatId="simple" csTypeId="urn:microsoft.com/office/officeart/2005/8/colors/accent1_3" csCatId="accent1" phldr="1"/>
      <dgm:spPr/>
    </dgm:pt>
    <dgm:pt modelId="{C796785D-ECE9-46D6-946C-6E0E50E3428B}">
      <dgm:prSet phldrT="[Text]"/>
      <dgm:spPr/>
      <dgm:t>
        <a:bodyPr/>
        <a:lstStyle/>
        <a:p>
          <a:r>
            <a:rPr lang="en-US" b="1" dirty="0">
              <a:latin typeface="Arial" panose="020B0604020202020204" pitchFamily="34" charset="0"/>
              <a:cs typeface="Arial" panose="020B0604020202020204" pitchFamily="34" charset="0"/>
            </a:rPr>
            <a:t>SBOE Committee 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Review</a:t>
          </a:r>
        </a:p>
      </dgm:t>
    </dgm:pt>
    <dgm:pt modelId="{6909B0EF-6F7F-4F77-BDCE-4AA72DC702F8}" type="parTrans" cxnId="{3445A003-47A6-4043-99E7-16C074C21613}">
      <dgm:prSet/>
      <dgm:spPr/>
      <dgm:t>
        <a:bodyPr/>
        <a:lstStyle/>
        <a:p>
          <a:endParaRPr lang="en-US"/>
        </a:p>
      </dgm:t>
    </dgm:pt>
    <dgm:pt modelId="{45B68184-FB5E-4B94-B59E-4D4D26059169}" type="sibTrans" cxnId="{3445A003-47A6-4043-99E7-16C074C21613}">
      <dgm:prSet/>
      <dgm:spPr/>
      <dgm:t>
        <a:bodyPr/>
        <a:lstStyle/>
        <a:p>
          <a:endParaRPr lang="en-US"/>
        </a:p>
      </dgm:t>
    </dgm:pt>
    <dgm:pt modelId="{11EE5E35-72B3-41AE-BA23-588CCF000409}">
      <dgm:prSet phldrT="[Text]"/>
      <dgm:spPr/>
      <dgm:t>
        <a:bodyPr/>
        <a:lstStyle/>
        <a:p>
          <a:r>
            <a:rPr lang="en-US" dirty="0">
              <a:latin typeface="Arial" panose="020B0604020202020204" pitchFamily="34" charset="0"/>
              <a:cs typeface="Arial" panose="020B0604020202020204" pitchFamily="34" charset="0"/>
            </a:rPr>
            <a:t>February 2020</a:t>
          </a:r>
        </a:p>
      </dgm:t>
    </dgm:pt>
    <dgm:pt modelId="{17B2DC06-9455-4F95-9AB1-52D349371ECF}" type="parTrans" cxnId="{CAA6068F-C515-4E98-8173-CF901A85DA68}">
      <dgm:prSet/>
      <dgm:spPr/>
      <dgm:t>
        <a:bodyPr/>
        <a:lstStyle/>
        <a:p>
          <a:endParaRPr lang="en-US"/>
        </a:p>
      </dgm:t>
    </dgm:pt>
    <dgm:pt modelId="{10D8E003-FAE5-4580-AABA-1E04D4911F41}" type="sibTrans" cxnId="{CAA6068F-C515-4E98-8173-CF901A85DA68}">
      <dgm:prSet/>
      <dgm:spPr/>
      <dgm:t>
        <a:bodyPr/>
        <a:lstStyle/>
        <a:p>
          <a:endParaRPr lang="en-US"/>
        </a:p>
      </dgm:t>
    </dgm:pt>
    <dgm:pt modelId="{49DCC759-B307-47BB-BE9C-02E44753B297}">
      <dgm:prSet phldrT="[Text]"/>
      <dgm:spPr/>
      <dgm:t>
        <a:bodyPr/>
        <a:lstStyle/>
        <a:p>
          <a:r>
            <a:rPr lang="en-US" b="1" dirty="0">
              <a:latin typeface="Arial" panose="020B0604020202020204" pitchFamily="34" charset="0"/>
              <a:cs typeface="Arial" panose="020B0604020202020204" pitchFamily="34" charset="0"/>
            </a:rPr>
            <a:t>SBOE Committee 2</a:t>
          </a:r>
          <a:r>
            <a:rPr lang="en-US" b="1" baseline="30000" dirty="0">
              <a:latin typeface="Arial" panose="020B0604020202020204" pitchFamily="34" charset="0"/>
              <a:cs typeface="Arial" panose="020B0604020202020204" pitchFamily="34" charset="0"/>
            </a:rPr>
            <a:t>nd</a:t>
          </a:r>
          <a:r>
            <a:rPr lang="en-US" b="1" dirty="0">
              <a:latin typeface="Arial" panose="020B0604020202020204" pitchFamily="34" charset="0"/>
              <a:cs typeface="Arial" panose="020B0604020202020204" pitchFamily="34" charset="0"/>
            </a:rPr>
            <a:t> Review</a:t>
          </a:r>
        </a:p>
      </dgm:t>
    </dgm:pt>
    <dgm:pt modelId="{41C96A93-B60D-4D76-BC9C-7428C6756172}" type="parTrans" cxnId="{166AFA87-CB65-492D-A964-B471570A868C}">
      <dgm:prSet/>
      <dgm:spPr/>
      <dgm:t>
        <a:bodyPr/>
        <a:lstStyle/>
        <a:p>
          <a:endParaRPr lang="en-US"/>
        </a:p>
      </dgm:t>
    </dgm:pt>
    <dgm:pt modelId="{6C9B31EB-8C19-4DA5-A95B-2AD0D78CE226}" type="sibTrans" cxnId="{166AFA87-CB65-492D-A964-B471570A868C}">
      <dgm:prSet/>
      <dgm:spPr/>
      <dgm:t>
        <a:bodyPr/>
        <a:lstStyle/>
        <a:p>
          <a:endParaRPr lang="en-US"/>
        </a:p>
      </dgm:t>
    </dgm:pt>
    <dgm:pt modelId="{98F54598-D851-4B70-8371-2EE60EB12F18}">
      <dgm:prSet phldrT="[Text]"/>
      <dgm:spPr/>
      <dgm:t>
        <a:bodyPr/>
        <a:lstStyle/>
        <a:p>
          <a:r>
            <a:rPr lang="en-US" dirty="0">
              <a:latin typeface="Arial" panose="020B0604020202020204" pitchFamily="34" charset="0"/>
              <a:cs typeface="Arial" panose="020B0604020202020204" pitchFamily="34" charset="0"/>
            </a:rPr>
            <a:t>March 2020</a:t>
          </a:r>
        </a:p>
      </dgm:t>
    </dgm:pt>
    <dgm:pt modelId="{C439FEFE-82B1-4AE0-8C8D-68CD94F12D52}" type="parTrans" cxnId="{D18653ED-DA9D-4090-9DF4-6B2F396C43B2}">
      <dgm:prSet/>
      <dgm:spPr/>
      <dgm:t>
        <a:bodyPr/>
        <a:lstStyle/>
        <a:p>
          <a:endParaRPr lang="en-US"/>
        </a:p>
      </dgm:t>
    </dgm:pt>
    <dgm:pt modelId="{135CAD3C-220A-4ADB-8D98-68DBD7C399BA}" type="sibTrans" cxnId="{D18653ED-DA9D-4090-9DF4-6B2F396C43B2}">
      <dgm:prSet/>
      <dgm:spPr/>
      <dgm:t>
        <a:bodyPr/>
        <a:lstStyle/>
        <a:p>
          <a:endParaRPr lang="en-US"/>
        </a:p>
      </dgm:t>
    </dgm:pt>
    <dgm:pt modelId="{22B7A244-0AF2-4A23-A674-43AE5B2FEDA0}">
      <dgm:prSet phldrT="[Text]"/>
      <dgm:spPr>
        <a:solidFill>
          <a:schemeClr val="accent1">
            <a:lumMod val="60000"/>
            <a:lumOff val="40000"/>
          </a:schemeClr>
        </a:solidFill>
      </dgm:spPr>
      <dgm:t>
        <a:bodyPr/>
        <a:lstStyle/>
        <a:p>
          <a:r>
            <a:rPr lang="en-US" b="1" dirty="0">
              <a:latin typeface="Arial" panose="020B0604020202020204" pitchFamily="34" charset="0"/>
              <a:cs typeface="Arial" panose="020B0604020202020204" pitchFamily="34" charset="0"/>
            </a:rPr>
            <a:t>SBOE Full Board Adoption Vote</a:t>
          </a:r>
        </a:p>
      </dgm:t>
    </dgm:pt>
    <dgm:pt modelId="{2AAA25B2-F38C-44DF-8CBB-35C9E7C241E0}" type="parTrans" cxnId="{8E28B75B-77FD-4A7B-A13B-4C7D6A09620F}">
      <dgm:prSet/>
      <dgm:spPr/>
      <dgm:t>
        <a:bodyPr/>
        <a:lstStyle/>
        <a:p>
          <a:endParaRPr lang="en-US"/>
        </a:p>
      </dgm:t>
    </dgm:pt>
    <dgm:pt modelId="{A885356B-019D-41B1-85AB-718139027482}" type="sibTrans" cxnId="{8E28B75B-77FD-4A7B-A13B-4C7D6A09620F}">
      <dgm:prSet/>
      <dgm:spPr/>
      <dgm:t>
        <a:bodyPr/>
        <a:lstStyle/>
        <a:p>
          <a:endParaRPr lang="en-US"/>
        </a:p>
      </dgm:t>
    </dgm:pt>
    <dgm:pt modelId="{6E3E899F-4D4E-4160-9FF5-7B438DD85DDB}">
      <dgm:prSet phldrT="[Text]"/>
      <dgm:spPr/>
      <dgm:t>
        <a:bodyPr/>
        <a:lstStyle/>
        <a:p>
          <a:r>
            <a:rPr lang="en-US" dirty="0">
              <a:latin typeface="Arial" panose="020B0604020202020204" pitchFamily="34" charset="0"/>
              <a:cs typeface="Arial" panose="020B0604020202020204" pitchFamily="34" charset="0"/>
            </a:rPr>
            <a:t>April 2020</a:t>
          </a:r>
        </a:p>
      </dgm:t>
    </dgm:pt>
    <dgm:pt modelId="{201F80CE-4060-46E9-B4A9-90CE06CFC1D5}" type="parTrans" cxnId="{4A95DDE9-4FC0-4A0A-A743-1F33C22A737A}">
      <dgm:prSet/>
      <dgm:spPr/>
      <dgm:t>
        <a:bodyPr/>
        <a:lstStyle/>
        <a:p>
          <a:endParaRPr lang="en-US"/>
        </a:p>
      </dgm:t>
    </dgm:pt>
    <dgm:pt modelId="{8F4FC574-BC86-481B-A2D9-474810BC16CB}" type="sibTrans" cxnId="{4A95DDE9-4FC0-4A0A-A743-1F33C22A737A}">
      <dgm:prSet/>
      <dgm:spPr/>
      <dgm:t>
        <a:bodyPr/>
        <a:lstStyle/>
        <a:p>
          <a:endParaRPr lang="en-US"/>
        </a:p>
      </dgm:t>
    </dgm:pt>
    <dgm:pt modelId="{07750404-B2A0-47A3-B05D-82A7460930EA}" type="pres">
      <dgm:prSet presAssocID="{D55B1BA0-915F-49B6-9DFA-68C804162227}" presName="Name0" presStyleCnt="0">
        <dgm:presLayoutVars>
          <dgm:dir/>
          <dgm:animLvl val="lvl"/>
          <dgm:resizeHandles val="exact"/>
        </dgm:presLayoutVars>
      </dgm:prSet>
      <dgm:spPr/>
    </dgm:pt>
    <dgm:pt modelId="{8C265101-179E-46D1-85D9-990098A02080}" type="pres">
      <dgm:prSet presAssocID="{C796785D-ECE9-46D6-946C-6E0E50E3428B}" presName="composite" presStyleCnt="0"/>
      <dgm:spPr/>
    </dgm:pt>
    <dgm:pt modelId="{B6979D00-4400-48DD-999D-6FCF4678A243}" type="pres">
      <dgm:prSet presAssocID="{C796785D-ECE9-46D6-946C-6E0E50E3428B}" presName="parTx" presStyleLbl="node1" presStyleIdx="0" presStyleCnt="3">
        <dgm:presLayoutVars>
          <dgm:chMax val="0"/>
          <dgm:chPref val="0"/>
          <dgm:bulletEnabled val="1"/>
        </dgm:presLayoutVars>
      </dgm:prSet>
      <dgm:spPr/>
    </dgm:pt>
    <dgm:pt modelId="{EB52A705-8184-48B5-A366-E285BDD3858E}" type="pres">
      <dgm:prSet presAssocID="{C796785D-ECE9-46D6-946C-6E0E50E3428B}" presName="desTx" presStyleLbl="revTx" presStyleIdx="0" presStyleCnt="3" custScaleX="83733" custLinFactNeighborX="6603" custLinFactNeighborY="-8467">
        <dgm:presLayoutVars>
          <dgm:bulletEnabled val="1"/>
        </dgm:presLayoutVars>
      </dgm:prSet>
      <dgm:spPr/>
    </dgm:pt>
    <dgm:pt modelId="{7921D763-8E2B-437C-AC0F-7E356DBE91E0}" type="pres">
      <dgm:prSet presAssocID="{45B68184-FB5E-4B94-B59E-4D4D26059169}" presName="space" presStyleCnt="0"/>
      <dgm:spPr/>
    </dgm:pt>
    <dgm:pt modelId="{52E2F3AA-E698-4283-9740-5A02244C6BC5}" type="pres">
      <dgm:prSet presAssocID="{49DCC759-B307-47BB-BE9C-02E44753B297}" presName="composite" presStyleCnt="0"/>
      <dgm:spPr/>
    </dgm:pt>
    <dgm:pt modelId="{F6F73FF3-F858-4E29-8F4D-F5386F1ED7EB}" type="pres">
      <dgm:prSet presAssocID="{49DCC759-B307-47BB-BE9C-02E44753B297}" presName="parTx" presStyleLbl="node1" presStyleIdx="1" presStyleCnt="3">
        <dgm:presLayoutVars>
          <dgm:chMax val="0"/>
          <dgm:chPref val="0"/>
          <dgm:bulletEnabled val="1"/>
        </dgm:presLayoutVars>
      </dgm:prSet>
      <dgm:spPr/>
    </dgm:pt>
    <dgm:pt modelId="{6EFD87CF-56A2-46A0-A585-3CAA8DF5B531}" type="pres">
      <dgm:prSet presAssocID="{49DCC759-B307-47BB-BE9C-02E44753B297}" presName="desTx" presStyleLbl="revTx" presStyleIdx="1" presStyleCnt="3" custScaleX="74300" custLinFactNeighborX="3081" custLinFactNeighborY="-5644">
        <dgm:presLayoutVars>
          <dgm:bulletEnabled val="1"/>
        </dgm:presLayoutVars>
      </dgm:prSet>
      <dgm:spPr/>
    </dgm:pt>
    <dgm:pt modelId="{4E23DBA1-C9D8-48C0-955B-E5AA565BB75B}" type="pres">
      <dgm:prSet presAssocID="{6C9B31EB-8C19-4DA5-A95B-2AD0D78CE226}" presName="space" presStyleCnt="0"/>
      <dgm:spPr/>
    </dgm:pt>
    <dgm:pt modelId="{7D7A9E12-4B6F-458F-8DC3-807A1A53A58B}" type="pres">
      <dgm:prSet presAssocID="{22B7A244-0AF2-4A23-A674-43AE5B2FEDA0}" presName="composite" presStyleCnt="0"/>
      <dgm:spPr/>
    </dgm:pt>
    <dgm:pt modelId="{6AE1499A-4A80-48C6-81D6-D4FFE1461AF7}" type="pres">
      <dgm:prSet presAssocID="{22B7A244-0AF2-4A23-A674-43AE5B2FEDA0}" presName="parTx" presStyleLbl="node1" presStyleIdx="2" presStyleCnt="3">
        <dgm:presLayoutVars>
          <dgm:chMax val="0"/>
          <dgm:chPref val="0"/>
          <dgm:bulletEnabled val="1"/>
        </dgm:presLayoutVars>
      </dgm:prSet>
      <dgm:spPr/>
    </dgm:pt>
    <dgm:pt modelId="{09981EA5-9508-4E79-B013-BA286441C7C1}" type="pres">
      <dgm:prSet presAssocID="{22B7A244-0AF2-4A23-A674-43AE5B2FEDA0}" presName="desTx" presStyleLbl="revTx" presStyleIdx="2" presStyleCnt="3" custScaleX="64867" custLinFactNeighborX="3081" custLinFactNeighborY="-2822">
        <dgm:presLayoutVars>
          <dgm:bulletEnabled val="1"/>
        </dgm:presLayoutVars>
      </dgm:prSet>
      <dgm:spPr/>
    </dgm:pt>
  </dgm:ptLst>
  <dgm:cxnLst>
    <dgm:cxn modelId="{3445A003-47A6-4043-99E7-16C074C21613}" srcId="{D55B1BA0-915F-49B6-9DFA-68C804162227}" destId="{C796785D-ECE9-46D6-946C-6E0E50E3428B}" srcOrd="0" destOrd="0" parTransId="{6909B0EF-6F7F-4F77-BDCE-4AA72DC702F8}" sibTransId="{45B68184-FB5E-4B94-B59E-4D4D26059169}"/>
    <dgm:cxn modelId="{4AECC73C-49A2-42CE-A97D-52B521456E42}" type="presOf" srcId="{49DCC759-B307-47BB-BE9C-02E44753B297}" destId="{F6F73FF3-F858-4E29-8F4D-F5386F1ED7EB}" srcOrd="0" destOrd="0" presId="urn:microsoft.com/office/officeart/2005/8/layout/chevron1"/>
    <dgm:cxn modelId="{8E28B75B-77FD-4A7B-A13B-4C7D6A09620F}" srcId="{D55B1BA0-915F-49B6-9DFA-68C804162227}" destId="{22B7A244-0AF2-4A23-A674-43AE5B2FEDA0}" srcOrd="2" destOrd="0" parTransId="{2AAA25B2-F38C-44DF-8CBB-35C9E7C241E0}" sibTransId="{A885356B-019D-41B1-85AB-718139027482}"/>
    <dgm:cxn modelId="{DB22325D-EAC6-43ED-A050-83FF7531C021}" type="presOf" srcId="{C796785D-ECE9-46D6-946C-6E0E50E3428B}" destId="{B6979D00-4400-48DD-999D-6FCF4678A243}" srcOrd="0" destOrd="0" presId="urn:microsoft.com/office/officeart/2005/8/layout/chevron1"/>
    <dgm:cxn modelId="{74452C56-16B4-46E3-8540-37211BDD8FB4}" type="presOf" srcId="{98F54598-D851-4B70-8371-2EE60EB12F18}" destId="{6EFD87CF-56A2-46A0-A585-3CAA8DF5B531}" srcOrd="0" destOrd="0" presId="urn:microsoft.com/office/officeart/2005/8/layout/chevron1"/>
    <dgm:cxn modelId="{166AFA87-CB65-492D-A964-B471570A868C}" srcId="{D55B1BA0-915F-49B6-9DFA-68C804162227}" destId="{49DCC759-B307-47BB-BE9C-02E44753B297}" srcOrd="1" destOrd="0" parTransId="{41C96A93-B60D-4D76-BC9C-7428C6756172}" sibTransId="{6C9B31EB-8C19-4DA5-A95B-2AD0D78CE226}"/>
    <dgm:cxn modelId="{CAA6068F-C515-4E98-8173-CF901A85DA68}" srcId="{C796785D-ECE9-46D6-946C-6E0E50E3428B}" destId="{11EE5E35-72B3-41AE-BA23-588CCF000409}" srcOrd="0" destOrd="0" parTransId="{17B2DC06-9455-4F95-9AB1-52D349371ECF}" sibTransId="{10D8E003-FAE5-4580-AABA-1E04D4911F41}"/>
    <dgm:cxn modelId="{F9412CAE-070A-425D-9C64-D64B05BC01ED}" type="presOf" srcId="{22B7A244-0AF2-4A23-A674-43AE5B2FEDA0}" destId="{6AE1499A-4A80-48C6-81D6-D4FFE1461AF7}" srcOrd="0" destOrd="0" presId="urn:microsoft.com/office/officeart/2005/8/layout/chevron1"/>
    <dgm:cxn modelId="{749342CD-9422-4103-8810-3BA4E51CC10D}" type="presOf" srcId="{6E3E899F-4D4E-4160-9FF5-7B438DD85DDB}" destId="{09981EA5-9508-4E79-B013-BA286441C7C1}" srcOrd="0" destOrd="0" presId="urn:microsoft.com/office/officeart/2005/8/layout/chevron1"/>
    <dgm:cxn modelId="{4A95DDE9-4FC0-4A0A-A743-1F33C22A737A}" srcId="{22B7A244-0AF2-4A23-A674-43AE5B2FEDA0}" destId="{6E3E899F-4D4E-4160-9FF5-7B438DD85DDB}" srcOrd="0" destOrd="0" parTransId="{201F80CE-4060-46E9-B4A9-90CE06CFC1D5}" sibTransId="{8F4FC574-BC86-481B-A2D9-474810BC16CB}"/>
    <dgm:cxn modelId="{D18653ED-DA9D-4090-9DF4-6B2F396C43B2}" srcId="{49DCC759-B307-47BB-BE9C-02E44753B297}" destId="{98F54598-D851-4B70-8371-2EE60EB12F18}" srcOrd="0" destOrd="0" parTransId="{C439FEFE-82B1-4AE0-8C8D-68CD94F12D52}" sibTransId="{135CAD3C-220A-4ADB-8D98-68DBD7C399BA}"/>
    <dgm:cxn modelId="{897A72F8-9F9A-41FE-B318-FD36FE279F83}" type="presOf" srcId="{11EE5E35-72B3-41AE-BA23-588CCF000409}" destId="{EB52A705-8184-48B5-A366-E285BDD3858E}" srcOrd="0" destOrd="0" presId="urn:microsoft.com/office/officeart/2005/8/layout/chevron1"/>
    <dgm:cxn modelId="{794EDCFD-BACC-4A73-9F7E-5106667A030B}" type="presOf" srcId="{D55B1BA0-915F-49B6-9DFA-68C804162227}" destId="{07750404-B2A0-47A3-B05D-82A7460930EA}" srcOrd="0" destOrd="0" presId="urn:microsoft.com/office/officeart/2005/8/layout/chevron1"/>
    <dgm:cxn modelId="{922218D2-2E06-42DA-A993-13B9EC9A37B3}" type="presParOf" srcId="{07750404-B2A0-47A3-B05D-82A7460930EA}" destId="{8C265101-179E-46D1-85D9-990098A02080}" srcOrd="0" destOrd="0" presId="urn:microsoft.com/office/officeart/2005/8/layout/chevron1"/>
    <dgm:cxn modelId="{4B2ABE71-7B26-43A7-A3B1-76E6D0C95D51}" type="presParOf" srcId="{8C265101-179E-46D1-85D9-990098A02080}" destId="{B6979D00-4400-48DD-999D-6FCF4678A243}" srcOrd="0" destOrd="0" presId="urn:microsoft.com/office/officeart/2005/8/layout/chevron1"/>
    <dgm:cxn modelId="{AE3911D5-FA90-47BC-BFB8-84FF85F57E87}" type="presParOf" srcId="{8C265101-179E-46D1-85D9-990098A02080}" destId="{EB52A705-8184-48B5-A366-E285BDD3858E}" srcOrd="1" destOrd="0" presId="urn:microsoft.com/office/officeart/2005/8/layout/chevron1"/>
    <dgm:cxn modelId="{FA7F081C-AE58-4008-BC7D-37F36792F5EB}" type="presParOf" srcId="{07750404-B2A0-47A3-B05D-82A7460930EA}" destId="{7921D763-8E2B-437C-AC0F-7E356DBE91E0}" srcOrd="1" destOrd="0" presId="urn:microsoft.com/office/officeart/2005/8/layout/chevron1"/>
    <dgm:cxn modelId="{9E42153D-4F51-4848-A64D-C60CBC8F3841}" type="presParOf" srcId="{07750404-B2A0-47A3-B05D-82A7460930EA}" destId="{52E2F3AA-E698-4283-9740-5A02244C6BC5}" srcOrd="2" destOrd="0" presId="urn:microsoft.com/office/officeart/2005/8/layout/chevron1"/>
    <dgm:cxn modelId="{74C1E4D2-B783-45EA-8F5D-9E868165CD8A}" type="presParOf" srcId="{52E2F3AA-E698-4283-9740-5A02244C6BC5}" destId="{F6F73FF3-F858-4E29-8F4D-F5386F1ED7EB}" srcOrd="0" destOrd="0" presId="urn:microsoft.com/office/officeart/2005/8/layout/chevron1"/>
    <dgm:cxn modelId="{7171605E-867E-43DE-BE02-3329D77EDAD2}" type="presParOf" srcId="{52E2F3AA-E698-4283-9740-5A02244C6BC5}" destId="{6EFD87CF-56A2-46A0-A585-3CAA8DF5B531}" srcOrd="1" destOrd="0" presId="urn:microsoft.com/office/officeart/2005/8/layout/chevron1"/>
    <dgm:cxn modelId="{2C6475C6-5D60-4362-AC93-85EA3E45E18E}" type="presParOf" srcId="{07750404-B2A0-47A3-B05D-82A7460930EA}" destId="{4E23DBA1-C9D8-48C0-955B-E5AA565BB75B}" srcOrd="3" destOrd="0" presId="urn:microsoft.com/office/officeart/2005/8/layout/chevron1"/>
    <dgm:cxn modelId="{52876C25-DF46-4767-ACA4-9A617A91F239}" type="presParOf" srcId="{07750404-B2A0-47A3-B05D-82A7460930EA}" destId="{7D7A9E12-4B6F-458F-8DC3-807A1A53A58B}" srcOrd="4" destOrd="0" presId="urn:microsoft.com/office/officeart/2005/8/layout/chevron1"/>
    <dgm:cxn modelId="{EF12C16D-5350-4F0A-9476-DBF46AD1FF3C}" type="presParOf" srcId="{7D7A9E12-4B6F-458F-8DC3-807A1A53A58B}" destId="{6AE1499A-4A80-48C6-81D6-D4FFE1461AF7}" srcOrd="0" destOrd="0" presId="urn:microsoft.com/office/officeart/2005/8/layout/chevron1"/>
    <dgm:cxn modelId="{9B190E40-D740-4812-A0ED-B6B15F6CCBF1}" type="presParOf" srcId="{7D7A9E12-4B6F-458F-8DC3-807A1A53A58B}" destId="{09981EA5-9508-4E79-B013-BA286441C7C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F1707-7F15-4A89-89AD-F36654C1D3BD}" type="doc">
      <dgm:prSet loTypeId="urn:microsoft.com/office/officeart/2005/8/layout/process2" loCatId="process" qsTypeId="urn:microsoft.com/office/officeart/2005/8/quickstyle/3d3" qsCatId="3D" csTypeId="urn:microsoft.com/office/officeart/2005/8/colors/accent1_4" csCatId="accent1" phldr="1"/>
      <dgm:spPr/>
    </dgm:pt>
    <dgm:pt modelId="{1C709CFA-E126-4D1E-87F0-54270E6C49D1}">
      <dgm:prSet phldrT="[Text]" custT="1"/>
      <dgm:spPr/>
      <dgm:t>
        <a:bodyPr/>
        <a:lstStyle/>
        <a:p>
          <a:r>
            <a:rPr lang="en-US" sz="2800" dirty="0">
              <a:latin typeface="Arial" panose="020B0604020202020204" pitchFamily="34" charset="0"/>
              <a:cs typeface="Arial" panose="020B0604020202020204" pitchFamily="34" charset="0"/>
            </a:rPr>
            <a:t>Subject (Course)</a:t>
          </a:r>
        </a:p>
      </dgm:t>
    </dgm:pt>
    <dgm:pt modelId="{6E5C7D7F-5181-4B5A-8B61-D542E58DD752}" type="parTrans" cxnId="{BF210F82-BB47-4CF7-BCD2-F139A5423CA0}">
      <dgm:prSet/>
      <dgm:spPr/>
      <dgm:t>
        <a:bodyPr/>
        <a:lstStyle/>
        <a:p>
          <a:endParaRPr lang="en-US"/>
        </a:p>
      </dgm:t>
    </dgm:pt>
    <dgm:pt modelId="{41BBCE5D-6824-4761-A69B-7A1C9B9FF36A}" type="sibTrans" cxnId="{BF210F82-BB47-4CF7-BCD2-F139A5423CA0}">
      <dgm:prSet/>
      <dgm:spPr/>
      <dgm:t>
        <a:bodyPr/>
        <a:lstStyle/>
        <a:p>
          <a:endParaRPr lang="en-US" dirty="0"/>
        </a:p>
      </dgm:t>
    </dgm:pt>
    <dgm:pt modelId="{DB7C68AD-7791-4504-9336-486ECE3CA1BE}">
      <dgm:prSet phldrT="[Text]" custT="1"/>
      <dgm:spPr/>
      <dgm:t>
        <a:bodyPr/>
        <a:lstStyle/>
        <a:p>
          <a:r>
            <a:rPr lang="en-US" sz="2800" dirty="0">
              <a:latin typeface="Arial" panose="020B0604020202020204" pitchFamily="34" charset="0"/>
              <a:cs typeface="Arial" panose="020B0604020202020204" pitchFamily="34" charset="0"/>
            </a:rPr>
            <a:t>Grade Level</a:t>
          </a:r>
        </a:p>
      </dgm:t>
    </dgm:pt>
    <dgm:pt modelId="{4CEC3AEE-051F-4B05-83B4-6118D492B1DB}" type="parTrans" cxnId="{A340AC4A-9789-4EFD-BB88-278298CCEFDB}">
      <dgm:prSet/>
      <dgm:spPr/>
      <dgm:t>
        <a:bodyPr/>
        <a:lstStyle/>
        <a:p>
          <a:endParaRPr lang="en-US"/>
        </a:p>
      </dgm:t>
    </dgm:pt>
    <dgm:pt modelId="{19943E9D-FB70-4A73-883A-75BB6D6476D9}" type="sibTrans" cxnId="{A340AC4A-9789-4EFD-BB88-278298CCEFDB}">
      <dgm:prSet/>
      <dgm:spPr/>
      <dgm:t>
        <a:bodyPr/>
        <a:lstStyle/>
        <a:p>
          <a:endParaRPr lang="en-US" dirty="0"/>
        </a:p>
      </dgm:t>
    </dgm:pt>
    <dgm:pt modelId="{3DC64C66-983E-490D-A1AB-86209D7A6C09}">
      <dgm:prSet phldrT="[Text]" custT="1"/>
      <dgm:spPr/>
      <dgm:t>
        <a:bodyPr/>
        <a:lstStyle/>
        <a:p>
          <a:r>
            <a:rPr lang="en-US" sz="2800" dirty="0">
              <a:latin typeface="Arial" panose="020B0604020202020204" pitchFamily="34" charset="0"/>
              <a:cs typeface="Arial" panose="020B0604020202020204" pitchFamily="34" charset="0"/>
            </a:rPr>
            <a:t>Student Population</a:t>
          </a:r>
        </a:p>
      </dgm:t>
    </dgm:pt>
    <dgm:pt modelId="{2C9BD642-992D-44F6-9300-863D0B91AC39}" type="parTrans" cxnId="{9B02CE27-FC13-4103-B905-F5B39731843B}">
      <dgm:prSet/>
      <dgm:spPr/>
      <dgm:t>
        <a:bodyPr/>
        <a:lstStyle/>
        <a:p>
          <a:endParaRPr lang="en-US"/>
        </a:p>
      </dgm:t>
    </dgm:pt>
    <dgm:pt modelId="{4825FC6E-4768-4CD4-ABB3-965FADC49F78}" type="sibTrans" cxnId="{9B02CE27-FC13-4103-B905-F5B39731843B}">
      <dgm:prSet/>
      <dgm:spPr/>
      <dgm:t>
        <a:bodyPr/>
        <a:lstStyle/>
        <a:p>
          <a:endParaRPr lang="en-US"/>
        </a:p>
      </dgm:t>
    </dgm:pt>
    <dgm:pt modelId="{B330C125-6FE3-4CDA-BB41-4B6A6C6C7D7D}" type="pres">
      <dgm:prSet presAssocID="{FA5F1707-7F15-4A89-89AD-F36654C1D3BD}" presName="linearFlow" presStyleCnt="0">
        <dgm:presLayoutVars>
          <dgm:resizeHandles val="exact"/>
        </dgm:presLayoutVars>
      </dgm:prSet>
      <dgm:spPr/>
    </dgm:pt>
    <dgm:pt modelId="{74589A0F-A4CB-4CCE-B7E6-7DE7D7D289CD}" type="pres">
      <dgm:prSet presAssocID="{1C709CFA-E126-4D1E-87F0-54270E6C49D1}" presName="node" presStyleLbl="node1" presStyleIdx="0" presStyleCnt="3">
        <dgm:presLayoutVars>
          <dgm:bulletEnabled val="1"/>
        </dgm:presLayoutVars>
      </dgm:prSet>
      <dgm:spPr/>
    </dgm:pt>
    <dgm:pt modelId="{27ED914A-1FF1-4E18-AAD5-9059E18CA817}" type="pres">
      <dgm:prSet presAssocID="{41BBCE5D-6824-4761-A69B-7A1C9B9FF36A}" presName="sibTrans" presStyleLbl="sibTrans2D1" presStyleIdx="0" presStyleCnt="2"/>
      <dgm:spPr/>
    </dgm:pt>
    <dgm:pt modelId="{CF981649-C05C-4861-BEDD-26D389654CCE}" type="pres">
      <dgm:prSet presAssocID="{41BBCE5D-6824-4761-A69B-7A1C9B9FF36A}" presName="connectorText" presStyleLbl="sibTrans2D1" presStyleIdx="0" presStyleCnt="2"/>
      <dgm:spPr/>
    </dgm:pt>
    <dgm:pt modelId="{F40B29E2-9577-40A3-A2FA-776436112367}" type="pres">
      <dgm:prSet presAssocID="{DB7C68AD-7791-4504-9336-486ECE3CA1BE}" presName="node" presStyleLbl="node1" presStyleIdx="1" presStyleCnt="3">
        <dgm:presLayoutVars>
          <dgm:bulletEnabled val="1"/>
        </dgm:presLayoutVars>
      </dgm:prSet>
      <dgm:spPr/>
    </dgm:pt>
    <dgm:pt modelId="{FDBDE56D-FC23-46D4-AEA8-42D458591115}" type="pres">
      <dgm:prSet presAssocID="{19943E9D-FB70-4A73-883A-75BB6D6476D9}" presName="sibTrans" presStyleLbl="sibTrans2D1" presStyleIdx="1" presStyleCnt="2"/>
      <dgm:spPr/>
    </dgm:pt>
    <dgm:pt modelId="{FF873865-D2B0-4AF3-BEAC-A2C090DD1369}" type="pres">
      <dgm:prSet presAssocID="{19943E9D-FB70-4A73-883A-75BB6D6476D9}" presName="connectorText" presStyleLbl="sibTrans2D1" presStyleIdx="1" presStyleCnt="2"/>
      <dgm:spPr/>
    </dgm:pt>
    <dgm:pt modelId="{39E31464-D1A3-4700-BA9D-52C14F200DD1}" type="pres">
      <dgm:prSet presAssocID="{3DC64C66-983E-490D-A1AB-86209D7A6C09}" presName="node" presStyleLbl="node1" presStyleIdx="2" presStyleCnt="3">
        <dgm:presLayoutVars>
          <dgm:bulletEnabled val="1"/>
        </dgm:presLayoutVars>
      </dgm:prSet>
      <dgm:spPr/>
    </dgm:pt>
  </dgm:ptLst>
  <dgm:cxnLst>
    <dgm:cxn modelId="{E65CE606-86C0-4948-B149-15F3AEE71DD1}" type="presOf" srcId="{41BBCE5D-6824-4761-A69B-7A1C9B9FF36A}" destId="{27ED914A-1FF1-4E18-AAD5-9059E18CA817}" srcOrd="0" destOrd="0" presId="urn:microsoft.com/office/officeart/2005/8/layout/process2"/>
    <dgm:cxn modelId="{0C26A514-875B-49D7-914C-917DE0A8D354}" type="presOf" srcId="{FA5F1707-7F15-4A89-89AD-F36654C1D3BD}" destId="{B330C125-6FE3-4CDA-BB41-4B6A6C6C7D7D}" srcOrd="0" destOrd="0" presId="urn:microsoft.com/office/officeart/2005/8/layout/process2"/>
    <dgm:cxn modelId="{C7A2BB18-628D-421F-909A-8B2D57325D46}" type="presOf" srcId="{1C709CFA-E126-4D1E-87F0-54270E6C49D1}" destId="{74589A0F-A4CB-4CCE-B7E6-7DE7D7D289CD}" srcOrd="0" destOrd="0" presId="urn:microsoft.com/office/officeart/2005/8/layout/process2"/>
    <dgm:cxn modelId="{9B02CE27-FC13-4103-B905-F5B39731843B}" srcId="{FA5F1707-7F15-4A89-89AD-F36654C1D3BD}" destId="{3DC64C66-983E-490D-A1AB-86209D7A6C09}" srcOrd="2" destOrd="0" parTransId="{2C9BD642-992D-44F6-9300-863D0B91AC39}" sibTransId="{4825FC6E-4768-4CD4-ABB3-965FADC49F78}"/>
    <dgm:cxn modelId="{C0E1323B-8C86-4F9C-B16C-1DA80A20914D}" type="presOf" srcId="{DB7C68AD-7791-4504-9336-486ECE3CA1BE}" destId="{F40B29E2-9577-40A3-A2FA-776436112367}" srcOrd="0" destOrd="0" presId="urn:microsoft.com/office/officeart/2005/8/layout/process2"/>
    <dgm:cxn modelId="{A340AC4A-9789-4EFD-BB88-278298CCEFDB}" srcId="{FA5F1707-7F15-4A89-89AD-F36654C1D3BD}" destId="{DB7C68AD-7791-4504-9336-486ECE3CA1BE}" srcOrd="1" destOrd="0" parTransId="{4CEC3AEE-051F-4B05-83B4-6118D492B1DB}" sibTransId="{19943E9D-FB70-4A73-883A-75BB6D6476D9}"/>
    <dgm:cxn modelId="{BF210F82-BB47-4CF7-BCD2-F139A5423CA0}" srcId="{FA5F1707-7F15-4A89-89AD-F36654C1D3BD}" destId="{1C709CFA-E126-4D1E-87F0-54270E6C49D1}" srcOrd="0" destOrd="0" parTransId="{6E5C7D7F-5181-4B5A-8B61-D542E58DD752}" sibTransId="{41BBCE5D-6824-4761-A69B-7A1C9B9FF36A}"/>
    <dgm:cxn modelId="{7A6EA8B0-65E0-4BB5-A5C5-A9B6CDB75C5F}" type="presOf" srcId="{19943E9D-FB70-4A73-883A-75BB6D6476D9}" destId="{FF873865-D2B0-4AF3-BEAC-A2C090DD1369}" srcOrd="1" destOrd="0" presId="urn:microsoft.com/office/officeart/2005/8/layout/process2"/>
    <dgm:cxn modelId="{61CB39C1-18EB-4E72-B51E-DC9A4E41BD4D}" type="presOf" srcId="{41BBCE5D-6824-4761-A69B-7A1C9B9FF36A}" destId="{CF981649-C05C-4861-BEDD-26D389654CCE}" srcOrd="1" destOrd="0" presId="urn:microsoft.com/office/officeart/2005/8/layout/process2"/>
    <dgm:cxn modelId="{3190F6D6-0616-4F3B-9EE9-00A8281E115C}" type="presOf" srcId="{19943E9D-FB70-4A73-883A-75BB6D6476D9}" destId="{FDBDE56D-FC23-46D4-AEA8-42D458591115}" srcOrd="0" destOrd="0" presId="urn:microsoft.com/office/officeart/2005/8/layout/process2"/>
    <dgm:cxn modelId="{6F117BDF-2221-4B8F-8F2A-9A6B5E9DF591}" type="presOf" srcId="{3DC64C66-983E-490D-A1AB-86209D7A6C09}" destId="{39E31464-D1A3-4700-BA9D-52C14F200DD1}" srcOrd="0" destOrd="0" presId="urn:microsoft.com/office/officeart/2005/8/layout/process2"/>
    <dgm:cxn modelId="{48ED34A1-BB84-4A9F-9EB7-D4CB4607CFEE}" type="presParOf" srcId="{B330C125-6FE3-4CDA-BB41-4B6A6C6C7D7D}" destId="{74589A0F-A4CB-4CCE-B7E6-7DE7D7D289CD}" srcOrd="0" destOrd="0" presId="urn:microsoft.com/office/officeart/2005/8/layout/process2"/>
    <dgm:cxn modelId="{CE44F52B-909C-4708-87BB-58A2BD065E51}" type="presParOf" srcId="{B330C125-6FE3-4CDA-BB41-4B6A6C6C7D7D}" destId="{27ED914A-1FF1-4E18-AAD5-9059E18CA817}" srcOrd="1" destOrd="0" presId="urn:microsoft.com/office/officeart/2005/8/layout/process2"/>
    <dgm:cxn modelId="{0FD9D3E3-10CD-463A-BE57-815B3F35421D}" type="presParOf" srcId="{27ED914A-1FF1-4E18-AAD5-9059E18CA817}" destId="{CF981649-C05C-4861-BEDD-26D389654CCE}" srcOrd="0" destOrd="0" presId="urn:microsoft.com/office/officeart/2005/8/layout/process2"/>
    <dgm:cxn modelId="{C5392F81-63AD-4052-956F-28FDE773180C}" type="presParOf" srcId="{B330C125-6FE3-4CDA-BB41-4B6A6C6C7D7D}" destId="{F40B29E2-9577-40A3-A2FA-776436112367}" srcOrd="2" destOrd="0" presId="urn:microsoft.com/office/officeart/2005/8/layout/process2"/>
    <dgm:cxn modelId="{741AF7CD-FC1E-4787-AD6B-8892ECCE2F84}" type="presParOf" srcId="{B330C125-6FE3-4CDA-BB41-4B6A6C6C7D7D}" destId="{FDBDE56D-FC23-46D4-AEA8-42D458591115}" srcOrd="3" destOrd="0" presId="urn:microsoft.com/office/officeart/2005/8/layout/process2"/>
    <dgm:cxn modelId="{F8C9F899-9CFE-409B-B68D-7D6289233299}" type="presParOf" srcId="{FDBDE56D-FC23-46D4-AEA8-42D458591115}" destId="{FF873865-D2B0-4AF3-BEAC-A2C090DD1369}" srcOrd="0" destOrd="0" presId="urn:microsoft.com/office/officeart/2005/8/layout/process2"/>
    <dgm:cxn modelId="{B8D40B2D-B7AD-4CB5-8B37-89F491B340E6}" type="presParOf" srcId="{B330C125-6FE3-4CDA-BB41-4B6A6C6C7D7D}" destId="{39E31464-D1A3-4700-BA9D-52C14F200DD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79D00-4400-48DD-999D-6FCF4678A243}">
      <dsp:nvSpPr>
        <dsp:cNvPr id="0" name=""/>
        <dsp:cNvSpPr/>
      </dsp:nvSpPr>
      <dsp:spPr>
        <a:xfrm>
          <a:off x="3026" y="213945"/>
          <a:ext cx="2885182" cy="1105462"/>
        </a:xfrm>
        <a:prstGeom prst="chevr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SBOE Committee 1</a:t>
          </a:r>
          <a:r>
            <a:rPr lang="en-US" sz="2000" b="1" kern="1200" baseline="30000" dirty="0">
              <a:latin typeface="Arial" panose="020B0604020202020204" pitchFamily="34" charset="0"/>
              <a:cs typeface="Arial" panose="020B0604020202020204" pitchFamily="34" charset="0"/>
            </a:rPr>
            <a:t>st</a:t>
          </a:r>
          <a:r>
            <a:rPr lang="en-US" sz="2000" b="1" kern="1200" dirty="0">
              <a:latin typeface="Arial" panose="020B0604020202020204" pitchFamily="34" charset="0"/>
              <a:cs typeface="Arial" panose="020B0604020202020204" pitchFamily="34" charset="0"/>
            </a:rPr>
            <a:t> Review</a:t>
          </a:r>
        </a:p>
      </dsp:txBody>
      <dsp:txXfrm>
        <a:off x="555757" y="213945"/>
        <a:ext cx="1779720" cy="1105462"/>
      </dsp:txXfrm>
    </dsp:sp>
    <dsp:sp modelId="{EB52A705-8184-48B5-A366-E285BDD3858E}">
      <dsp:nvSpPr>
        <dsp:cNvPr id="0" name=""/>
        <dsp:cNvSpPr/>
      </dsp:nvSpPr>
      <dsp:spPr>
        <a:xfrm>
          <a:off x="343166" y="1427109"/>
          <a:ext cx="1932679"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February 2020</a:t>
          </a:r>
        </a:p>
      </dsp:txBody>
      <dsp:txXfrm>
        <a:off x="343166" y="1427109"/>
        <a:ext cx="1932679" cy="360000"/>
      </dsp:txXfrm>
    </dsp:sp>
    <dsp:sp modelId="{F6F73FF3-F858-4E29-8F4D-F5386F1ED7EB}">
      <dsp:nvSpPr>
        <dsp:cNvPr id="0" name=""/>
        <dsp:cNvSpPr/>
      </dsp:nvSpPr>
      <dsp:spPr>
        <a:xfrm>
          <a:off x="2672208" y="213945"/>
          <a:ext cx="2885182" cy="1105462"/>
        </a:xfrm>
        <a:prstGeom prst="chevron">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SBOE Committee 2</a:t>
          </a:r>
          <a:r>
            <a:rPr lang="en-US" sz="2000" b="1" kern="1200" baseline="30000" dirty="0">
              <a:latin typeface="Arial" panose="020B0604020202020204" pitchFamily="34" charset="0"/>
              <a:cs typeface="Arial" panose="020B0604020202020204" pitchFamily="34" charset="0"/>
            </a:rPr>
            <a:t>nd</a:t>
          </a:r>
          <a:r>
            <a:rPr lang="en-US" sz="2000" b="1" kern="1200" dirty="0">
              <a:latin typeface="Arial" panose="020B0604020202020204" pitchFamily="34" charset="0"/>
              <a:cs typeface="Arial" panose="020B0604020202020204" pitchFamily="34" charset="0"/>
            </a:rPr>
            <a:t> Review</a:t>
          </a:r>
        </a:p>
      </dsp:txBody>
      <dsp:txXfrm>
        <a:off x="3224939" y="213945"/>
        <a:ext cx="1779720" cy="1105462"/>
      </dsp:txXfrm>
    </dsp:sp>
    <dsp:sp modelId="{6EFD87CF-56A2-46A0-A585-3CAA8DF5B531}">
      <dsp:nvSpPr>
        <dsp:cNvPr id="0" name=""/>
        <dsp:cNvSpPr/>
      </dsp:nvSpPr>
      <dsp:spPr>
        <a:xfrm>
          <a:off x="3039919" y="1437272"/>
          <a:ext cx="1714952"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March 2020</a:t>
          </a:r>
        </a:p>
      </dsp:txBody>
      <dsp:txXfrm>
        <a:off x="3039919" y="1437272"/>
        <a:ext cx="1714952" cy="360000"/>
      </dsp:txXfrm>
    </dsp:sp>
    <dsp:sp modelId="{6AE1499A-4A80-48C6-81D6-D4FFE1461AF7}">
      <dsp:nvSpPr>
        <dsp:cNvPr id="0" name=""/>
        <dsp:cNvSpPr/>
      </dsp:nvSpPr>
      <dsp:spPr>
        <a:xfrm>
          <a:off x="5341391" y="213945"/>
          <a:ext cx="2885182" cy="1105462"/>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SBOE Full Board Adoption Vote</a:t>
          </a:r>
        </a:p>
      </dsp:txBody>
      <dsp:txXfrm>
        <a:off x="5894122" y="213945"/>
        <a:ext cx="1779720" cy="1105462"/>
      </dsp:txXfrm>
    </dsp:sp>
    <dsp:sp modelId="{09981EA5-9508-4E79-B013-BA286441C7C1}">
      <dsp:nvSpPr>
        <dsp:cNvPr id="0" name=""/>
        <dsp:cNvSpPr/>
      </dsp:nvSpPr>
      <dsp:spPr>
        <a:xfrm>
          <a:off x="5817965" y="1447431"/>
          <a:ext cx="1497224"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April 2020</a:t>
          </a:r>
        </a:p>
      </dsp:txBody>
      <dsp:txXfrm>
        <a:off x="5817965" y="1447431"/>
        <a:ext cx="1497224" cy="36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89A0F-A4CB-4CCE-B7E6-7DE7D7D289CD}">
      <dsp:nvSpPr>
        <dsp:cNvPr id="0" name=""/>
        <dsp:cNvSpPr/>
      </dsp:nvSpPr>
      <dsp:spPr>
        <a:xfrm>
          <a:off x="2618881" y="0"/>
          <a:ext cx="2077436" cy="1154131"/>
        </a:xfrm>
        <a:prstGeom prst="roundRect">
          <a:avLst>
            <a:gd name="adj" fmla="val 10000"/>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Subject (Course)</a:t>
          </a:r>
        </a:p>
      </dsp:txBody>
      <dsp:txXfrm>
        <a:off x="2652684" y="33803"/>
        <a:ext cx="2009830" cy="1086525"/>
      </dsp:txXfrm>
    </dsp:sp>
    <dsp:sp modelId="{27ED914A-1FF1-4E18-AAD5-9059E18CA817}">
      <dsp:nvSpPr>
        <dsp:cNvPr id="0" name=""/>
        <dsp:cNvSpPr/>
      </dsp:nvSpPr>
      <dsp:spPr>
        <a:xfrm rot="5400000">
          <a:off x="3441200" y="1182984"/>
          <a:ext cx="432799" cy="519359"/>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3501792" y="1226264"/>
        <a:ext cx="311615" cy="302959"/>
      </dsp:txXfrm>
    </dsp:sp>
    <dsp:sp modelId="{F40B29E2-9577-40A3-A2FA-776436112367}">
      <dsp:nvSpPr>
        <dsp:cNvPr id="0" name=""/>
        <dsp:cNvSpPr/>
      </dsp:nvSpPr>
      <dsp:spPr>
        <a:xfrm>
          <a:off x="2618881" y="1731197"/>
          <a:ext cx="2077436" cy="1154131"/>
        </a:xfrm>
        <a:prstGeom prst="roundRect">
          <a:avLst>
            <a:gd name="adj" fmla="val 10000"/>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Grade Level</a:t>
          </a:r>
        </a:p>
      </dsp:txBody>
      <dsp:txXfrm>
        <a:off x="2652684" y="1765000"/>
        <a:ext cx="2009830" cy="1086525"/>
      </dsp:txXfrm>
    </dsp:sp>
    <dsp:sp modelId="{FDBDE56D-FC23-46D4-AEA8-42D458591115}">
      <dsp:nvSpPr>
        <dsp:cNvPr id="0" name=""/>
        <dsp:cNvSpPr/>
      </dsp:nvSpPr>
      <dsp:spPr>
        <a:xfrm rot="5400000">
          <a:off x="3441200" y="2914182"/>
          <a:ext cx="432799" cy="519359"/>
        </a:xfrm>
        <a:prstGeom prst="rightArrow">
          <a:avLst>
            <a:gd name="adj1" fmla="val 60000"/>
            <a:gd name="adj2" fmla="val 50000"/>
          </a:avLst>
        </a:prstGeom>
        <a:solidFill>
          <a:schemeClr val="accent1">
            <a:shade val="90000"/>
            <a:hueOff val="375112"/>
            <a:satOff val="-6927"/>
            <a:lumOff val="3212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3501792" y="2957462"/>
        <a:ext cx="311615" cy="302959"/>
      </dsp:txXfrm>
    </dsp:sp>
    <dsp:sp modelId="{39E31464-D1A3-4700-BA9D-52C14F200DD1}">
      <dsp:nvSpPr>
        <dsp:cNvPr id="0" name=""/>
        <dsp:cNvSpPr/>
      </dsp:nvSpPr>
      <dsp:spPr>
        <a:xfrm>
          <a:off x="2618881" y="3462394"/>
          <a:ext cx="2077436" cy="1154131"/>
        </a:xfrm>
        <a:prstGeom prst="roundRect">
          <a:avLst>
            <a:gd name="adj" fmla="val 10000"/>
          </a:avLst>
        </a:prstGeom>
        <a:solidFill>
          <a:schemeClr val="accent1">
            <a:shade val="50000"/>
            <a:hueOff val="240958"/>
            <a:satOff val="-5040"/>
            <a:lumOff val="280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Student Population</a:t>
          </a:r>
        </a:p>
      </dsp:txBody>
      <dsp:txXfrm>
        <a:off x="2652684" y="3496197"/>
        <a:ext cx="2009830" cy="10865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4/11/2019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4/11/2019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36376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102067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190010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353738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335460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207616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Upgrade in mid</a:t>
            </a:r>
            <a:r>
              <a:rPr lang="en-US" baseline="0" dirty="0"/>
              <a:t> May – to change gateway access</a:t>
            </a:r>
          </a:p>
          <a:p>
            <a:endParaRPr lang="en-US" baseline="0" dirty="0"/>
          </a:p>
          <a:p>
            <a:r>
              <a:rPr lang="en-US" baseline="0" dirty="0"/>
              <a:t>Keep a look out for email messages, social media posts, and website updates with additional information.  </a:t>
            </a:r>
          </a:p>
          <a:p>
            <a:endParaRPr lang="en-US" baseline="0" dirty="0"/>
          </a:p>
          <a:p>
            <a:r>
              <a:rPr lang="en-US" baseline="0" dirty="0"/>
              <a:t>-Improved security: dual authentication and align with security best practices to safeguard personal data</a:t>
            </a:r>
          </a:p>
          <a:p>
            <a:r>
              <a:rPr lang="en-US" baseline="0" dirty="0"/>
              <a:t>-One login for all state agencies </a:t>
            </a:r>
          </a:p>
          <a:p>
            <a:r>
              <a:rPr lang="en-US" baseline="0" dirty="0"/>
              <a:t>-More user friendly interface</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4220910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456146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tip sheets to help navigate grey areas of professional conduct </a:t>
            </a:r>
          </a:p>
          <a:p>
            <a:endParaRPr lang="en-US" sz="800" dirty="0"/>
          </a:p>
          <a:p>
            <a:r>
              <a:rPr lang="en-US" dirty="0"/>
              <a:t>Joint effort with the Ohio Education Association and Ohio Federation of Teachers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358360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4142195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5500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group’s strong connection to strategy one.  Add notes here from Strategic Plan strategy 1 HCMS. </a:t>
            </a:r>
          </a:p>
          <a:p>
            <a:r>
              <a:rPr lang="en-US" dirty="0"/>
              <a:t>A steady stream of highly effective new teacher is necessary to educator Ohio’s increasingly diver body of student with nuanced learning needs. This can be achieved through attracting, preparing, recruiting, hiring, developing , and retaining quality educators.</a:t>
            </a:r>
          </a:p>
          <a:p>
            <a:r>
              <a:rPr lang="en-US" dirty="0"/>
              <a:t>Recruiting and supporting effective teachers is one significant step toward addressing Ohio’s equity challenges. This can include “grow your own” programs and regionally collaborative hiring alliances.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11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30374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marR="0" lvl="0" indent="-227013" algn="l" defTabSz="457200" rtl="0" eaLnBrk="1" fontAlgn="auto" latinLnBrk="0" hangingPunct="1">
              <a:lnSpc>
                <a:spcPct val="100000"/>
              </a:lnSpc>
              <a:spcBef>
                <a:spcPct val="20000"/>
              </a:spcBef>
              <a:spcAft>
                <a:spcPts val="12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Arial"/>
              </a:rPr>
              <a:t>Provides guidance on how a referral progresses through the discipline process</a:t>
            </a:r>
          </a:p>
          <a:p>
            <a:pPr marL="227013" marR="0" lvl="0" indent="-227013" algn="l" defTabSz="457200" rtl="0" eaLnBrk="1" fontAlgn="auto" latinLnBrk="0" hangingPunct="1">
              <a:lnSpc>
                <a:spcPct val="100000"/>
              </a:lnSpc>
              <a:spcBef>
                <a:spcPct val="20000"/>
              </a:spcBef>
              <a:spcAft>
                <a:spcPts val="12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Arial"/>
              </a:rPr>
              <a:t>Includes timeframes and potential roadblocks </a:t>
            </a:r>
          </a:p>
          <a:p>
            <a:pPr marL="227013" marR="0" lvl="0" indent="-227013" algn="l" defTabSz="457200" rtl="0" eaLnBrk="1" fontAlgn="auto" latinLnBrk="0" hangingPunct="1">
              <a:lnSpc>
                <a:spcPct val="100000"/>
              </a:lnSpc>
              <a:spcBef>
                <a:spcPct val="20000"/>
              </a:spcBef>
              <a:spcAft>
                <a:spcPts val="12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Arial"/>
              </a:rPr>
              <a:t>Can be found on the Department’s website by searching for &lt;&lt;</a:t>
            </a:r>
            <a:r>
              <a:rPr kumimoji="0" lang="en-US" b="0" i="0" u="none" strike="noStrike" kern="1200" cap="none" spc="0" normalizeH="0" baseline="0" noProof="0" dirty="0">
                <a:ln>
                  <a:noFill/>
                </a:ln>
                <a:solidFill>
                  <a:srgbClr val="C00000"/>
                </a:solidFill>
                <a:effectLst/>
                <a:uLnTx/>
                <a:uFillTx/>
                <a:latin typeface="Arial"/>
                <a:ea typeface="+mn-ea"/>
                <a:cs typeface="Arial"/>
              </a:rPr>
              <a:t>discipline process</a:t>
            </a:r>
            <a:r>
              <a:rPr kumimoji="0" lang="en-US" b="0" i="0" u="none" strike="noStrike" kern="1200" cap="none" spc="0" normalizeH="0" baseline="0" noProof="0" dirty="0">
                <a:ln>
                  <a:noFill/>
                </a:ln>
                <a:solidFill>
                  <a:prstClr val="black"/>
                </a:solidFill>
                <a:effectLst/>
                <a:uLnTx/>
                <a:uFillTx/>
                <a:latin typeface="Arial"/>
                <a:ea typeface="+mn-ea"/>
                <a:cs typeface="Arial"/>
              </a:rPr>
              <a:t>&gt;&gt;</a:t>
            </a:r>
          </a:p>
          <a:p>
            <a:pPr marL="227013" marR="0" lvl="0" indent="-227013" algn="l" defTabSz="457200"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Arial"/>
              <a:ea typeface="+mn-ea"/>
              <a:cs typeface="Arial"/>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21</a:t>
            </a:fld>
            <a:endParaRPr lang="en-US" dirty="0"/>
          </a:p>
        </p:txBody>
      </p:sp>
    </p:spTree>
    <p:extLst>
      <p:ext uri="{BB962C8B-B14F-4D97-AF65-F5344CB8AC3E}">
        <p14:creationId xmlns:p14="http://schemas.microsoft.com/office/powerpoint/2010/main" val="190240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has made explicit efforts to support Ohio’s educators in increasing literacy outcomes for all students. </a:t>
            </a:r>
          </a:p>
          <a:p>
            <a:pPr marL="228600" indent="-228600">
              <a:buAutoNum type="arabicPeriod"/>
            </a:pPr>
            <a:endParaRPr lang="en-US" dirty="0"/>
          </a:p>
          <a:p>
            <a:pPr marL="228600" indent="-228600">
              <a:buFont typeface="+mj-lt"/>
              <a:buAutoNum type="arabicPeriod"/>
            </a:pPr>
            <a:r>
              <a:rPr lang="en-US" dirty="0"/>
              <a:t>As you know, Ohio has legislative efforts to increase literacy outcomes for early learners k-3 through the Third Grade Reading Guarantee</a:t>
            </a:r>
          </a:p>
          <a:p>
            <a:pPr marL="228600" indent="-228600">
              <a:buFont typeface="+mj-lt"/>
              <a:buAutoNum type="arabicPeriod"/>
            </a:pPr>
            <a:r>
              <a:rPr lang="en-US" dirty="0"/>
              <a:t>In 2016 the Department began implementing the State Systemic Improvement Plan with 16 districts building educator knowledge on the science of reading and evidence-based literacy practices. </a:t>
            </a:r>
          </a:p>
          <a:p>
            <a:pPr marL="228600" indent="-228600">
              <a:buFont typeface="+mj-lt"/>
              <a:buAutoNum type="arabicPeriod"/>
            </a:pPr>
            <a:r>
              <a:rPr lang="en-US" dirty="0"/>
              <a:t>In 2018, the Department was awarded a $6Million federal State Personnel Development Grant to scale up the Improvement Plan efforts with district leaders.</a:t>
            </a:r>
          </a:p>
          <a:p>
            <a:pPr marL="228600" indent="-228600">
              <a:buFont typeface="+mj-lt"/>
              <a:buAutoNum type="arabicPeriod"/>
            </a:pPr>
            <a:r>
              <a:rPr lang="en-US" dirty="0"/>
              <a:t>In 2018 the Department was awarded a $35 million federal Striving Readers grant to increase literacy outcomes for Ohio’s most vulnerable students birth to grade 12. </a:t>
            </a:r>
          </a:p>
          <a:p>
            <a:pPr marL="228600" indent="-228600">
              <a:buFont typeface="+mj-lt"/>
              <a:buAutoNum type="arabicPeriod"/>
            </a:pPr>
            <a:r>
              <a:rPr lang="en-US" dirty="0"/>
              <a:t>One of the Federal requirements of the Striving Readers award was to develop a state wide plan for raising literacy achievement. The Department published Ohio’s Plan to Raise Literacy Achievement in January of 2018. This plan promotes evidence-based literacy practices for all learners birth through grade 12. Specifically, Section 4 outlines the state’s vision. You can access the plan on the Ohio Department of Educations website on the Striving Readers page.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344292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promoted through Ohio’s Plan to Raise Literacy Achievement include: </a:t>
            </a:r>
          </a:p>
          <a:p>
            <a:endParaRPr lang="en-US" dirty="0"/>
          </a:p>
          <a:p>
            <a:pPr marL="514350" indent="-514350">
              <a:buFont typeface="+mj-lt"/>
              <a:buAutoNum type="arabicPeriod"/>
            </a:pPr>
            <a:r>
              <a:rPr lang="en-US" sz="1200" b="1" dirty="0"/>
              <a:t>Data-driven decision-making</a:t>
            </a:r>
          </a:p>
          <a:p>
            <a:pPr marL="514350" indent="-514350">
              <a:buFont typeface="+mj-lt"/>
              <a:buAutoNum type="arabicPeriod"/>
            </a:pPr>
            <a:r>
              <a:rPr lang="en-US" sz="1200" dirty="0"/>
              <a:t>Use of </a:t>
            </a:r>
            <a:r>
              <a:rPr lang="en-US" sz="1200" b="1" dirty="0"/>
              <a:t>child/student performance assessments </a:t>
            </a:r>
            <a:r>
              <a:rPr lang="en-US" sz="1200" dirty="0"/>
              <a:t>to monitor progress toward meeting the learner performance goals</a:t>
            </a:r>
          </a:p>
          <a:p>
            <a:pPr marL="514350" indent="-514350">
              <a:buFont typeface="+mj-lt"/>
              <a:buAutoNum type="arabicPeriod"/>
            </a:pPr>
            <a:r>
              <a:rPr lang="en-US" sz="1200" dirty="0"/>
              <a:t>Selection and implementation of </a:t>
            </a:r>
            <a:r>
              <a:rPr lang="en-US" sz="1200" b="1" dirty="0"/>
              <a:t>evidence-based practices </a:t>
            </a:r>
          </a:p>
          <a:p>
            <a:pPr marL="514350" indent="-514350">
              <a:buFont typeface="+mj-lt"/>
              <a:buAutoNum type="arabicPeriod"/>
            </a:pPr>
            <a:r>
              <a:rPr lang="en-US" sz="1200" dirty="0"/>
              <a:t>Monitor </a:t>
            </a:r>
            <a:r>
              <a:rPr lang="en-US" sz="1200" b="1" dirty="0"/>
              <a:t>adult implementation </a:t>
            </a:r>
            <a:r>
              <a:rPr lang="en-US" sz="1200" dirty="0"/>
              <a:t>of the evidence-based practice(s)/intervention(s)</a:t>
            </a:r>
          </a:p>
          <a:p>
            <a:pPr marL="0" indent="0">
              <a:buFont typeface="+mj-lt"/>
              <a:buNone/>
            </a:pPr>
            <a:endParaRPr lang="en-US" sz="1200" dirty="0"/>
          </a:p>
          <a:p>
            <a:pPr marL="0" indent="0">
              <a:buFont typeface="+mj-lt"/>
              <a:buNone/>
            </a:pPr>
            <a:r>
              <a:rPr lang="en-US" sz="1200" dirty="0"/>
              <a:t>If you have questions regarding Ohio’s plan or would like to participate in our stakeholder group focused on literacy improvements please contact Dr. Weber-Mayrer who’s email is listed on this slide.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292548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dirty="0"/>
          </a:p>
        </p:txBody>
      </p:sp>
    </p:spTree>
    <p:extLst>
      <p:ext uri="{BB962C8B-B14F-4D97-AF65-F5344CB8AC3E}">
        <p14:creationId xmlns:p14="http://schemas.microsoft.com/office/powerpoint/2010/main" val="2612768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dirty="0"/>
          </a:p>
        </p:txBody>
      </p:sp>
    </p:spTree>
    <p:extLst>
      <p:ext uri="{BB962C8B-B14F-4D97-AF65-F5344CB8AC3E}">
        <p14:creationId xmlns:p14="http://schemas.microsoft.com/office/powerpoint/2010/main" val="3182310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dirty="0"/>
          </a:p>
        </p:txBody>
      </p:sp>
    </p:spTree>
    <p:extLst>
      <p:ext uri="{BB962C8B-B14F-4D97-AF65-F5344CB8AC3E}">
        <p14:creationId xmlns:p14="http://schemas.microsoft.com/office/powerpoint/2010/main" val="237522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dirty="0"/>
          </a:p>
        </p:txBody>
      </p:sp>
    </p:spTree>
    <p:extLst>
      <p:ext uri="{BB962C8B-B14F-4D97-AF65-F5344CB8AC3E}">
        <p14:creationId xmlns:p14="http://schemas.microsoft.com/office/powerpoint/2010/main" val="1236163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28</a:t>
            </a:fld>
            <a:endParaRPr lang="en-US" dirty="0"/>
          </a:p>
        </p:txBody>
      </p:sp>
    </p:spTree>
    <p:extLst>
      <p:ext uri="{BB962C8B-B14F-4D97-AF65-F5344CB8AC3E}">
        <p14:creationId xmlns:p14="http://schemas.microsoft.com/office/powerpoint/2010/main" val="171209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29</a:t>
            </a:fld>
            <a:endParaRPr lang="en-US" dirty="0"/>
          </a:p>
        </p:txBody>
      </p:sp>
    </p:spTree>
    <p:extLst>
      <p:ext uri="{BB962C8B-B14F-4D97-AF65-F5344CB8AC3E}">
        <p14:creationId xmlns:p14="http://schemas.microsoft.com/office/powerpoint/2010/main" val="90263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2978840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30</a:t>
            </a:fld>
            <a:endParaRPr lang="en-US" dirty="0"/>
          </a:p>
        </p:txBody>
      </p:sp>
    </p:spTree>
    <p:extLst>
      <p:ext uri="{BB962C8B-B14F-4D97-AF65-F5344CB8AC3E}">
        <p14:creationId xmlns:p14="http://schemas.microsoft.com/office/powerpoint/2010/main" val="30333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236252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rial"/>
                <a:cs typeface="Arial"/>
              </a:rPr>
              <a:t>We evaluate to inform and support professional development and provide opportunities for structured and informal feedback throughout the performance evaluation process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231783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371541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revised standards were informed by</a:t>
            </a:r>
            <a:r>
              <a:rPr lang="en-US" sz="1200" b="0" kern="1200" baseline="0" dirty="0">
                <a:solidFill>
                  <a:schemeClr val="tx1"/>
                </a:solidFill>
                <a:effectLst/>
                <a:latin typeface="+mn-lt"/>
                <a:ea typeface="+mn-ea"/>
                <a:cs typeface="+mn-cs"/>
              </a:rPr>
              <a:t> the principal standards writing team by examining the work of principals in Ohio and aligning the standards with </a:t>
            </a:r>
            <a:r>
              <a:rPr lang="en-US" sz="1200" b="0" kern="1200" dirty="0">
                <a:solidFill>
                  <a:schemeClr val="tx1"/>
                </a:solidFill>
                <a:effectLst/>
                <a:latin typeface="+mn-lt"/>
                <a:ea typeface="+mn-ea"/>
                <a:cs typeface="+mn-cs"/>
              </a:rPr>
              <a:t>the national work of the Professional Standards for Educational Leaders (PSEL) standards. The</a:t>
            </a:r>
            <a:r>
              <a:rPr lang="en-US" sz="1200" b="0" kern="1200" baseline="0" dirty="0">
                <a:solidFill>
                  <a:schemeClr val="tx1"/>
                </a:solidFill>
                <a:effectLst/>
                <a:latin typeface="+mn-lt"/>
                <a:ea typeface="+mn-ea"/>
                <a:cs typeface="+mn-cs"/>
              </a:rPr>
              <a:t> standards were refined in order to better reflect the roles and responsibilities of today’s building leaders.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The writing team organized the standards into four domains:  leadership, learning, management, and culture.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At the center of everything, though is EACH child’s well-being and academic success.  This aligns to Ohio’s Strategic Plan.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dirty="0"/>
          </a:p>
        </p:txBody>
      </p:sp>
    </p:spTree>
    <p:extLst>
      <p:ext uri="{BB962C8B-B14F-4D97-AF65-F5344CB8AC3E}">
        <p14:creationId xmlns:p14="http://schemas.microsoft.com/office/powerpoint/2010/main" val="204691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will work with OASSA, OAESA, and BASA to identify writing team members. </a:t>
            </a:r>
          </a:p>
          <a:p>
            <a:r>
              <a:rPr lang="en-US" dirty="0"/>
              <a:t>We will ask the prior principal standards writing team first if they’d like to participate. </a:t>
            </a:r>
          </a:p>
          <a:p>
            <a:endParaRPr lang="en-US" dirty="0"/>
          </a:p>
          <a:p>
            <a:r>
              <a:rPr lang="en-US" dirty="0"/>
              <a:t>The law requires OPES to align to OTES where applicable.  So this OPES work had to be slightly delayed while we prototype and then pilot OTES, so relevant changes, where applicable, can be added to OPES.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305223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pPr>
            <a:r>
              <a:rPr lang="en-US" altLang="en-US" dirty="0">
                <a:solidFill>
                  <a:srgbClr val="C00000"/>
                </a:solidFill>
                <a:latin typeface="Arial" panose="020B0604020202020204" pitchFamily="34" charset="0"/>
                <a:cs typeface="Arial" panose="020B0604020202020204" pitchFamily="34" charset="0"/>
              </a:rPr>
              <a:t>When teacher leadership occurs in schools, positive effects extend to the teacher leaders, to their colleagues, and, most especially, to the students.  –Angelle &amp; DeHart, 2016</a:t>
            </a:r>
          </a:p>
          <a:p>
            <a:pPr defTabSz="931774" eaLnBrk="0" fontAlgn="base" hangingPunct="0">
              <a:spcBef>
                <a:spcPct val="0"/>
              </a:spcBef>
              <a:spcAft>
                <a:spcPct val="0"/>
              </a:spcAft>
            </a:pPr>
            <a:endParaRPr lang="en-US" altLang="en-US" dirty="0">
              <a:solidFill>
                <a:srgbClr val="C00000"/>
              </a:solidFill>
              <a:latin typeface="Arial" panose="020B0604020202020204" pitchFamily="34" charset="0"/>
              <a:cs typeface="Arial" panose="020B0604020202020204" pitchFamily="34" charset="0"/>
            </a:endParaRPr>
          </a:p>
          <a:p>
            <a:pPr defTabSz="949478">
              <a:defRPr/>
            </a:pPr>
            <a:r>
              <a:rPr lang="en-US" dirty="0">
                <a:latin typeface="Arial" panose="020B0604020202020204" pitchFamily="34" charset="0"/>
                <a:cs typeface="Arial" panose="020B0604020202020204" pitchFamily="34" charset="0"/>
              </a:rPr>
              <a:t>Teacher leaders hold the expertise to lead and expand the professional learning opportunities and supports available to fellow educators, enabling them to strengthen the profession and enhance student success. </a:t>
            </a:r>
          </a:p>
          <a:p>
            <a:pPr defTabSz="949478">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Fostering Collaborative Culture</a:t>
            </a:r>
            <a:r>
              <a:rPr lang="en-US" dirty="0">
                <a:highlight>
                  <a:srgbClr val="FFFF00"/>
                </a:highligh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 leaders ground their work in mutual trust and clear communication with</a:t>
            </a:r>
          </a:p>
          <a:p>
            <a:r>
              <a:rPr lang="en-US" dirty="0">
                <a:latin typeface="Arial" panose="020B0604020202020204" pitchFamily="34" charset="0"/>
                <a:cs typeface="Arial" panose="020B0604020202020204" pitchFamily="34" charset="0"/>
              </a:rPr>
              <a:t>colleagues, administrators, students, and families. Teacher leaders use effective interactions among colleagues that engage different back- grounds to respond to challenges and build consensus. </a:t>
            </a:r>
          </a:p>
          <a:p>
            <a:pPr defTabSz="949478">
              <a:defRPr/>
            </a:pPr>
            <a:endParaRPr lang="en-US" dirty="0">
              <a:latin typeface="Arial" panose="020B0604020202020204" pitchFamily="34" charset="0"/>
              <a:cs typeface="Arial" panose="020B0604020202020204" pitchFamily="34" charset="0"/>
            </a:endParaRPr>
          </a:p>
          <a:p>
            <a:pPr defTabSz="949478">
              <a:defRPr/>
            </a:pPr>
            <a:r>
              <a:rPr lang="en-US" b="1" dirty="0">
                <a:latin typeface="Arial" panose="020B0604020202020204" pitchFamily="34" charset="0"/>
                <a:cs typeface="Arial" panose="020B0604020202020204" pitchFamily="34" charset="0"/>
              </a:rPr>
              <a:t>Advancing Instruction and Student Learning:</a:t>
            </a:r>
          </a:p>
          <a:p>
            <a:r>
              <a:rPr lang="en-US" dirty="0">
                <a:latin typeface="Arial" panose="020B0604020202020204" pitchFamily="34" charset="0"/>
                <a:cs typeface="Arial" panose="020B0604020202020204" pitchFamily="34" charset="0"/>
              </a:rPr>
              <a:t>Teacher leaders advance teachers’ instructional practices and student learning by sharing research on best teaching practices, leading the use of data to inform and guide instructional decisions, and by engaging their colleagues in reflective dialogue.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Driving Initiatives:</a:t>
            </a:r>
          </a:p>
          <a:p>
            <a:r>
              <a:rPr lang="en-US" dirty="0">
                <a:latin typeface="Arial" panose="020B0604020202020204" pitchFamily="34" charset="0"/>
                <a:cs typeface="Arial" panose="020B0604020202020204" pitchFamily="34" charset="0"/>
              </a:rPr>
              <a:t>Teacher leaders actively identify challenges/areas for improvement and innovation in the school, district, and state/national educational landscape.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Practicing Ethics and Equity:</a:t>
            </a:r>
          </a:p>
          <a:p>
            <a:r>
              <a:rPr lang="en-US" dirty="0">
                <a:latin typeface="Arial" panose="020B0604020202020204" pitchFamily="34" charset="0"/>
                <a:cs typeface="Arial" panose="020B0604020202020204" pitchFamily="34" charset="0"/>
              </a:rPr>
              <a:t>Teacher leaders foster a positive and inclusive culture that seeks to understand students’ needs and  respect the  uniqueness of  individual students and champion cultural competency and culturally-responsive practice.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Building Relationships and Partnerships:</a:t>
            </a:r>
          </a:p>
          <a:p>
            <a:r>
              <a:rPr lang="en-US" dirty="0">
                <a:latin typeface="Arial" panose="020B0604020202020204" pitchFamily="34" charset="0"/>
                <a:cs typeface="Arial" panose="020B0604020202020204" pitchFamily="34" charset="0"/>
              </a:rPr>
              <a:t>Teacher leaders create and build strategic relationships and partnerships with colleagues, families, administrators, community members, public officials, higher education, etc.  to address immediate and future needs of students, colleagues, school, their profession, and their community.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Teacher Leadership Toolkit:</a:t>
            </a:r>
          </a:p>
          <a:p>
            <a:pPr defTabSz="931774">
              <a:defRPr/>
            </a:pPr>
            <a:r>
              <a:rPr lang="en-US" dirty="0">
                <a:latin typeface="Arial" panose="020B0604020202020204" pitchFamily="34" charset="0"/>
                <a:cs typeface="Arial" panose="020B0604020202020204" pitchFamily="34" charset="0"/>
              </a:rPr>
              <a:t>A toolkit of resources and case studies to further help districts and schools with teacher leadership implementation is being developed for release next spring/early summer.</a:t>
            </a:r>
          </a:p>
          <a:p>
            <a:endParaRPr lang="en-US" b="1"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207698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02747-5124-4043-A40F-207D63B265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268091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extLst>
      <p:ext uri="{BB962C8B-B14F-4D97-AF65-F5344CB8AC3E}">
        <p14:creationId xmlns:p14="http://schemas.microsoft.com/office/powerpoint/2010/main" val="326719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
        <p:nvSpPr>
          <p:cNvPr id="6" name="Title 1">
            <a:extLst>
              <a:ext uri="{FF2B5EF4-FFF2-40B4-BE49-F238E27FC236}">
                <a16:creationId xmlns:a16="http://schemas.microsoft.com/office/drawing/2014/main" id="{ED9088F4-D0F7-47BD-BA0A-8B3E6F96E552}"/>
              </a:ext>
            </a:extLst>
          </p:cNvPr>
          <p:cNvSpPr>
            <a:spLocks noGrp="1"/>
          </p:cNvSpPr>
          <p:nvPr>
            <p:ph type="title"/>
          </p:nvPr>
        </p:nvSpPr>
        <p:spPr>
          <a:xfrm>
            <a:off x="457199" y="432279"/>
            <a:ext cx="8229600" cy="623646"/>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0397265-DFDF-4FBD-98CC-FF96A77D9D98}"/>
              </a:ext>
            </a:extLst>
          </p:cNvPr>
          <p:cNvSpPr>
            <a:spLocks noGrp="1"/>
          </p:cNvSpPr>
          <p:nvPr>
            <p:ph idx="1"/>
          </p:nvPr>
        </p:nvSpPr>
        <p:spPr>
          <a:xfrm>
            <a:off x="457200" y="1332689"/>
            <a:ext cx="8229600" cy="4445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073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269FD-4E99-47CF-B1ED-58B2D07B54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FB215A9C-186F-4BB0-8F4D-8A754B832D66}"/>
              </a:ext>
            </a:extLst>
          </p:cNvPr>
          <p:cNvSpPr>
            <a:spLocks noGrp="1"/>
          </p:cNvSpPr>
          <p:nvPr>
            <p:ph type="title"/>
          </p:nvPr>
        </p:nvSpPr>
        <p:spPr>
          <a:xfrm>
            <a:off x="457199" y="1040861"/>
            <a:ext cx="8229600" cy="623646"/>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AF8D43EE-1D38-4A4A-9EA8-CCBA086EBE61}"/>
              </a:ext>
            </a:extLst>
          </p:cNvPr>
          <p:cNvSpPr>
            <a:spLocks noGrp="1"/>
          </p:cNvSpPr>
          <p:nvPr>
            <p:ph idx="1"/>
          </p:nvPr>
        </p:nvSpPr>
        <p:spPr>
          <a:xfrm>
            <a:off x="457200" y="1638527"/>
            <a:ext cx="8229600" cy="41397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23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02747-5124-4043-A40F-207D63B265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Tree>
    <p:extLst>
      <p:ext uri="{BB962C8B-B14F-4D97-AF65-F5344CB8AC3E}">
        <p14:creationId xmlns:p14="http://schemas.microsoft.com/office/powerpoint/2010/main" val="189131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Content Placeholder 4" descr="Infographic detailing the core elements of &quot;Each Child, Our Future&quot; -- Ohio's five-year strategic plan for education. " title="Each Child, Our Future">
            <a:extLst>
              <a:ext uri="{FF2B5EF4-FFF2-40B4-BE49-F238E27FC236}">
                <a16:creationId xmlns:a16="http://schemas.microsoft.com/office/drawing/2014/main" id="{21FAADDF-4948-47A9-A2A3-10C9E25B2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6858762"/>
          </a:xfrm>
          <a:prstGeom prst="rect">
            <a:avLst/>
          </a:prstGeom>
        </p:spPr>
      </p:pic>
    </p:spTree>
    <p:extLst>
      <p:ext uri="{BB962C8B-B14F-4D97-AF65-F5344CB8AC3E}">
        <p14:creationId xmlns:p14="http://schemas.microsoft.com/office/powerpoint/2010/main" val="2189292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355983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ducation.ohio.gov/ABConduc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education.ohio.gov/licensureco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elissa.Weber-Mayrer@education.ohi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Carolyn.Everidge-Frey@education.ohio.gov" TargetMode="External"/><Relationship Id="rId7" Type="http://schemas.openxmlformats.org/officeDocument/2006/relationships/hyperlink" Target="mailto:Sophia.Hubbell@education.ohio.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Immy.Singh@education.ohio.gov" TargetMode="External"/><Relationship Id="rId5" Type="http://schemas.openxmlformats.org/officeDocument/2006/relationships/hyperlink" Target="mailto:Yenetta.Harper@education.ohio.gov" TargetMode="External"/><Relationship Id="rId4" Type="http://schemas.openxmlformats.org/officeDocument/2006/relationships/hyperlink" Target="mailto:Aaron.Ross@education.ohio.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valuation@education.ohio.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eacher.leadership@education.ohio.gov" TargetMode="External"/><Relationship Id="rId4" Type="http://schemas.openxmlformats.org/officeDocument/2006/relationships/hyperlink" Target="mailto:teacher.leadership@education.ohi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29" y="5430055"/>
            <a:ext cx="8807871" cy="492443"/>
          </a:xfrm>
        </p:spPr>
        <p:txBody>
          <a:bodyPr/>
          <a:lstStyle/>
          <a:p>
            <a:r>
              <a:rPr lang="en-US" sz="3200" cap="small" dirty="0"/>
              <a:t>Center for Teaching, Leading and Learning</a:t>
            </a:r>
          </a:p>
        </p:txBody>
      </p:sp>
      <p:sp>
        <p:nvSpPr>
          <p:cNvPr id="3" name="Subtitle 2"/>
          <p:cNvSpPr>
            <a:spLocks noGrp="1"/>
          </p:cNvSpPr>
          <p:nvPr>
            <p:ph type="subTitle" idx="1"/>
          </p:nvPr>
        </p:nvSpPr>
        <p:spPr>
          <a:xfrm>
            <a:off x="336128" y="6175199"/>
            <a:ext cx="6383849" cy="369332"/>
          </a:xfrm>
        </p:spPr>
        <p:txBody>
          <a:bodyPr/>
          <a:lstStyle/>
          <a:p>
            <a:r>
              <a:rPr lang="en-US" sz="2400" dirty="0"/>
              <a:t>OCTEO Conference ∙ April 12,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Educator Licensure</a:t>
            </a:r>
          </a:p>
        </p:txBody>
      </p:sp>
      <p:sp>
        <p:nvSpPr>
          <p:cNvPr id="3" name="Content Placeholder 2"/>
          <p:cNvSpPr>
            <a:spLocks noGrp="1"/>
          </p:cNvSpPr>
          <p:nvPr>
            <p:ph idx="1"/>
          </p:nvPr>
        </p:nvSpPr>
        <p:spPr>
          <a:xfrm>
            <a:off x="1082566" y="1580158"/>
            <a:ext cx="7168055" cy="4525963"/>
          </a:xfrm>
        </p:spPr>
        <p:txBody>
          <a:bodyPr/>
          <a:lstStyle/>
          <a:p>
            <a:pPr>
              <a:spcAft>
                <a:spcPts val="1200"/>
              </a:spcAft>
            </a:pPr>
            <a:r>
              <a:rPr lang="en-US" dirty="0"/>
              <a:t>New assessments</a:t>
            </a:r>
          </a:p>
          <a:p>
            <a:pPr>
              <a:spcAft>
                <a:spcPts val="1200"/>
              </a:spcAft>
            </a:pPr>
            <a:r>
              <a:rPr lang="en-US" dirty="0"/>
              <a:t>Proper certification and licensure</a:t>
            </a:r>
          </a:p>
          <a:p>
            <a:pPr>
              <a:spcAft>
                <a:spcPts val="1200"/>
              </a:spcAft>
            </a:pPr>
            <a:r>
              <a:rPr lang="en-US" dirty="0"/>
              <a:t>Licensure system changes</a:t>
            </a:r>
          </a:p>
          <a:p>
            <a:endParaRPr lang="en-US" dirty="0"/>
          </a:p>
        </p:txBody>
      </p:sp>
    </p:spTree>
    <p:extLst>
      <p:ext uri="{BB962C8B-B14F-4D97-AF65-F5344CB8AC3E}">
        <p14:creationId xmlns:p14="http://schemas.microsoft.com/office/powerpoint/2010/main" val="27510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Grade Band Changes</a:t>
            </a:r>
          </a:p>
        </p:txBody>
      </p:sp>
      <p:sp>
        <p:nvSpPr>
          <p:cNvPr id="3" name="Content Placeholder 2"/>
          <p:cNvSpPr>
            <a:spLocks noGrp="1"/>
          </p:cNvSpPr>
          <p:nvPr>
            <p:ph idx="1"/>
          </p:nvPr>
        </p:nvSpPr>
        <p:spPr/>
        <p:txBody>
          <a:bodyPr/>
          <a:lstStyle/>
          <a:p>
            <a:r>
              <a:rPr lang="en-US" dirty="0"/>
              <a:t>PK-5 and PK-5 Intervention Specialist</a:t>
            </a:r>
          </a:p>
          <a:p>
            <a:pPr lvl="1"/>
            <a:r>
              <a:rPr lang="en-US" dirty="0"/>
              <a:t>Available for out of state applicants beginning July 1, 2019</a:t>
            </a:r>
          </a:p>
          <a:p>
            <a:pPr lvl="1"/>
            <a:r>
              <a:rPr lang="en-US" dirty="0"/>
              <a:t>Available for Ohio institutions to e-sign beginning spring 2020</a:t>
            </a:r>
          </a:p>
          <a:p>
            <a:pPr lvl="1"/>
            <a:r>
              <a:rPr lang="en-US" dirty="0"/>
              <a:t>Phase out issuing PK-3 and PK-3 ECIS licenses on June 30, 2024</a:t>
            </a:r>
          </a:p>
        </p:txBody>
      </p:sp>
    </p:spTree>
    <p:extLst>
      <p:ext uri="{BB962C8B-B14F-4D97-AF65-F5344CB8AC3E}">
        <p14:creationId xmlns:p14="http://schemas.microsoft.com/office/powerpoint/2010/main" val="965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917"/>
            <a:ext cx="8229600" cy="646331"/>
          </a:xfrm>
        </p:spPr>
        <p:txBody>
          <a:bodyPr/>
          <a:lstStyle/>
          <a:p>
            <a:r>
              <a:rPr lang="en-US" cap="small" dirty="0"/>
              <a:t>New OAE Assessments Coming</a:t>
            </a:r>
          </a:p>
        </p:txBody>
      </p:sp>
      <p:sp>
        <p:nvSpPr>
          <p:cNvPr id="3" name="Content Placeholder 2"/>
          <p:cNvSpPr>
            <a:spLocks noGrp="1"/>
          </p:cNvSpPr>
          <p:nvPr>
            <p:ph idx="1"/>
          </p:nvPr>
        </p:nvSpPr>
        <p:spPr>
          <a:xfrm>
            <a:off x="457201" y="1674751"/>
            <a:ext cx="8508124" cy="4525963"/>
          </a:xfrm>
        </p:spPr>
        <p:txBody>
          <a:bodyPr/>
          <a:lstStyle/>
          <a:p>
            <a:pPr marL="0" indent="0">
              <a:buNone/>
            </a:pPr>
            <a:r>
              <a:rPr lang="en-US" dirty="0"/>
              <a:t>PK-5 and PK-5 Intervention Specialist Licenses</a:t>
            </a:r>
          </a:p>
          <a:p>
            <a:pPr lvl="1"/>
            <a:r>
              <a:rPr lang="en-US" i="1" dirty="0"/>
              <a:t>New OAE test for P-5 Primary</a:t>
            </a:r>
          </a:p>
          <a:p>
            <a:pPr lvl="1"/>
            <a:r>
              <a:rPr lang="en-US" i="1" dirty="0"/>
              <a:t>New OAE test for P-5 IS Primary</a:t>
            </a:r>
          </a:p>
          <a:p>
            <a:pPr lvl="1"/>
            <a:r>
              <a:rPr lang="en-US" i="1" dirty="0"/>
              <a:t>New OAE test for P-5 APK</a:t>
            </a:r>
          </a:p>
          <a:p>
            <a:pPr marL="0" indent="0">
              <a:buNone/>
            </a:pPr>
            <a:endParaRPr lang="en-US" dirty="0"/>
          </a:p>
          <a:p>
            <a:pPr marL="0" indent="0">
              <a:buNone/>
            </a:pPr>
            <a:r>
              <a:rPr lang="en-US" dirty="0"/>
              <a:t>PK-12 Computer Science License </a:t>
            </a:r>
          </a:p>
          <a:p>
            <a:pPr marL="0" indent="0">
              <a:buNone/>
            </a:pPr>
            <a:r>
              <a:rPr lang="en-US" dirty="0"/>
              <a:t>	-</a:t>
            </a:r>
            <a:r>
              <a:rPr lang="en-US" i="1" dirty="0"/>
              <a:t>New OAE test for Computer Science</a:t>
            </a:r>
          </a:p>
          <a:p>
            <a:pPr marL="0" indent="0">
              <a:buNone/>
            </a:pPr>
            <a:endParaRPr lang="en-US" dirty="0"/>
          </a:p>
          <a:p>
            <a:pPr marL="346075" lvl="1" indent="0">
              <a:buNone/>
            </a:pPr>
            <a:endParaRPr lang="en-US" dirty="0"/>
          </a:p>
        </p:txBody>
      </p:sp>
    </p:spTree>
    <p:extLst>
      <p:ext uri="{BB962C8B-B14F-4D97-AF65-F5344CB8AC3E}">
        <p14:creationId xmlns:p14="http://schemas.microsoft.com/office/powerpoint/2010/main" val="1327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857B-4960-4E14-B449-C80F026D2329}"/>
              </a:ext>
            </a:extLst>
          </p:cNvPr>
          <p:cNvSpPr>
            <a:spLocks noGrp="1"/>
          </p:cNvSpPr>
          <p:nvPr>
            <p:ph type="title"/>
          </p:nvPr>
        </p:nvSpPr>
        <p:spPr/>
        <p:txBody>
          <a:bodyPr/>
          <a:lstStyle/>
          <a:p>
            <a:r>
              <a:rPr lang="en-US" cap="small" dirty="0"/>
              <a:t>Proper Certification</a:t>
            </a:r>
          </a:p>
        </p:txBody>
      </p:sp>
      <p:graphicFrame>
        <p:nvGraphicFramePr>
          <p:cNvPr id="4" name="Diagram 3">
            <a:extLst>
              <a:ext uri="{FF2B5EF4-FFF2-40B4-BE49-F238E27FC236}">
                <a16:creationId xmlns:a16="http://schemas.microsoft.com/office/drawing/2014/main" id="{41D0C627-A775-4D06-B44F-76AB634A8AFF}"/>
              </a:ext>
            </a:extLst>
          </p:cNvPr>
          <p:cNvGraphicFramePr/>
          <p:nvPr>
            <p:extLst>
              <p:ext uri="{D42A27DB-BD31-4B8C-83A1-F6EECF244321}">
                <p14:modId xmlns:p14="http://schemas.microsoft.com/office/powerpoint/2010/main" val="2205340509"/>
              </p:ext>
            </p:extLst>
          </p:nvPr>
        </p:nvGraphicFramePr>
        <p:xfrm>
          <a:off x="925158" y="1396999"/>
          <a:ext cx="7315200" cy="4616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33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14"/>
            <a:ext cx="8229600" cy="646331"/>
          </a:xfrm>
        </p:spPr>
        <p:txBody>
          <a:bodyPr/>
          <a:lstStyle/>
          <a:p>
            <a:r>
              <a:rPr lang="en-US" cap="small" dirty="0"/>
              <a:t>Intervention Specialists</a:t>
            </a:r>
          </a:p>
        </p:txBody>
      </p:sp>
      <p:sp>
        <p:nvSpPr>
          <p:cNvPr id="3" name="Content Placeholder 2"/>
          <p:cNvSpPr>
            <a:spLocks noGrp="1"/>
          </p:cNvSpPr>
          <p:nvPr>
            <p:ph idx="1"/>
          </p:nvPr>
        </p:nvSpPr>
        <p:spPr>
          <a:xfrm>
            <a:off x="457200" y="994151"/>
            <a:ext cx="8229600" cy="5007201"/>
          </a:xfrm>
        </p:spPr>
        <p:txBody>
          <a:bodyPr/>
          <a:lstStyle/>
          <a:p>
            <a:pPr>
              <a:spcAft>
                <a:spcPts val="1200"/>
              </a:spcAft>
            </a:pPr>
            <a:r>
              <a:rPr lang="en-US" sz="3000" dirty="0"/>
              <a:t>Properly licensed for teaching most subjects to students with disabilities in grade range of license</a:t>
            </a:r>
          </a:p>
          <a:p>
            <a:pPr>
              <a:spcAft>
                <a:spcPts val="1200"/>
              </a:spcAft>
            </a:pPr>
            <a:r>
              <a:rPr lang="en-US" sz="3000" dirty="0"/>
              <a:t>HQT additional content requirements no longer apply</a:t>
            </a:r>
          </a:p>
          <a:p>
            <a:pPr>
              <a:spcAft>
                <a:spcPts val="1200"/>
              </a:spcAft>
            </a:pPr>
            <a:r>
              <a:rPr lang="en-US" sz="3000" dirty="0"/>
              <a:t>Mild/Moderate and Moderate/Intensive valid for teaching students with any disability</a:t>
            </a:r>
          </a:p>
          <a:p>
            <a:pPr lvl="1">
              <a:spcAft>
                <a:spcPts val="1200"/>
              </a:spcAft>
            </a:pPr>
            <a:r>
              <a:rPr lang="en-US" sz="3000" dirty="0"/>
              <a:t>Exception: Courses specifically for students with visual impairments or hearing impairments</a:t>
            </a:r>
          </a:p>
        </p:txBody>
      </p:sp>
    </p:spTree>
    <p:extLst>
      <p:ext uri="{BB962C8B-B14F-4D97-AF65-F5344CB8AC3E}">
        <p14:creationId xmlns:p14="http://schemas.microsoft.com/office/powerpoint/2010/main" val="26714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84DA-1FEE-436F-A07B-35C7EE4B8D90}"/>
              </a:ext>
            </a:extLst>
          </p:cNvPr>
          <p:cNvSpPr>
            <a:spLocks noGrp="1"/>
          </p:cNvSpPr>
          <p:nvPr>
            <p:ph type="title"/>
          </p:nvPr>
        </p:nvSpPr>
        <p:spPr>
          <a:xfrm>
            <a:off x="530773" y="457199"/>
            <a:ext cx="8229600" cy="646331"/>
          </a:xfrm>
        </p:spPr>
        <p:txBody>
          <a:bodyPr/>
          <a:lstStyle/>
          <a:p>
            <a:r>
              <a:rPr lang="en-US" cap="small" dirty="0"/>
              <a:t>System Access Change</a:t>
            </a:r>
          </a:p>
        </p:txBody>
      </p:sp>
      <p:pic>
        <p:nvPicPr>
          <p:cNvPr id="5" name="Content Placeholder 11">
            <a:extLst>
              <a:ext uri="{FF2B5EF4-FFF2-40B4-BE49-F238E27FC236}">
                <a16:creationId xmlns:a16="http://schemas.microsoft.com/office/drawing/2014/main" id="{A4B05899-C090-4A7E-9D1D-7156849ACE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1631" y="2513524"/>
            <a:ext cx="5160737" cy="1361859"/>
          </a:xfrm>
          <a:prstGeom prst="rect">
            <a:avLst/>
          </a:prstGeom>
        </p:spPr>
      </p:pic>
    </p:spTree>
    <p:extLst>
      <p:ext uri="{BB962C8B-B14F-4D97-AF65-F5344CB8AC3E}">
        <p14:creationId xmlns:p14="http://schemas.microsoft.com/office/powerpoint/2010/main" val="32349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551793" y="551793"/>
            <a:ext cx="8382000" cy="1292662"/>
          </a:xfrm>
        </p:spPr>
        <p:txBody>
          <a:bodyPr/>
          <a:lstStyle/>
          <a:p>
            <a:r>
              <a:rPr lang="en-US" cap="small" dirty="0"/>
              <a:t>Office of Professional Conduct</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798786" y="1844455"/>
            <a:ext cx="7888014" cy="3957255"/>
          </a:xfrm>
        </p:spPr>
        <p:txBody>
          <a:bodyPr/>
          <a:lstStyle/>
          <a:p>
            <a:r>
              <a:rPr lang="en-US" dirty="0"/>
              <a:t>#</a:t>
            </a:r>
            <a:r>
              <a:rPr lang="en-US" dirty="0" err="1"/>
              <a:t>ABConduct</a:t>
            </a:r>
            <a:r>
              <a:rPr lang="en-US" dirty="0"/>
              <a:t> Tip Sheets</a:t>
            </a:r>
          </a:p>
          <a:p>
            <a:endParaRPr lang="en-US" dirty="0"/>
          </a:p>
          <a:p>
            <a:pPr>
              <a:buFont typeface="Arial" panose="020B0604020202020204" pitchFamily="34" charset="0"/>
              <a:buChar char="•"/>
            </a:pPr>
            <a:r>
              <a:rPr lang="en-US" dirty="0"/>
              <a:t>Review of Licensure Code of Professional Conduct</a:t>
            </a:r>
          </a:p>
          <a:p>
            <a:pPr>
              <a:buFont typeface="Arial" panose="020B0604020202020204" pitchFamily="34" charset="0"/>
              <a:buChar char="•"/>
            </a:pPr>
            <a:endParaRPr lang="en-US" dirty="0"/>
          </a:p>
          <a:p>
            <a:pPr>
              <a:buFont typeface="Arial" panose="020B0604020202020204" pitchFamily="34" charset="0"/>
              <a:buChar char="•"/>
            </a:pPr>
            <a:r>
              <a:rPr lang="en-US" dirty="0"/>
              <a:t>Professional Conduct Process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28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858A-5A80-4C1B-82A5-A0F2688C017A}"/>
              </a:ext>
            </a:extLst>
          </p:cNvPr>
          <p:cNvSpPr>
            <a:spLocks noGrp="1"/>
          </p:cNvSpPr>
          <p:nvPr>
            <p:ph type="title"/>
          </p:nvPr>
        </p:nvSpPr>
        <p:spPr/>
        <p:txBody>
          <a:bodyPr/>
          <a:lstStyle/>
          <a:p>
            <a:r>
              <a:rPr lang="en-US" dirty="0"/>
              <a:t>#</a:t>
            </a:r>
            <a:r>
              <a:rPr lang="en-US" dirty="0" err="1"/>
              <a:t>ABC</a:t>
            </a:r>
            <a:r>
              <a:rPr lang="en-US" i="1" dirty="0" err="1"/>
              <a:t>onduct</a:t>
            </a:r>
            <a:endParaRPr lang="en-US" i="1" dirty="0"/>
          </a:p>
        </p:txBody>
      </p:sp>
      <p:pic>
        <p:nvPicPr>
          <p:cNvPr id="5" name="Content Placeholder 4">
            <a:extLst>
              <a:ext uri="{FF2B5EF4-FFF2-40B4-BE49-F238E27FC236}">
                <a16:creationId xmlns:a16="http://schemas.microsoft.com/office/drawing/2014/main" id="{E7381F53-1007-468A-A09C-2A17965B5A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539" y="1263369"/>
            <a:ext cx="7392922" cy="4109233"/>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D488FF2D-EF4E-4333-AA45-9C46D3E5ECAE}"/>
              </a:ext>
            </a:extLst>
          </p:cNvPr>
          <p:cNvSpPr txBox="1">
            <a:spLocks/>
          </p:cNvSpPr>
          <p:nvPr/>
        </p:nvSpPr>
        <p:spPr>
          <a:xfrm>
            <a:off x="538655" y="5460248"/>
            <a:ext cx="8066690" cy="94055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a:p>
            <a:pPr marL="0" indent="0" algn="ctr">
              <a:buNone/>
            </a:pPr>
            <a:r>
              <a:rPr lang="en-US" dirty="0">
                <a:hlinkClick r:id="rId4"/>
              </a:rPr>
              <a:t>http://education.ohio.gov/ABConduct</a:t>
            </a:r>
            <a:r>
              <a:rPr lang="en-US" dirty="0"/>
              <a:t> </a:t>
            </a:r>
          </a:p>
          <a:p>
            <a:pPr marL="0" indent="0">
              <a:buFont typeface="Arial"/>
              <a:buNone/>
            </a:pPr>
            <a:endParaRPr lang="en-US" dirty="0"/>
          </a:p>
        </p:txBody>
      </p:sp>
    </p:spTree>
    <p:extLst>
      <p:ext uri="{BB962C8B-B14F-4D97-AF65-F5344CB8AC3E}">
        <p14:creationId xmlns:p14="http://schemas.microsoft.com/office/powerpoint/2010/main" val="23349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p:txBody>
          <a:bodyPr/>
          <a:lstStyle/>
          <a:p>
            <a:r>
              <a:rPr lang="en-US" dirty="0"/>
              <a:t>#</a:t>
            </a:r>
            <a:r>
              <a:rPr lang="en-US" dirty="0" err="1"/>
              <a:t>ABC</a:t>
            </a:r>
            <a:r>
              <a:rPr lang="en-US" i="1" dirty="0" err="1"/>
              <a:t>onduct</a:t>
            </a:r>
            <a:r>
              <a:rPr lang="en-US" dirty="0"/>
              <a:t> </a:t>
            </a:r>
            <a:r>
              <a:rPr lang="en-US" cap="small" dirty="0"/>
              <a:t>Topics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p:txBody>
          <a:bodyPr numCol="2"/>
          <a:lstStyle/>
          <a:p>
            <a:pPr marL="259556" lvl="1" indent="0">
              <a:spcAft>
                <a:spcPts val="1200"/>
              </a:spcAft>
              <a:buNone/>
            </a:pPr>
            <a:r>
              <a:rPr lang="en-US" dirty="0"/>
              <a:t>Social media </a:t>
            </a:r>
          </a:p>
          <a:p>
            <a:pPr marL="259556" lvl="1" indent="0">
              <a:spcAft>
                <a:spcPts val="1200"/>
              </a:spcAft>
              <a:buNone/>
            </a:pPr>
            <a:r>
              <a:rPr lang="en-US" dirty="0"/>
              <a:t>Extracurricular leaders</a:t>
            </a:r>
          </a:p>
          <a:p>
            <a:pPr marL="259556" lvl="1" indent="0">
              <a:spcAft>
                <a:spcPts val="1200"/>
              </a:spcAft>
              <a:buNone/>
            </a:pPr>
            <a:r>
              <a:rPr lang="en-US" dirty="0"/>
              <a:t>Handling funds</a:t>
            </a:r>
          </a:p>
          <a:p>
            <a:pPr marL="259556" lvl="1" indent="0">
              <a:spcAft>
                <a:spcPts val="1200"/>
              </a:spcAft>
              <a:buNone/>
            </a:pPr>
            <a:r>
              <a:rPr lang="en-US" dirty="0"/>
              <a:t>Drugs and alcohol </a:t>
            </a:r>
          </a:p>
          <a:p>
            <a:pPr marL="259556" lvl="1" indent="0">
              <a:spcAft>
                <a:spcPts val="1200"/>
              </a:spcAft>
              <a:buNone/>
            </a:pPr>
            <a:r>
              <a:rPr lang="en-US" dirty="0"/>
              <a:t>Classroom management</a:t>
            </a:r>
          </a:p>
          <a:p>
            <a:pPr marL="346075" lvl="1" indent="0">
              <a:spcAft>
                <a:spcPts val="1200"/>
              </a:spcAft>
              <a:buNone/>
            </a:pPr>
            <a:endParaRPr lang="en-US" dirty="0"/>
          </a:p>
          <a:p>
            <a:pPr marL="259556" lvl="1" indent="0">
              <a:spcAft>
                <a:spcPts val="1200"/>
              </a:spcAft>
              <a:buNone/>
            </a:pPr>
            <a:r>
              <a:rPr lang="en-US" dirty="0"/>
              <a:t>Top 10 professional conduct concerns </a:t>
            </a:r>
          </a:p>
          <a:p>
            <a:pPr marL="259556" lvl="1" indent="0">
              <a:spcAft>
                <a:spcPts val="1200"/>
              </a:spcAft>
              <a:buNone/>
            </a:pPr>
            <a:r>
              <a:rPr lang="en-US" dirty="0"/>
              <a:t>Testing and academic integrity </a:t>
            </a:r>
          </a:p>
          <a:p>
            <a:pPr marL="259556" lvl="1" indent="0">
              <a:spcAft>
                <a:spcPts val="1200"/>
              </a:spcAft>
              <a:buNone/>
            </a:pPr>
            <a:r>
              <a:rPr lang="en-US" dirty="0" err="1"/>
              <a:t>Rapback</a:t>
            </a:r>
            <a:r>
              <a:rPr lang="en-US" dirty="0"/>
              <a:t> and applications </a:t>
            </a:r>
          </a:p>
          <a:p>
            <a:pPr lvl="1"/>
            <a:endParaRPr lang="en-US" dirty="0"/>
          </a:p>
          <a:p>
            <a:pPr marL="0" indent="0">
              <a:buNone/>
            </a:pPr>
            <a:endParaRPr lang="en-US" dirty="0"/>
          </a:p>
        </p:txBody>
      </p:sp>
    </p:spTree>
    <p:extLst>
      <p:ext uri="{BB962C8B-B14F-4D97-AF65-F5344CB8AC3E}">
        <p14:creationId xmlns:p14="http://schemas.microsoft.com/office/powerpoint/2010/main" val="24822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457200" y="385047"/>
            <a:ext cx="8229600" cy="1292662"/>
          </a:xfrm>
        </p:spPr>
        <p:txBody>
          <a:bodyPr/>
          <a:lstStyle/>
          <a:p>
            <a:r>
              <a:rPr lang="en-US" cap="small" dirty="0"/>
              <a:t>Licensure Code of </a:t>
            </a:r>
            <a:br>
              <a:rPr lang="en-US" cap="small" dirty="0"/>
            </a:br>
            <a:r>
              <a:rPr lang="en-US" cap="small" dirty="0"/>
              <a:t>Professional Conduct</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1946990"/>
            <a:ext cx="8229600" cy="4525963"/>
          </a:xfrm>
        </p:spPr>
        <p:txBody>
          <a:bodyPr/>
          <a:lstStyle/>
          <a:p>
            <a:pPr>
              <a:spcAft>
                <a:spcPts val="1200"/>
              </a:spcAft>
              <a:buFont typeface="Arial" panose="020B0604020202020204" pitchFamily="34" charset="0"/>
              <a:buChar char="•"/>
            </a:pPr>
            <a:r>
              <a:rPr lang="en-US" sz="3000" dirty="0"/>
              <a:t>Licensure Code is being reviewed and updated</a:t>
            </a:r>
          </a:p>
          <a:p>
            <a:pPr>
              <a:spcAft>
                <a:spcPts val="1200"/>
              </a:spcAft>
              <a:buFont typeface="Arial" panose="020B0604020202020204" pitchFamily="34" charset="0"/>
              <a:buChar char="•"/>
            </a:pPr>
            <a:r>
              <a:rPr lang="en-US" sz="3000" dirty="0"/>
              <a:t>Proposed updates:</a:t>
            </a:r>
          </a:p>
          <a:p>
            <a:pPr lvl="1">
              <a:buFont typeface="Arial" panose="020B0604020202020204" pitchFamily="34" charset="0"/>
              <a:buChar char="•"/>
            </a:pPr>
            <a:r>
              <a:rPr lang="en-US" sz="3000" dirty="0"/>
              <a:t>Ninth principle surrounding the use of technology</a:t>
            </a:r>
          </a:p>
          <a:p>
            <a:pPr lvl="1">
              <a:buFont typeface="Arial" panose="020B0604020202020204" pitchFamily="34" charset="0"/>
              <a:buChar char="•"/>
            </a:pPr>
            <a:r>
              <a:rPr lang="en-US" sz="3000" dirty="0"/>
              <a:t>Defines grooming and academic dishonesty </a:t>
            </a:r>
          </a:p>
          <a:p>
            <a:pPr lvl="1">
              <a:buFont typeface="Arial" panose="020B0604020202020204" pitchFamily="34" charset="0"/>
              <a:buChar char="•"/>
            </a:pPr>
            <a:r>
              <a:rPr lang="en-US" sz="3000" dirty="0"/>
              <a:t>Clarifies accurate reporting requirements </a:t>
            </a:r>
          </a:p>
          <a:p>
            <a:pPr lvl="1">
              <a:buFont typeface="Arial" panose="020B0604020202020204" pitchFamily="34" charset="0"/>
              <a:buChar char="•"/>
            </a:pPr>
            <a:r>
              <a:rPr lang="en-US" sz="3000" dirty="0"/>
              <a:t>Adding nepotism and sexual harassment</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15244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457200" y="445168"/>
            <a:ext cx="8229600" cy="1292662"/>
          </a:xfrm>
        </p:spPr>
        <p:txBody>
          <a:bodyPr/>
          <a:lstStyle/>
          <a:p>
            <a:r>
              <a:rPr lang="en-US" cap="small" dirty="0"/>
              <a:t>Licensure Code of </a:t>
            </a:r>
            <a:br>
              <a:rPr lang="en-US" cap="small" dirty="0"/>
            </a:br>
            <a:r>
              <a:rPr lang="en-US" cap="small" dirty="0"/>
              <a:t>Professional Conduct</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1920846"/>
            <a:ext cx="8229600" cy="4525963"/>
          </a:xfrm>
        </p:spPr>
        <p:txBody>
          <a:bodyPr/>
          <a:lstStyle/>
          <a:p>
            <a:pPr>
              <a:spcAft>
                <a:spcPts val="1200"/>
              </a:spcAft>
              <a:buFont typeface="Arial" panose="020B0604020202020204" pitchFamily="34" charset="0"/>
              <a:buChar char="•"/>
            </a:pPr>
            <a:r>
              <a:rPr lang="en-US" dirty="0"/>
              <a:t>Revising the Licensure Code of Professional Conduct</a:t>
            </a:r>
          </a:p>
          <a:p>
            <a:pPr>
              <a:spcAft>
                <a:spcPts val="1200"/>
              </a:spcAft>
              <a:buFont typeface="Arial" panose="020B0604020202020204" pitchFamily="34" charset="0"/>
              <a:buChar char="•"/>
            </a:pPr>
            <a:r>
              <a:rPr lang="en-US" dirty="0"/>
              <a:t>Collecting second round of public comment until April 24, 2019</a:t>
            </a:r>
          </a:p>
          <a:p>
            <a:pPr>
              <a:spcAft>
                <a:spcPts val="1200"/>
              </a:spcAft>
              <a:buFont typeface="Arial" panose="020B0604020202020204" pitchFamily="34" charset="0"/>
              <a:buChar char="•"/>
            </a:pPr>
            <a:r>
              <a:rPr lang="en-US" dirty="0"/>
              <a:t>A draft of the proposed Licensure Code and a link to the public comment survey can be found at: </a:t>
            </a:r>
            <a:r>
              <a:rPr lang="en-US" dirty="0">
                <a:hlinkClick r:id="rId3"/>
              </a:rPr>
              <a:t>education.ohio.gov/</a:t>
            </a:r>
            <a:r>
              <a:rPr lang="en-US" dirty="0" err="1">
                <a:hlinkClick r:id="rId3"/>
              </a:rPr>
              <a:t>LicensureCode</a:t>
            </a:r>
            <a:r>
              <a:rPr lang="en-US" dirty="0">
                <a:hlinkClick r:id="rId3"/>
              </a:rPr>
              <a:t> </a:t>
            </a:r>
            <a:endParaRPr lang="en-US" dirty="0"/>
          </a:p>
          <a:p>
            <a:pPr marL="0" indent="0">
              <a:buNone/>
            </a:pPr>
            <a:endParaRPr lang="en-US" dirty="0"/>
          </a:p>
        </p:txBody>
      </p:sp>
    </p:spTree>
    <p:extLst>
      <p:ext uri="{BB962C8B-B14F-4D97-AF65-F5344CB8AC3E}">
        <p14:creationId xmlns:p14="http://schemas.microsoft.com/office/powerpoint/2010/main" val="1518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p:txBody>
          <a:bodyPr/>
          <a:lstStyle/>
          <a:p>
            <a:r>
              <a:rPr lang="en-US" cap="small" dirty="0"/>
              <a:t>Educator Discipline Process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593834" y="1505343"/>
            <a:ext cx="7993117" cy="3114784"/>
          </a:xfrm>
        </p:spPr>
        <p:txBody>
          <a:bodyPr/>
          <a:lstStyle/>
          <a:p>
            <a:pPr>
              <a:spcAft>
                <a:spcPts val="1200"/>
              </a:spcAft>
            </a:pPr>
            <a:r>
              <a:rPr lang="en-US" dirty="0"/>
              <a:t>Provides guidance on how a referral progresses through the discipline process</a:t>
            </a:r>
          </a:p>
          <a:p>
            <a:pPr>
              <a:spcAft>
                <a:spcPts val="1200"/>
              </a:spcAft>
            </a:pPr>
            <a:r>
              <a:rPr lang="en-US" dirty="0"/>
              <a:t>education.ohio.gov </a:t>
            </a:r>
            <a:br>
              <a:rPr lang="en-US" dirty="0"/>
            </a:br>
            <a:r>
              <a:rPr lang="en-US" dirty="0"/>
              <a:t>Search keywords: </a:t>
            </a:r>
            <a:r>
              <a:rPr lang="en-US" i="1" dirty="0"/>
              <a:t>Discipline Process</a:t>
            </a:r>
          </a:p>
          <a:p>
            <a:endParaRPr lang="en-US" dirty="0"/>
          </a:p>
        </p:txBody>
      </p:sp>
      <p:pic>
        <p:nvPicPr>
          <p:cNvPr id="4" name="Picture 3">
            <a:extLst>
              <a:ext uri="{FF2B5EF4-FFF2-40B4-BE49-F238E27FC236}">
                <a16:creationId xmlns:a16="http://schemas.microsoft.com/office/drawing/2014/main" id="{4E829675-D0B8-4ED3-96E1-397269E074B8}"/>
              </a:ext>
            </a:extLst>
          </p:cNvPr>
          <p:cNvPicPr>
            <a:picLocks noChangeAspect="1"/>
          </p:cNvPicPr>
          <p:nvPr/>
        </p:nvPicPr>
        <p:blipFill>
          <a:blip r:embed="rId3"/>
          <a:stretch>
            <a:fillRect/>
          </a:stretch>
        </p:blipFill>
        <p:spPr>
          <a:xfrm>
            <a:off x="0" y="4716383"/>
            <a:ext cx="9144000" cy="1655379"/>
          </a:xfrm>
          <a:prstGeom prst="rect">
            <a:avLst/>
          </a:prstGeom>
        </p:spPr>
      </p:pic>
    </p:spTree>
    <p:extLst>
      <p:ext uri="{BB962C8B-B14F-4D97-AF65-F5344CB8AC3E}">
        <p14:creationId xmlns:p14="http://schemas.microsoft.com/office/powerpoint/2010/main" val="425305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B0A-10EC-4607-95C9-17B9247E3212}"/>
              </a:ext>
            </a:extLst>
          </p:cNvPr>
          <p:cNvSpPr>
            <a:spLocks noGrp="1"/>
          </p:cNvSpPr>
          <p:nvPr>
            <p:ph type="title"/>
          </p:nvPr>
        </p:nvSpPr>
        <p:spPr>
          <a:xfrm>
            <a:off x="457200" y="395428"/>
            <a:ext cx="8229600" cy="646331"/>
          </a:xfrm>
        </p:spPr>
        <p:txBody>
          <a:bodyPr/>
          <a:lstStyle/>
          <a:p>
            <a:r>
              <a:rPr lang="en-US" cap="small" dirty="0"/>
              <a:t>Improving Literacy Instruction </a:t>
            </a:r>
          </a:p>
        </p:txBody>
      </p:sp>
      <p:sp>
        <p:nvSpPr>
          <p:cNvPr id="3" name="Content Placeholder 2">
            <a:extLst>
              <a:ext uri="{FF2B5EF4-FFF2-40B4-BE49-F238E27FC236}">
                <a16:creationId xmlns:a16="http://schemas.microsoft.com/office/drawing/2014/main" id="{4806E81A-4714-47AC-B5FB-F235A6234643}"/>
              </a:ext>
            </a:extLst>
          </p:cNvPr>
          <p:cNvSpPr>
            <a:spLocks noGrp="1"/>
          </p:cNvSpPr>
          <p:nvPr>
            <p:ph idx="1"/>
          </p:nvPr>
        </p:nvSpPr>
        <p:spPr>
          <a:xfrm>
            <a:off x="457201" y="1515195"/>
            <a:ext cx="4261448" cy="4375920"/>
          </a:xfrm>
        </p:spPr>
        <p:txBody>
          <a:bodyPr/>
          <a:lstStyle/>
          <a:p>
            <a:r>
              <a:rPr lang="en-US" sz="2600" dirty="0"/>
              <a:t>Legislative Requirements  </a:t>
            </a:r>
          </a:p>
          <a:p>
            <a:r>
              <a:rPr lang="en-US" sz="2600" dirty="0"/>
              <a:t>State Systemic Improvement Plan ($20M+)</a:t>
            </a:r>
          </a:p>
          <a:p>
            <a:r>
              <a:rPr lang="en-US" sz="2600" dirty="0"/>
              <a:t>Striving Readers Comprehensive Literacy Grant ($35M)</a:t>
            </a:r>
          </a:p>
          <a:p>
            <a:r>
              <a:rPr lang="en-US" sz="2600" dirty="0"/>
              <a:t>State Personnel Development Grant ($6M)</a:t>
            </a:r>
          </a:p>
          <a:p>
            <a:r>
              <a:rPr lang="en-US" sz="2600" dirty="0"/>
              <a:t>Ohio’s Plan to Raise Literacy Achievement </a:t>
            </a:r>
          </a:p>
        </p:txBody>
      </p:sp>
      <p:pic>
        <p:nvPicPr>
          <p:cNvPr id="4" name="Picture 3">
            <a:extLst>
              <a:ext uri="{FF2B5EF4-FFF2-40B4-BE49-F238E27FC236}">
                <a16:creationId xmlns:a16="http://schemas.microsoft.com/office/drawing/2014/main" id="{F9C59DD1-4EA3-49C9-A807-07F18827CE5F}"/>
              </a:ext>
            </a:extLst>
          </p:cNvPr>
          <p:cNvPicPr>
            <a:picLocks noChangeAspect="1"/>
          </p:cNvPicPr>
          <p:nvPr/>
        </p:nvPicPr>
        <p:blipFill>
          <a:blip r:embed="rId3"/>
          <a:stretch>
            <a:fillRect/>
          </a:stretch>
        </p:blipFill>
        <p:spPr>
          <a:xfrm>
            <a:off x="5182875" y="1351125"/>
            <a:ext cx="3612209" cy="4704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B0A-10EC-4607-95C9-17B9247E3212}"/>
              </a:ext>
            </a:extLst>
          </p:cNvPr>
          <p:cNvSpPr>
            <a:spLocks noGrp="1"/>
          </p:cNvSpPr>
          <p:nvPr>
            <p:ph type="title"/>
          </p:nvPr>
        </p:nvSpPr>
        <p:spPr/>
        <p:txBody>
          <a:bodyPr/>
          <a:lstStyle/>
          <a:p>
            <a:r>
              <a:rPr lang="en-US" cap="small" dirty="0"/>
              <a:t>Statewide Literacy Supports </a:t>
            </a:r>
          </a:p>
        </p:txBody>
      </p:sp>
      <p:sp>
        <p:nvSpPr>
          <p:cNvPr id="3" name="Content Placeholder 2">
            <a:extLst>
              <a:ext uri="{FF2B5EF4-FFF2-40B4-BE49-F238E27FC236}">
                <a16:creationId xmlns:a16="http://schemas.microsoft.com/office/drawing/2014/main" id="{4806E81A-4714-47AC-B5FB-F235A6234643}"/>
              </a:ext>
            </a:extLst>
          </p:cNvPr>
          <p:cNvSpPr>
            <a:spLocks noGrp="1"/>
          </p:cNvSpPr>
          <p:nvPr>
            <p:ph idx="1"/>
          </p:nvPr>
        </p:nvSpPr>
        <p:spPr/>
        <p:txBody>
          <a:bodyPr/>
          <a:lstStyle/>
          <a:p>
            <a:pPr marL="514350" indent="-514350">
              <a:buFont typeface="+mj-lt"/>
              <a:buAutoNum type="arabicPeriod"/>
            </a:pPr>
            <a:r>
              <a:rPr lang="en-US" b="1" dirty="0"/>
              <a:t>Data-driven decision-making</a:t>
            </a:r>
          </a:p>
          <a:p>
            <a:pPr marL="514350" indent="-514350">
              <a:buFont typeface="+mj-lt"/>
              <a:buAutoNum type="arabicPeriod"/>
            </a:pPr>
            <a:r>
              <a:rPr lang="en-US" dirty="0"/>
              <a:t>Use of </a:t>
            </a:r>
            <a:r>
              <a:rPr lang="en-US" b="1" dirty="0"/>
              <a:t>child/student performance assessments </a:t>
            </a:r>
            <a:r>
              <a:rPr lang="en-US" dirty="0"/>
              <a:t>to monitor progress toward meeting the learner performance goals</a:t>
            </a:r>
          </a:p>
          <a:p>
            <a:pPr marL="514350" indent="-514350">
              <a:buFont typeface="+mj-lt"/>
              <a:buAutoNum type="arabicPeriod"/>
            </a:pPr>
            <a:r>
              <a:rPr lang="en-US" dirty="0"/>
              <a:t>Selection and implementation of </a:t>
            </a:r>
            <a:r>
              <a:rPr lang="en-US" b="1" dirty="0"/>
              <a:t>evidence-based practices </a:t>
            </a:r>
          </a:p>
          <a:p>
            <a:pPr marL="514350" indent="-514350">
              <a:buFont typeface="+mj-lt"/>
              <a:buAutoNum type="arabicPeriod"/>
            </a:pPr>
            <a:r>
              <a:rPr lang="en-US" dirty="0"/>
              <a:t>Monitor </a:t>
            </a:r>
            <a:r>
              <a:rPr lang="en-US" b="1" dirty="0"/>
              <a:t>adult implementation </a:t>
            </a:r>
            <a:r>
              <a:rPr lang="en-US" dirty="0"/>
              <a:t>of the evidence-based practice(s)/intervention(s)</a:t>
            </a:r>
          </a:p>
          <a:p>
            <a:endParaRPr lang="en-US" dirty="0"/>
          </a:p>
        </p:txBody>
      </p:sp>
    </p:spTree>
    <p:extLst>
      <p:ext uri="{BB962C8B-B14F-4D97-AF65-F5344CB8AC3E}">
        <p14:creationId xmlns:p14="http://schemas.microsoft.com/office/powerpoint/2010/main" val="205398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B0A-10EC-4607-95C9-17B9247E3212}"/>
              </a:ext>
            </a:extLst>
          </p:cNvPr>
          <p:cNvSpPr>
            <a:spLocks noGrp="1"/>
          </p:cNvSpPr>
          <p:nvPr>
            <p:ph type="title"/>
          </p:nvPr>
        </p:nvSpPr>
        <p:spPr>
          <a:xfrm>
            <a:off x="0" y="426663"/>
            <a:ext cx="9144000" cy="1938992"/>
          </a:xfrm>
        </p:spPr>
        <p:txBody>
          <a:bodyPr/>
          <a:lstStyle/>
          <a:p>
            <a:r>
              <a:rPr lang="en-US" cap="small" dirty="0">
                <a:latin typeface="Arial" panose="020B0604020202020204" pitchFamily="34" charset="0"/>
                <a:cs typeface="Arial" panose="020B0604020202020204" pitchFamily="34" charset="0"/>
              </a:rPr>
              <a:t>State Approach to Improving Literacy Outcomes for </a:t>
            </a:r>
            <a:br>
              <a:rPr lang="en-US" cap="small" dirty="0">
                <a:latin typeface="Arial" panose="020B0604020202020204" pitchFamily="34" charset="0"/>
                <a:cs typeface="Arial" panose="020B0604020202020204" pitchFamily="34" charset="0"/>
              </a:rPr>
            </a:br>
            <a:r>
              <a:rPr lang="en-US" cap="small" dirty="0">
                <a:latin typeface="Arial" panose="020B0604020202020204" pitchFamily="34" charset="0"/>
                <a:cs typeface="Arial" panose="020B0604020202020204" pitchFamily="34" charset="0"/>
              </a:rPr>
              <a:t>All Children</a:t>
            </a:r>
          </a:p>
        </p:txBody>
      </p:sp>
      <p:sp>
        <p:nvSpPr>
          <p:cNvPr id="3" name="Content Placeholder 2">
            <a:extLst>
              <a:ext uri="{FF2B5EF4-FFF2-40B4-BE49-F238E27FC236}">
                <a16:creationId xmlns:a16="http://schemas.microsoft.com/office/drawing/2014/main" id="{4806E81A-4714-47AC-B5FB-F235A6234643}"/>
              </a:ext>
            </a:extLst>
          </p:cNvPr>
          <p:cNvSpPr>
            <a:spLocks noGrp="1"/>
          </p:cNvSpPr>
          <p:nvPr>
            <p:ph idx="1"/>
          </p:nvPr>
        </p:nvSpPr>
        <p:spPr>
          <a:xfrm>
            <a:off x="457200" y="2925938"/>
            <a:ext cx="8229600" cy="3055140"/>
          </a:xfrm>
        </p:spPr>
        <p:txBody>
          <a:bodyPr/>
          <a:lstStyle/>
          <a:p>
            <a:pPr marL="0" indent="0" algn="ctr">
              <a:buNone/>
            </a:pPr>
            <a:r>
              <a:rPr lang="en-US" dirty="0"/>
              <a:t>Melissa Weber-Mayrer, Ph.D.</a:t>
            </a:r>
          </a:p>
          <a:p>
            <a:pPr marL="0" indent="0" algn="ctr">
              <a:buNone/>
            </a:pPr>
            <a:r>
              <a:rPr lang="en-US" dirty="0"/>
              <a:t>Director</a:t>
            </a:r>
          </a:p>
          <a:p>
            <a:pPr marL="0" indent="0" algn="ctr">
              <a:buNone/>
            </a:pPr>
            <a:r>
              <a:rPr lang="en-US" dirty="0"/>
              <a:t>Office of Approaches to Teaching and Professional Learning</a:t>
            </a:r>
          </a:p>
          <a:p>
            <a:pPr marL="0" indent="0" algn="ctr">
              <a:buNone/>
            </a:pPr>
            <a:r>
              <a:rPr lang="en-US" dirty="0">
                <a:hlinkClick r:id="rId3"/>
              </a:rPr>
              <a:t>Melissa.Weber-Mayrer@education.ohio.gov</a:t>
            </a:r>
            <a:r>
              <a:rPr lang="en-US" dirty="0"/>
              <a:t> </a:t>
            </a:r>
          </a:p>
        </p:txBody>
      </p:sp>
    </p:spTree>
    <p:extLst>
      <p:ext uri="{BB962C8B-B14F-4D97-AF65-F5344CB8AC3E}">
        <p14:creationId xmlns:p14="http://schemas.microsoft.com/office/powerpoint/2010/main" val="224793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B0A-10EC-4607-95C9-17B9247E3212}"/>
              </a:ext>
            </a:extLst>
          </p:cNvPr>
          <p:cNvSpPr>
            <a:spLocks noGrp="1"/>
          </p:cNvSpPr>
          <p:nvPr>
            <p:ph type="title"/>
          </p:nvPr>
        </p:nvSpPr>
        <p:spPr>
          <a:xfrm>
            <a:off x="457200" y="261959"/>
            <a:ext cx="8229600" cy="1292662"/>
          </a:xfrm>
        </p:spPr>
        <p:txBody>
          <a:bodyPr/>
          <a:lstStyle/>
          <a:p>
            <a:r>
              <a:rPr lang="en-US" cap="small" dirty="0"/>
              <a:t>Office of Learning and Instructional Strategies</a:t>
            </a:r>
          </a:p>
        </p:txBody>
      </p:sp>
      <p:sp>
        <p:nvSpPr>
          <p:cNvPr id="3" name="Content Placeholder 2">
            <a:extLst>
              <a:ext uri="{FF2B5EF4-FFF2-40B4-BE49-F238E27FC236}">
                <a16:creationId xmlns:a16="http://schemas.microsoft.com/office/drawing/2014/main" id="{4806E81A-4714-47AC-B5FB-F235A6234643}"/>
              </a:ext>
            </a:extLst>
          </p:cNvPr>
          <p:cNvSpPr>
            <a:spLocks noGrp="1"/>
          </p:cNvSpPr>
          <p:nvPr>
            <p:ph idx="1"/>
          </p:nvPr>
        </p:nvSpPr>
        <p:spPr>
          <a:xfrm>
            <a:off x="457200" y="1998210"/>
            <a:ext cx="8229600" cy="3951500"/>
          </a:xfrm>
        </p:spPr>
        <p:txBody>
          <a:bodyPr/>
          <a:lstStyle/>
          <a:p>
            <a:pPr marL="0" indent="0">
              <a:buNone/>
            </a:pPr>
            <a:r>
              <a:rPr lang="en-US" b="1" dirty="0"/>
              <a:t>Focus Strategies: 3 and 4</a:t>
            </a:r>
          </a:p>
          <a:p>
            <a:r>
              <a:rPr lang="en-US" dirty="0"/>
              <a:t>Maintaining high quality standards, model curricula, instructional supports and resources</a:t>
            </a:r>
            <a:endParaRPr lang="en-US" b="1" dirty="0"/>
          </a:p>
          <a:p>
            <a:r>
              <a:rPr lang="en-US" dirty="0"/>
              <a:t>Engage educators and other key stakeholders</a:t>
            </a:r>
            <a:endParaRPr lang="en-US" b="1" dirty="0"/>
          </a:p>
        </p:txBody>
      </p:sp>
    </p:spTree>
    <p:extLst>
      <p:ext uri="{BB962C8B-B14F-4D97-AF65-F5344CB8AC3E}">
        <p14:creationId xmlns:p14="http://schemas.microsoft.com/office/powerpoint/2010/main" val="34846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B0A-10EC-4607-95C9-17B9247E3212}"/>
              </a:ext>
            </a:extLst>
          </p:cNvPr>
          <p:cNvSpPr>
            <a:spLocks noGrp="1"/>
          </p:cNvSpPr>
          <p:nvPr>
            <p:ph type="title"/>
          </p:nvPr>
        </p:nvSpPr>
        <p:spPr/>
        <p:txBody>
          <a:bodyPr/>
          <a:lstStyle/>
          <a:p>
            <a:r>
              <a:rPr lang="en-US" cap="small" dirty="0"/>
              <a:t>Spring/Summer 2019 Updates</a:t>
            </a:r>
          </a:p>
        </p:txBody>
      </p:sp>
      <p:sp>
        <p:nvSpPr>
          <p:cNvPr id="3" name="Content Placeholder 2">
            <a:extLst>
              <a:ext uri="{FF2B5EF4-FFF2-40B4-BE49-F238E27FC236}">
                <a16:creationId xmlns:a16="http://schemas.microsoft.com/office/drawing/2014/main" id="{4806E81A-4714-47AC-B5FB-F235A6234643}"/>
              </a:ext>
            </a:extLst>
          </p:cNvPr>
          <p:cNvSpPr>
            <a:spLocks noGrp="1"/>
          </p:cNvSpPr>
          <p:nvPr>
            <p:ph idx="1"/>
          </p:nvPr>
        </p:nvSpPr>
        <p:spPr/>
        <p:txBody>
          <a:bodyPr/>
          <a:lstStyle/>
          <a:p>
            <a:pPr marL="226695" indent="-226695"/>
            <a:r>
              <a:rPr lang="en-US" dirty="0"/>
              <a:t>Science, Social Studies and Financial Literacy Update</a:t>
            </a:r>
          </a:p>
          <a:p>
            <a:pPr lvl="1"/>
            <a:r>
              <a:rPr lang="en-US" dirty="0"/>
              <a:t>Model Curriculum updates and revisions </a:t>
            </a:r>
          </a:p>
          <a:p>
            <a:pPr lvl="2"/>
            <a:r>
              <a:rPr lang="en-US" dirty="0"/>
              <a:t>State Board of Education vote</a:t>
            </a:r>
          </a:p>
          <a:p>
            <a:pPr lvl="1"/>
            <a:r>
              <a:rPr lang="en-US" dirty="0"/>
              <a:t>Computer Science Instructional Supports</a:t>
            </a:r>
          </a:p>
          <a:p>
            <a:pPr lvl="1"/>
            <a:r>
              <a:rPr lang="en-US" dirty="0"/>
              <a:t>Fine Arts and World Language Standards</a:t>
            </a:r>
          </a:p>
          <a:p>
            <a:pPr lvl="2"/>
            <a:r>
              <a:rPr lang="en-US" dirty="0"/>
              <a:t>Writing and Advisory groups</a:t>
            </a:r>
          </a:p>
        </p:txBody>
      </p:sp>
    </p:spTree>
    <p:extLst>
      <p:ext uri="{BB962C8B-B14F-4D97-AF65-F5344CB8AC3E}">
        <p14:creationId xmlns:p14="http://schemas.microsoft.com/office/powerpoint/2010/main" val="103798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close up of a sign&#10;&#10;Description generated with high confidence">
            <a:extLst>
              <a:ext uri="{FF2B5EF4-FFF2-40B4-BE49-F238E27FC236}">
                <a16:creationId xmlns:a16="http://schemas.microsoft.com/office/drawing/2014/main" id="{B7CE35E3-A922-4F93-9937-DEDD93C4A2F2}"/>
              </a:ext>
            </a:extLst>
          </p:cNvPr>
          <p:cNvPicPr>
            <a:picLocks noChangeAspect="1"/>
          </p:cNvPicPr>
          <p:nvPr/>
        </p:nvPicPr>
        <p:blipFill>
          <a:blip r:embed="rId3"/>
          <a:stretch>
            <a:fillRect/>
          </a:stretch>
        </p:blipFill>
        <p:spPr>
          <a:xfrm>
            <a:off x="-4973" y="1247504"/>
            <a:ext cx="8516172" cy="4708128"/>
          </a:xfrm>
          <a:prstGeom prst="rect">
            <a:avLst/>
          </a:prstGeom>
        </p:spPr>
      </p:pic>
      <p:sp>
        <p:nvSpPr>
          <p:cNvPr id="4" name="Rectangle: Rounded Corners 3">
            <a:extLst>
              <a:ext uri="{FF2B5EF4-FFF2-40B4-BE49-F238E27FC236}">
                <a16:creationId xmlns:a16="http://schemas.microsoft.com/office/drawing/2014/main" id="{A37E89D5-5F35-4996-A692-32FFC805F504}"/>
              </a:ext>
            </a:extLst>
          </p:cNvPr>
          <p:cNvSpPr/>
          <p:nvPr/>
        </p:nvSpPr>
        <p:spPr>
          <a:xfrm>
            <a:off x="4149740" y="1472143"/>
            <a:ext cx="4634631" cy="4258849"/>
          </a:xfrm>
          <a:prstGeom prst="roundRect">
            <a:avLst/>
          </a:prstGeom>
          <a:solidFill>
            <a:srgbClr val="73A5CC"/>
          </a:solidFill>
        </p:spPr>
        <p:style>
          <a:lnRef idx="1">
            <a:schemeClr val="accent1"/>
          </a:lnRef>
          <a:fillRef idx="3">
            <a:schemeClr val="accent1"/>
          </a:fillRef>
          <a:effectRef idx="2">
            <a:schemeClr val="accent1"/>
          </a:effectRef>
          <a:fontRef idx="minor">
            <a:schemeClr val="lt1"/>
          </a:fontRef>
        </p:style>
        <p:txBody>
          <a:bodyPr rtlCol="0" anchor="ctr"/>
          <a:lstStyle/>
          <a:p>
            <a:pPr marL="571500" indent="-5715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Building Partnerships</a:t>
            </a:r>
          </a:p>
          <a:p>
            <a:endParaRPr lang="en-US"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Public engagement</a:t>
            </a:r>
          </a:p>
          <a:p>
            <a:pPr marL="571500" indent="-57150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Advisory and working groups</a:t>
            </a:r>
          </a:p>
          <a:p>
            <a:pPr marL="571500" indent="-57150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Professional organizations</a:t>
            </a:r>
          </a:p>
          <a:p>
            <a:pPr marL="571500" indent="-57150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Feedback from field</a:t>
            </a:r>
          </a:p>
        </p:txBody>
      </p:sp>
    </p:spTree>
    <p:extLst>
      <p:ext uri="{BB962C8B-B14F-4D97-AF65-F5344CB8AC3E}">
        <p14:creationId xmlns:p14="http://schemas.microsoft.com/office/powerpoint/2010/main" val="27510476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660"/>
            <a:ext cx="8229600" cy="646331"/>
          </a:xfrm>
        </p:spPr>
        <p:txBody>
          <a:bodyPr/>
          <a:lstStyle/>
          <a:p>
            <a:r>
              <a:rPr lang="en-US" cap="small" dirty="0"/>
              <a:t>Center Contacts</a:t>
            </a:r>
          </a:p>
        </p:txBody>
      </p:sp>
      <p:sp>
        <p:nvSpPr>
          <p:cNvPr id="4" name="Rectangle 3">
            <a:extLst>
              <a:ext uri="{FF2B5EF4-FFF2-40B4-BE49-F238E27FC236}">
                <a16:creationId xmlns:a16="http://schemas.microsoft.com/office/drawing/2014/main" id="{784B1C86-6AE6-DA46-A75F-372F2C859CC7}"/>
              </a:ext>
            </a:extLst>
          </p:cNvPr>
          <p:cNvSpPr/>
          <p:nvPr/>
        </p:nvSpPr>
        <p:spPr>
          <a:xfrm>
            <a:off x="372979" y="1391323"/>
            <a:ext cx="8398041" cy="5986254"/>
          </a:xfrm>
          <a:prstGeom prst="rect">
            <a:avLst/>
          </a:prstGeom>
        </p:spPr>
        <p:txBody>
          <a:bodyPr wrap="square">
            <a:spAutoFit/>
          </a:bodyPr>
          <a:lstStyle/>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3"/>
              </a:rPr>
              <a:t>Carolyn.Everidge-Frey@education.ohio.gov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Sherry.Birchem@education.ohio.gov</a:t>
            </a: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5"/>
              </a:rPr>
              <a:t>Yenetta.Harper@education.ohio.gov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6"/>
              </a:rPr>
              <a:t>Immy.Singh@education.ohio.gov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Melissa.Weber-Mayrer@education.ohio.gov</a:t>
            </a: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7"/>
              </a:rPr>
              <a:t>Sophia.Hubbell@education.ohio.gov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Aaron.Ross@education.ohio.gov</a:t>
            </a:r>
            <a:endParaRPr lang="en-US" sz="2800" dirty="0">
              <a:latin typeface="Arial" panose="020B0604020202020204" pitchFamily="34" charset="0"/>
              <a:cs typeface="Arial" panose="020B0604020202020204" pitchFamily="34" charset="0"/>
            </a:endParaRPr>
          </a:p>
          <a:p>
            <a:pPr algn="ctr">
              <a:buClr>
                <a:srgbClr val="2462A7"/>
              </a:buClr>
              <a:buSzPts val="800"/>
            </a:pPr>
            <a:endParaRPr lang="en-US" sz="2800" dirty="0">
              <a:latin typeface="Arial" panose="020B0604020202020204" pitchFamily="34" charset="0"/>
              <a:cs typeface="Arial" panose="020B0604020202020204" pitchFamily="34" charset="0"/>
            </a:endParaRPr>
          </a:p>
          <a:p>
            <a:pPr algn="ctr">
              <a:buClr>
                <a:srgbClr val="2462A7"/>
              </a:buClr>
              <a:buSzPts val="800"/>
            </a:pPr>
            <a:endParaRPr lang="en-US" sz="3200" dirty="0">
              <a:latin typeface="Arial" panose="020B0604020202020204" pitchFamily="34" charset="0"/>
              <a:cs typeface="Arial" panose="020B0604020202020204" pitchFamily="34" charset="0"/>
            </a:endParaRPr>
          </a:p>
          <a:p>
            <a:pPr algn="ctr">
              <a:buClr>
                <a:srgbClr val="2462A7"/>
              </a:buClr>
              <a:buSzPts val="800"/>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3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a:solidFill>
                  <a:schemeClr val="bg1"/>
                </a:solidFill>
              </a:rPr>
              <a:t>education.ohio.gov</a:t>
            </a: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3814-8BE2-4CB5-8E8C-246F7C25CE58}"/>
              </a:ext>
            </a:extLst>
          </p:cNvPr>
          <p:cNvSpPr>
            <a:spLocks noGrp="1"/>
          </p:cNvSpPr>
          <p:nvPr>
            <p:ph type="title"/>
          </p:nvPr>
        </p:nvSpPr>
        <p:spPr>
          <a:xfrm>
            <a:off x="457200" y="213360"/>
            <a:ext cx="8229600" cy="1292662"/>
          </a:xfrm>
        </p:spPr>
        <p:txBody>
          <a:bodyPr/>
          <a:lstStyle/>
          <a:p>
            <a:r>
              <a:rPr lang="en-US" cap="small" dirty="0"/>
              <a:t>Center for Teaching, Leading and Learning</a:t>
            </a:r>
          </a:p>
        </p:txBody>
      </p:sp>
      <p:sp>
        <p:nvSpPr>
          <p:cNvPr id="3" name="Content Placeholder 2">
            <a:extLst>
              <a:ext uri="{FF2B5EF4-FFF2-40B4-BE49-F238E27FC236}">
                <a16:creationId xmlns:a16="http://schemas.microsoft.com/office/drawing/2014/main" id="{790F28E6-673C-45BE-9B7C-E77FFBB8198D}"/>
              </a:ext>
            </a:extLst>
          </p:cNvPr>
          <p:cNvSpPr>
            <a:spLocks noGrp="1"/>
          </p:cNvSpPr>
          <p:nvPr>
            <p:ph idx="1"/>
          </p:nvPr>
        </p:nvSpPr>
        <p:spPr>
          <a:xfrm>
            <a:off x="457200" y="1753937"/>
            <a:ext cx="8229600" cy="4251158"/>
          </a:xfrm>
        </p:spPr>
        <p:txBody>
          <a:bodyPr/>
          <a:lstStyle/>
          <a:p>
            <a:pPr lvl="2"/>
            <a:r>
              <a:rPr lang="en-US" dirty="0"/>
              <a:t>Educator Effectiveness</a:t>
            </a:r>
          </a:p>
          <a:p>
            <a:pPr lvl="2"/>
            <a:r>
              <a:rPr lang="en-US" dirty="0"/>
              <a:t>Educator Licensure</a:t>
            </a:r>
          </a:p>
          <a:p>
            <a:pPr lvl="2"/>
            <a:r>
              <a:rPr lang="en-US" dirty="0"/>
              <a:t>Professional Conduct</a:t>
            </a:r>
          </a:p>
          <a:p>
            <a:pPr lvl="2"/>
            <a:r>
              <a:rPr lang="en-US" dirty="0"/>
              <a:t>Learning and Instructional Strategies</a:t>
            </a:r>
          </a:p>
          <a:p>
            <a:pPr lvl="2"/>
            <a:r>
              <a:rPr lang="en-US" dirty="0"/>
              <a:t>Career Technical Education</a:t>
            </a:r>
          </a:p>
          <a:p>
            <a:pPr lvl="2"/>
            <a:r>
              <a:rPr lang="en-US" dirty="0"/>
              <a:t>Approaches to Teaching and Professional Learning</a:t>
            </a:r>
          </a:p>
        </p:txBody>
      </p:sp>
    </p:spTree>
    <p:extLst>
      <p:ext uri="{BB962C8B-B14F-4D97-AF65-F5344CB8AC3E}">
        <p14:creationId xmlns:p14="http://schemas.microsoft.com/office/powerpoint/2010/main" val="25974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21"/>
            <a:ext cx="8229600" cy="615553"/>
          </a:xfrm>
        </p:spPr>
        <p:txBody>
          <a:bodyPr/>
          <a:lstStyle/>
          <a:p>
            <a:pPr algn="ctr"/>
            <a:r>
              <a:rPr lang="en-US" sz="4000" cap="small" dirty="0"/>
              <a:t>Join the Conversation</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3009" y="1074891"/>
            <a:ext cx="962967" cy="983902"/>
          </a:xfrm>
          <a:prstGeom prst="rect">
            <a:avLst/>
          </a:prstGeom>
        </p:spPr>
      </p:pic>
      <p:sp>
        <p:nvSpPr>
          <p:cNvPr id="10" name="Rectangle 9"/>
          <p:cNvSpPr/>
          <p:nvPr/>
        </p:nvSpPr>
        <p:spPr>
          <a:xfrm>
            <a:off x="3828324" y="2206289"/>
            <a:ext cx="3241272" cy="861774"/>
          </a:xfrm>
          <a:prstGeom prst="rect">
            <a:avLst/>
          </a:prstGeom>
        </p:spPr>
        <p:txBody>
          <a:bodyPr wrap="none" lIns="0" tIns="0" rIns="0" bIns="0">
            <a:spAutoFit/>
          </a:bodyPr>
          <a:lstStyle/>
          <a:p>
            <a:r>
              <a:rPr lang="en-US" sz="2800" dirty="0">
                <a:latin typeface="Arial"/>
                <a:cs typeface="Arial"/>
              </a:rPr>
              <a:t>@OHEducation</a:t>
            </a:r>
          </a:p>
          <a:p>
            <a:r>
              <a:rPr lang="en-US" sz="2800" dirty="0">
                <a:latin typeface="Arial"/>
                <a:cs typeface="Arial"/>
              </a:rPr>
              <a:t>@OHEducationSupt</a:t>
            </a:r>
          </a:p>
        </p:txBody>
      </p:sp>
      <p:sp>
        <p:nvSpPr>
          <p:cNvPr id="12" name="Rectangle 11"/>
          <p:cNvSpPr/>
          <p:nvPr/>
        </p:nvSpPr>
        <p:spPr>
          <a:xfrm>
            <a:off x="3864726" y="1295229"/>
            <a:ext cx="2138406" cy="430887"/>
          </a:xfrm>
          <a:prstGeom prst="rect">
            <a:avLst/>
          </a:prstGeom>
        </p:spPr>
        <p:txBody>
          <a:bodyPr wrap="none" lIns="0" tIns="0" rIns="0" bIns="0">
            <a:spAutoFit/>
          </a:bodyPr>
          <a:lstStyle/>
          <a:p>
            <a:r>
              <a:rPr lang="en-US" sz="2800" dirty="0">
                <a:latin typeface="Arial"/>
                <a:cs typeface="Arial"/>
              </a:rPr>
              <a:t>OHEducation</a:t>
            </a:r>
          </a:p>
        </p:txBody>
      </p:sp>
      <p:sp>
        <p:nvSpPr>
          <p:cNvPr id="13" name="Rectangle 12"/>
          <p:cNvSpPr/>
          <p:nvPr/>
        </p:nvSpPr>
        <p:spPr>
          <a:xfrm>
            <a:off x="3943554" y="4706349"/>
            <a:ext cx="2051203" cy="430887"/>
          </a:xfrm>
          <a:prstGeom prst="rect">
            <a:avLst/>
          </a:prstGeom>
        </p:spPr>
        <p:txBody>
          <a:bodyPr wrap="none" lIns="0" tIns="0" bIns="0">
            <a:spAutoFit/>
          </a:bodyPr>
          <a:lstStyle/>
          <a:p>
            <a:r>
              <a:rPr lang="en-US" sz="2800" dirty="0">
                <a:latin typeface="Arial"/>
                <a:cs typeface="Arial"/>
              </a:rPr>
              <a:t>OhioEdDept</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0192" y="2310913"/>
            <a:ext cx="828603" cy="673649"/>
          </a:xfrm>
          <a:prstGeom prst="rect">
            <a:avLst/>
          </a:prstGeom>
        </p:spPr>
      </p:pic>
      <p:pic>
        <p:nvPicPr>
          <p:cNvPr id="17" name="Picture 16" descr="facebook-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3364" y="4646530"/>
            <a:ext cx="1403066" cy="556550"/>
          </a:xfrm>
          <a:prstGeom prst="rect">
            <a:avLst/>
          </a:prstGeom>
        </p:spPr>
      </p:pic>
      <p:pic>
        <p:nvPicPr>
          <p:cNvPr id="3" name="Picture 2"/>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52853" y="3195276"/>
            <a:ext cx="1156961" cy="1324041"/>
          </a:xfrm>
          <a:prstGeom prst="rect">
            <a:avLst/>
          </a:prstGeom>
        </p:spPr>
      </p:pic>
      <p:sp>
        <p:nvSpPr>
          <p:cNvPr id="11" name="Rectangle 10"/>
          <p:cNvSpPr/>
          <p:nvPr/>
        </p:nvSpPr>
        <p:spPr>
          <a:xfrm>
            <a:off x="3943554" y="3632909"/>
            <a:ext cx="2138406" cy="430887"/>
          </a:xfrm>
          <a:prstGeom prst="rect">
            <a:avLst/>
          </a:prstGeom>
        </p:spPr>
        <p:txBody>
          <a:bodyPr wrap="none" lIns="0" tIns="0" rIns="0" bIns="0">
            <a:spAutoFit/>
          </a:bodyPr>
          <a:lstStyle/>
          <a:p>
            <a:r>
              <a:rPr lang="en-US" sz="2800" dirty="0">
                <a:latin typeface="Arial"/>
                <a:cs typeface="Arial"/>
              </a:rPr>
              <a:t>OHEducation</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4981" y="5457505"/>
            <a:ext cx="702642" cy="882716"/>
          </a:xfrm>
          <a:prstGeom prst="rect">
            <a:avLst/>
          </a:prstGeom>
        </p:spPr>
      </p:pic>
      <p:sp>
        <p:nvSpPr>
          <p:cNvPr id="14" name="Rectangle 13"/>
          <p:cNvSpPr/>
          <p:nvPr/>
        </p:nvSpPr>
        <p:spPr>
          <a:xfrm>
            <a:off x="3943554" y="5779789"/>
            <a:ext cx="3699731" cy="430887"/>
          </a:xfrm>
          <a:prstGeom prst="rect">
            <a:avLst/>
          </a:prstGeom>
        </p:spPr>
        <p:txBody>
          <a:bodyPr wrap="none" lIns="0" tIns="0" rIns="0" bIns="0">
            <a:spAutoFit/>
          </a:bodyPr>
          <a:lstStyle/>
          <a:p>
            <a:r>
              <a:rPr lang="en-US" sz="2800" dirty="0">
                <a:latin typeface="Arial"/>
                <a:cs typeface="Arial"/>
              </a:rPr>
              <a:t>education.ohio.gov/text</a:t>
            </a:r>
          </a:p>
        </p:txBody>
      </p:sp>
    </p:spTree>
    <p:extLst>
      <p:ext uri="{BB962C8B-B14F-4D97-AF65-F5344CB8AC3E}">
        <p14:creationId xmlns:p14="http://schemas.microsoft.com/office/powerpoint/2010/main" val="7255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7C4C-9D44-45B5-A453-5B885DED9099}"/>
              </a:ext>
            </a:extLst>
          </p:cNvPr>
          <p:cNvSpPr>
            <a:spLocks noGrp="1"/>
          </p:cNvSpPr>
          <p:nvPr>
            <p:ph type="title"/>
          </p:nvPr>
        </p:nvSpPr>
        <p:spPr>
          <a:xfrm>
            <a:off x="198783" y="332825"/>
            <a:ext cx="8658969" cy="1107996"/>
          </a:xfrm>
        </p:spPr>
        <p:txBody>
          <a:bodyPr/>
          <a:lstStyle/>
          <a:p>
            <a:r>
              <a:rPr lang="en-US" sz="3600" cap="small" dirty="0"/>
              <a:t>Human Capital Leaders in Education </a:t>
            </a:r>
            <a:br>
              <a:rPr lang="en-US" sz="3600" cap="small" dirty="0"/>
            </a:br>
            <a:r>
              <a:rPr lang="en-US" sz="3600" cap="small" dirty="0"/>
              <a:t>Learning Opportunity</a:t>
            </a:r>
          </a:p>
        </p:txBody>
      </p:sp>
      <p:sp>
        <p:nvSpPr>
          <p:cNvPr id="3" name="Content Placeholder 2">
            <a:extLst>
              <a:ext uri="{FF2B5EF4-FFF2-40B4-BE49-F238E27FC236}">
                <a16:creationId xmlns:a16="http://schemas.microsoft.com/office/drawing/2014/main" id="{65DF34AD-7B03-49EC-8E5F-412D259AC591}"/>
              </a:ext>
            </a:extLst>
          </p:cNvPr>
          <p:cNvSpPr>
            <a:spLocks noGrp="1"/>
          </p:cNvSpPr>
          <p:nvPr>
            <p:ph idx="1"/>
          </p:nvPr>
        </p:nvSpPr>
        <p:spPr>
          <a:xfrm>
            <a:off x="393588" y="1804946"/>
            <a:ext cx="8464164" cy="4479050"/>
          </a:xfrm>
        </p:spPr>
        <p:txBody>
          <a:bodyPr/>
          <a:lstStyle/>
          <a:p>
            <a:r>
              <a:rPr lang="en-US" dirty="0"/>
              <a:t>Three-day learning session June 4-6, 2019</a:t>
            </a:r>
          </a:p>
          <a:p>
            <a:r>
              <a:rPr lang="en-US" dirty="0"/>
              <a:t>At BFK in Hilliard, OH </a:t>
            </a:r>
          </a:p>
          <a:p>
            <a:r>
              <a:rPr lang="en-US" dirty="0"/>
              <a:t>The Department covers 60 percent of the cost (for up to two districts)</a:t>
            </a:r>
          </a:p>
          <a:p>
            <a:r>
              <a:rPr lang="en-US" dirty="0"/>
              <a:t>8 a.m. to 4 p.m. each day</a:t>
            </a:r>
          </a:p>
          <a:p>
            <a:r>
              <a:rPr lang="en-US" dirty="0"/>
              <a:t>Districts may pay the full                            cost to attend.</a:t>
            </a:r>
          </a:p>
          <a:p>
            <a:endParaRPr lang="en-US" dirty="0"/>
          </a:p>
          <a:p>
            <a:pPr marL="0" indent="0">
              <a:buNone/>
            </a:pPr>
            <a:endParaRPr lang="en-US" dirty="0"/>
          </a:p>
        </p:txBody>
      </p:sp>
      <p:pic>
        <p:nvPicPr>
          <p:cNvPr id="4" name="Picture 3">
            <a:extLst>
              <a:ext uri="{FF2B5EF4-FFF2-40B4-BE49-F238E27FC236}">
                <a16:creationId xmlns:a16="http://schemas.microsoft.com/office/drawing/2014/main" id="{1293F6BD-D971-4F8C-B087-77D004D7A3CB}"/>
              </a:ext>
            </a:extLst>
          </p:cNvPr>
          <p:cNvPicPr>
            <a:picLocks noChangeAspect="1"/>
          </p:cNvPicPr>
          <p:nvPr/>
        </p:nvPicPr>
        <p:blipFill>
          <a:blip r:embed="rId3"/>
          <a:stretch>
            <a:fillRect/>
          </a:stretch>
        </p:blipFill>
        <p:spPr>
          <a:xfrm>
            <a:off x="5703291" y="3530696"/>
            <a:ext cx="3154461" cy="2707420"/>
          </a:xfrm>
          <a:prstGeom prst="rect">
            <a:avLst/>
          </a:prstGeom>
        </p:spPr>
      </p:pic>
    </p:spTree>
    <p:extLst>
      <p:ext uri="{BB962C8B-B14F-4D97-AF65-F5344CB8AC3E}">
        <p14:creationId xmlns:p14="http://schemas.microsoft.com/office/powerpoint/2010/main" val="32996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51" y="312822"/>
            <a:ext cx="8462211" cy="646331"/>
          </a:xfrm>
        </p:spPr>
        <p:txBody>
          <a:bodyPr/>
          <a:lstStyle/>
          <a:p>
            <a:r>
              <a:rPr lang="en-US" cap="small" dirty="0"/>
              <a:t>Ohio Teacher Evaluation System</a:t>
            </a:r>
          </a:p>
        </p:txBody>
      </p:sp>
      <p:sp>
        <p:nvSpPr>
          <p:cNvPr id="5" name="TextBox 4">
            <a:extLst>
              <a:ext uri="{FF2B5EF4-FFF2-40B4-BE49-F238E27FC236}">
                <a16:creationId xmlns:a16="http://schemas.microsoft.com/office/drawing/2014/main" id="{85F773E3-2678-4544-98E7-71BB1D2CE9A1}"/>
              </a:ext>
            </a:extLst>
          </p:cNvPr>
          <p:cNvSpPr txBox="1"/>
          <p:nvPr/>
        </p:nvSpPr>
        <p:spPr>
          <a:xfrm>
            <a:off x="580914" y="1134680"/>
            <a:ext cx="8105886" cy="5213735"/>
          </a:xfrm>
          <a:prstGeom prst="rect">
            <a:avLst/>
          </a:prstGeom>
          <a:noFill/>
        </p:spPr>
        <p:txBody>
          <a:bodyPr wrap="square" rtlCol="0">
            <a:spAutoFit/>
          </a:bodyPr>
          <a:lstStyle/>
          <a:p>
            <a:pPr lvl="0">
              <a:spcBef>
                <a:spcPct val="20000"/>
              </a:spcBef>
            </a:pPr>
            <a:r>
              <a:rPr lang="en-US" sz="3200" dirty="0">
                <a:solidFill>
                  <a:prstClr val="black"/>
                </a:solidFill>
                <a:latin typeface="Arial" panose="020B0604020202020204" pitchFamily="34" charset="0"/>
                <a:cs typeface="Arial" panose="020B0604020202020204" pitchFamily="34" charset="0"/>
              </a:rPr>
              <a:t>The Teacher Evaluation Process remains unchanged for 2018-2019 and 2019-2020</a:t>
            </a:r>
          </a:p>
          <a:p>
            <a:pPr lvl="0">
              <a:spcBef>
                <a:spcPct val="20000"/>
              </a:spcBef>
            </a:pPr>
            <a:endParaRPr lang="en-US" sz="3200" dirty="0">
              <a:solidFill>
                <a:prstClr val="black"/>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Timeline</a:t>
            </a:r>
          </a:p>
          <a:p>
            <a:pPr marL="346075" lvl="1"/>
            <a:r>
              <a:rPr lang="en-US" sz="3200" dirty="0">
                <a:latin typeface="Arial" panose="020B0604020202020204" pitchFamily="34" charset="0"/>
                <a:cs typeface="Arial" panose="020B0604020202020204" pitchFamily="34" charset="0"/>
              </a:rPr>
              <a:t>1) Prototype: Spring 2019 </a:t>
            </a:r>
          </a:p>
          <a:p>
            <a:pPr marL="346075" lvl="1"/>
            <a:r>
              <a:rPr lang="en-US" sz="3200" dirty="0">
                <a:latin typeface="Arial" panose="020B0604020202020204" pitchFamily="34" charset="0"/>
                <a:cs typeface="Arial" panose="020B0604020202020204" pitchFamily="34" charset="0"/>
              </a:rPr>
              <a:t>2) Pilot: 2019-2020</a:t>
            </a:r>
          </a:p>
          <a:p>
            <a:pPr marL="346075" lvl="1" indent="0">
              <a:buNone/>
            </a:pPr>
            <a:r>
              <a:rPr lang="en-US" sz="3200" dirty="0">
                <a:latin typeface="Arial" panose="020B0604020202020204" pitchFamily="34" charset="0"/>
                <a:cs typeface="Arial" panose="020B0604020202020204" pitchFamily="34" charset="0"/>
              </a:rPr>
              <a:t>3) Implementation 2020-2021</a:t>
            </a:r>
          </a:p>
          <a:p>
            <a:pPr marL="346075" lvl="1" indent="0">
              <a:buNone/>
            </a:pPr>
            <a:endParaRPr lang="en-US" sz="3200" dirty="0">
              <a:latin typeface="Arial" panose="020B0604020202020204" pitchFamily="34" charset="0"/>
              <a:cs typeface="Arial" panose="020B0604020202020204" pitchFamily="34" charset="0"/>
            </a:endParaRPr>
          </a:p>
          <a:p>
            <a:pPr marL="346075" lvl="1" indent="0">
              <a:buNone/>
            </a:pPr>
            <a:r>
              <a:rPr lang="en-US" sz="3200" dirty="0"/>
              <a:t>			</a:t>
            </a:r>
            <a:r>
              <a:rPr lang="en-US" sz="3200" dirty="0">
                <a:latin typeface="Arial" panose="020B0604020202020204" pitchFamily="34" charset="0"/>
                <a:cs typeface="Arial" panose="020B0604020202020204" pitchFamily="34" charset="0"/>
                <a:hlinkClick r:id="rId3"/>
              </a:rPr>
              <a:t>evaluation@education.ohio.gov</a:t>
            </a:r>
            <a:r>
              <a:rPr lang="en-US" sz="3200" dirty="0">
                <a:latin typeface="Arial" panose="020B0604020202020204" pitchFamily="34" charset="0"/>
                <a:cs typeface="Arial" panose="020B0604020202020204" pitchFamily="34" charset="0"/>
              </a:rPr>
              <a:t> </a:t>
            </a:r>
          </a:p>
          <a:p>
            <a:pPr lvl="0">
              <a:spcBef>
                <a:spcPct val="20000"/>
              </a:spcBef>
            </a:pPr>
            <a:endParaRPr lang="en-US" sz="3200" b="1" dirty="0">
              <a:solidFill>
                <a:prstClr val="black"/>
              </a:solidFill>
              <a:latin typeface="Arial"/>
              <a:cs typeface="Arial"/>
            </a:endParaRPr>
          </a:p>
        </p:txBody>
      </p:sp>
    </p:spTree>
    <p:extLst>
      <p:ext uri="{BB962C8B-B14F-4D97-AF65-F5344CB8AC3E}">
        <p14:creationId xmlns:p14="http://schemas.microsoft.com/office/powerpoint/2010/main" val="11711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447CE61-AA8D-47CA-914D-24A461FC7D27}"/>
              </a:ext>
            </a:extLst>
          </p:cNvPr>
          <p:cNvSpPr/>
          <p:nvPr/>
        </p:nvSpPr>
        <p:spPr>
          <a:xfrm>
            <a:off x="2692400" y="4693987"/>
            <a:ext cx="3738880" cy="148535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2E2F0F1-4121-4D0D-9DD5-4B46971391CC}"/>
              </a:ext>
            </a:extLst>
          </p:cNvPr>
          <p:cNvSpPr/>
          <p:nvPr/>
        </p:nvSpPr>
        <p:spPr>
          <a:xfrm>
            <a:off x="2692400" y="948926"/>
            <a:ext cx="3616960" cy="146556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013B5-D051-4D50-A532-237C816E8718}"/>
              </a:ext>
            </a:extLst>
          </p:cNvPr>
          <p:cNvSpPr>
            <a:spLocks noGrp="1"/>
          </p:cNvSpPr>
          <p:nvPr>
            <p:ph type="title"/>
          </p:nvPr>
        </p:nvSpPr>
        <p:spPr>
          <a:xfrm>
            <a:off x="457200" y="134034"/>
            <a:ext cx="8229600" cy="646331"/>
          </a:xfrm>
        </p:spPr>
        <p:txBody>
          <a:bodyPr/>
          <a:lstStyle/>
          <a:p>
            <a:r>
              <a:rPr lang="en-US" cap="small" dirty="0"/>
              <a:t>OTES Timeline</a:t>
            </a:r>
          </a:p>
        </p:txBody>
      </p:sp>
      <p:graphicFrame>
        <p:nvGraphicFramePr>
          <p:cNvPr id="4" name="Content Placeholder 3">
            <a:extLst>
              <a:ext uri="{FF2B5EF4-FFF2-40B4-BE49-F238E27FC236}">
                <a16:creationId xmlns:a16="http://schemas.microsoft.com/office/drawing/2014/main" id="{08BF87B9-7E3F-4793-8989-799C390633D3}"/>
              </a:ext>
            </a:extLst>
          </p:cNvPr>
          <p:cNvGraphicFramePr>
            <a:graphicFrameLocks noGrp="1"/>
          </p:cNvGraphicFramePr>
          <p:nvPr>
            <p:ph idx="1"/>
            <p:extLst>
              <p:ext uri="{D42A27DB-BD31-4B8C-83A1-F6EECF244321}">
                <p14:modId xmlns:p14="http://schemas.microsoft.com/office/powerpoint/2010/main" val="596821173"/>
              </p:ext>
            </p:extLst>
          </p:nvPr>
        </p:nvGraphicFramePr>
        <p:xfrm>
          <a:off x="457200" y="2550160"/>
          <a:ext cx="8229600" cy="20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3E01DA-E795-4174-B963-314195A49449}"/>
              </a:ext>
            </a:extLst>
          </p:cNvPr>
          <p:cNvSpPr txBox="1"/>
          <p:nvPr/>
        </p:nvSpPr>
        <p:spPr>
          <a:xfrm>
            <a:off x="2438400" y="1081544"/>
            <a:ext cx="3992880" cy="1200329"/>
          </a:xfrm>
          <a:prstGeom prst="rect">
            <a:avLst/>
          </a:prstGeom>
          <a:noFill/>
        </p:spPr>
        <p:txBody>
          <a:bodyPr wrap="square" rtlCol="0">
            <a:spAutoFit/>
          </a:bodyPr>
          <a:lstStyle/>
          <a:p>
            <a:pPr lvl="0" algn="ctr"/>
            <a:r>
              <a:rPr lang="en-US" sz="2400" b="1" dirty="0">
                <a:solidFill>
                  <a:schemeClr val="bg1"/>
                </a:solidFill>
                <a:latin typeface="Arial" panose="020B0604020202020204" pitchFamily="34" charset="0"/>
                <a:cs typeface="Arial" panose="020B0604020202020204" pitchFamily="34" charset="0"/>
              </a:rPr>
              <a:t>2019-2020 </a:t>
            </a:r>
          </a:p>
          <a:p>
            <a:pPr marL="344487" lvl="1" indent="0" algn="ctr">
              <a:buNone/>
            </a:pPr>
            <a:r>
              <a:rPr lang="en-US" sz="2400" b="1" dirty="0">
                <a:solidFill>
                  <a:schemeClr val="bg1"/>
                </a:solidFill>
                <a:latin typeface="Arial" panose="020B0604020202020204" pitchFamily="34" charset="0"/>
                <a:cs typeface="Arial" panose="020B0604020202020204" pitchFamily="34" charset="0"/>
              </a:rPr>
              <a:t>Statewide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OTES Pilot</a:t>
            </a:r>
          </a:p>
        </p:txBody>
      </p:sp>
      <p:sp>
        <p:nvSpPr>
          <p:cNvPr id="6" name="TextBox 5">
            <a:extLst>
              <a:ext uri="{FF2B5EF4-FFF2-40B4-BE49-F238E27FC236}">
                <a16:creationId xmlns:a16="http://schemas.microsoft.com/office/drawing/2014/main" id="{E1A721C2-EBE5-40BE-A022-C83D6DD3F1E9}"/>
              </a:ext>
            </a:extLst>
          </p:cNvPr>
          <p:cNvSpPr txBox="1"/>
          <p:nvPr/>
        </p:nvSpPr>
        <p:spPr>
          <a:xfrm>
            <a:off x="2011680" y="4814702"/>
            <a:ext cx="4846320" cy="1200329"/>
          </a:xfrm>
          <a:prstGeom prst="rect">
            <a:avLst/>
          </a:prstGeom>
          <a:noFill/>
        </p:spPr>
        <p:txBody>
          <a:bodyPr wrap="square" rtlCol="0">
            <a:spAutoFit/>
          </a:bodyPr>
          <a:lstStyle/>
          <a:p>
            <a:pPr lvl="0" algn="ctr"/>
            <a:r>
              <a:rPr lang="en-US" sz="2400" b="1" dirty="0">
                <a:solidFill>
                  <a:schemeClr val="bg1"/>
                </a:solidFill>
                <a:latin typeface="Arial" panose="020B0604020202020204" pitchFamily="34" charset="0"/>
                <a:cs typeface="Arial" panose="020B0604020202020204" pitchFamily="34" charset="0"/>
              </a:rPr>
              <a:t>2020-2021 </a:t>
            </a:r>
          </a:p>
          <a:p>
            <a:pPr marL="344487" lvl="1" indent="0" algn="ctr">
              <a:buNone/>
            </a:pPr>
            <a:r>
              <a:rPr lang="en-US" sz="2400" b="1" dirty="0">
                <a:solidFill>
                  <a:schemeClr val="bg1"/>
                </a:solidFill>
                <a:latin typeface="Arial" panose="020B0604020202020204" pitchFamily="34" charset="0"/>
                <a:cs typeface="Arial" panose="020B0604020202020204" pitchFamily="34" charset="0"/>
              </a:rPr>
              <a:t>Revised OTES Implementation</a:t>
            </a:r>
          </a:p>
        </p:txBody>
      </p:sp>
    </p:spTree>
    <p:extLst>
      <p:ext uri="{BB962C8B-B14F-4D97-AF65-F5344CB8AC3E}">
        <p14:creationId xmlns:p14="http://schemas.microsoft.com/office/powerpoint/2010/main" val="34471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3" y="376691"/>
            <a:ext cx="8528435" cy="1363580"/>
          </a:xfrm>
          <a:ln>
            <a:noFill/>
          </a:ln>
          <a:effectLst/>
          <a:scene3d>
            <a:camera prst="orthographicFront">
              <a:rot lat="0" lon="0" rev="0"/>
            </a:camera>
            <a:lightRig rig="contrasting" dir="t">
              <a:rot lat="0" lon="0" rev="7800000"/>
            </a:lightRig>
          </a:scene3d>
          <a:sp3d>
            <a:bevelT w="139700" h="139700"/>
          </a:sp3d>
        </p:spPr>
        <p:txBody>
          <a:bodyPr>
            <a:normAutofit/>
          </a:bodyPr>
          <a:lstStyle/>
          <a:p>
            <a:r>
              <a:rPr lang="en-US" cap="small" dirty="0"/>
              <a:t>2018 Ohio Standards </a:t>
            </a:r>
            <a:br>
              <a:rPr lang="en-US" cap="small" dirty="0"/>
            </a:br>
            <a:r>
              <a:rPr lang="en-US" cap="small" dirty="0"/>
              <a:t>for Principals</a:t>
            </a:r>
          </a:p>
        </p:txBody>
      </p:sp>
      <p:pic>
        <p:nvPicPr>
          <p:cNvPr id="9" name="Picture 8">
            <a:extLst>
              <a:ext uri="{FF2B5EF4-FFF2-40B4-BE49-F238E27FC236}">
                <a16:creationId xmlns:a16="http://schemas.microsoft.com/office/drawing/2014/main" id="{EC8A0D9C-D1C1-4727-B415-AE5B0BC0AFA2}"/>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455148" y="1514590"/>
            <a:ext cx="4477871" cy="4397244"/>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80CBD0BF-C1EE-4BC4-80EA-59732DF5EA91}"/>
              </a:ext>
            </a:extLst>
          </p:cNvPr>
          <p:cNvSpPr>
            <a:spLocks noGrp="1"/>
          </p:cNvSpPr>
          <p:nvPr>
            <p:ph idx="1"/>
          </p:nvPr>
        </p:nvSpPr>
        <p:spPr>
          <a:xfrm>
            <a:off x="536180" y="2087942"/>
            <a:ext cx="3677382" cy="3859986"/>
          </a:xfrm>
        </p:spPr>
        <p:txBody>
          <a:bodyPr/>
          <a:lstStyle/>
          <a:p>
            <a:r>
              <a:rPr lang="en-US" sz="2800" dirty="0"/>
              <a:t>Standards were revised to align to updated national standards</a:t>
            </a:r>
          </a:p>
          <a:p>
            <a:endParaRPr lang="en-US" sz="2800" dirty="0"/>
          </a:p>
          <a:p>
            <a:r>
              <a:rPr lang="en-US" sz="2800" dirty="0"/>
              <a:t>Better reflect the work of today’s building leaders</a:t>
            </a:r>
          </a:p>
        </p:txBody>
      </p:sp>
    </p:spTree>
    <p:extLst>
      <p:ext uri="{BB962C8B-B14F-4D97-AF65-F5344CB8AC3E}">
        <p14:creationId xmlns:p14="http://schemas.microsoft.com/office/powerpoint/2010/main" val="14680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857B-4960-4E14-B449-C80F026D2329}"/>
              </a:ext>
            </a:extLst>
          </p:cNvPr>
          <p:cNvSpPr>
            <a:spLocks noGrp="1"/>
          </p:cNvSpPr>
          <p:nvPr>
            <p:ph type="title"/>
          </p:nvPr>
        </p:nvSpPr>
        <p:spPr/>
        <p:txBody>
          <a:bodyPr/>
          <a:lstStyle/>
          <a:p>
            <a:r>
              <a:rPr lang="en-US" cap="small" dirty="0"/>
              <a:t>OPES Update</a:t>
            </a:r>
          </a:p>
        </p:txBody>
      </p:sp>
      <p:grpSp>
        <p:nvGrpSpPr>
          <p:cNvPr id="6" name="Group 5">
            <a:extLst>
              <a:ext uri="{FF2B5EF4-FFF2-40B4-BE49-F238E27FC236}">
                <a16:creationId xmlns:a16="http://schemas.microsoft.com/office/drawing/2014/main" id="{9658BB88-78C6-4366-A6FE-95A547B4B009}"/>
              </a:ext>
            </a:extLst>
          </p:cNvPr>
          <p:cNvGrpSpPr/>
          <p:nvPr/>
        </p:nvGrpSpPr>
        <p:grpSpPr>
          <a:xfrm>
            <a:off x="457200" y="1594851"/>
            <a:ext cx="3611880" cy="4348480"/>
            <a:chOff x="457200" y="1103531"/>
            <a:chExt cx="3611880" cy="4748629"/>
          </a:xfrm>
        </p:grpSpPr>
        <p:sp>
          <p:nvSpPr>
            <p:cNvPr id="7" name="Round Same Side Corner Rectangle 4">
              <a:extLst>
                <a:ext uri="{FF2B5EF4-FFF2-40B4-BE49-F238E27FC236}">
                  <a16:creationId xmlns:a16="http://schemas.microsoft.com/office/drawing/2014/main" id="{97D38E2B-2068-4F98-A075-8B3982D1B1D3}"/>
                </a:ext>
              </a:extLst>
            </p:cNvPr>
            <p:cNvSpPr/>
            <p:nvPr/>
          </p:nvSpPr>
          <p:spPr>
            <a:xfrm>
              <a:off x="457200" y="1103531"/>
              <a:ext cx="3611880" cy="1127760"/>
            </a:xfrm>
            <a:prstGeom prst="round2SameRect">
              <a:avLst/>
            </a:prstGeom>
            <a:solidFill>
              <a:schemeClr val="tx2">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Summer 2019</a:t>
              </a:r>
            </a:p>
          </p:txBody>
        </p:sp>
        <p:sp>
          <p:nvSpPr>
            <p:cNvPr id="8" name="Rectangle 7">
              <a:extLst>
                <a:ext uri="{FF2B5EF4-FFF2-40B4-BE49-F238E27FC236}">
                  <a16:creationId xmlns:a16="http://schemas.microsoft.com/office/drawing/2014/main" id="{7305D324-025C-4235-A381-72F5450BD82A}"/>
                </a:ext>
              </a:extLst>
            </p:cNvPr>
            <p:cNvSpPr/>
            <p:nvPr/>
          </p:nvSpPr>
          <p:spPr>
            <a:xfrm>
              <a:off x="457200" y="2231291"/>
              <a:ext cx="3611880" cy="3620869"/>
            </a:xfrm>
            <a:prstGeom prst="rect">
              <a:avLst/>
            </a:prstGeom>
            <a:solidFill>
              <a:schemeClr val="bg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Work with state associations to identify writing team members</a:t>
              </a:r>
            </a:p>
          </p:txBody>
        </p:sp>
      </p:grpSp>
      <p:grpSp>
        <p:nvGrpSpPr>
          <p:cNvPr id="9" name="Group 8">
            <a:extLst>
              <a:ext uri="{FF2B5EF4-FFF2-40B4-BE49-F238E27FC236}">
                <a16:creationId xmlns:a16="http://schemas.microsoft.com/office/drawing/2014/main" id="{1FFDD564-DC83-40F4-92A4-995F2A8DE9AB}"/>
              </a:ext>
            </a:extLst>
          </p:cNvPr>
          <p:cNvGrpSpPr/>
          <p:nvPr/>
        </p:nvGrpSpPr>
        <p:grpSpPr>
          <a:xfrm>
            <a:off x="4815840" y="1594851"/>
            <a:ext cx="3611880" cy="4348480"/>
            <a:chOff x="457200" y="1103531"/>
            <a:chExt cx="3611880" cy="4748629"/>
          </a:xfrm>
        </p:grpSpPr>
        <p:sp>
          <p:nvSpPr>
            <p:cNvPr id="10" name="Round Same Side Corner Rectangle 11">
              <a:extLst>
                <a:ext uri="{FF2B5EF4-FFF2-40B4-BE49-F238E27FC236}">
                  <a16:creationId xmlns:a16="http://schemas.microsoft.com/office/drawing/2014/main" id="{D6DA9F94-AD1C-474B-9598-03CC8979F70F}"/>
                </a:ext>
              </a:extLst>
            </p:cNvPr>
            <p:cNvSpPr/>
            <p:nvPr/>
          </p:nvSpPr>
          <p:spPr>
            <a:xfrm>
              <a:off x="457200" y="1103531"/>
              <a:ext cx="3611880" cy="1127760"/>
            </a:xfrm>
            <a:prstGeom prst="round2SameRect">
              <a:avLst/>
            </a:prstGeom>
            <a:solidFill>
              <a:schemeClr val="tx2">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Fall 2019</a:t>
              </a:r>
            </a:p>
          </p:txBody>
        </p:sp>
        <p:sp>
          <p:nvSpPr>
            <p:cNvPr id="11" name="Rectangle 10">
              <a:extLst>
                <a:ext uri="{FF2B5EF4-FFF2-40B4-BE49-F238E27FC236}">
                  <a16:creationId xmlns:a16="http://schemas.microsoft.com/office/drawing/2014/main" id="{17CCF975-CE5D-4EAD-AA92-9AC2485032A7}"/>
                </a:ext>
              </a:extLst>
            </p:cNvPr>
            <p:cNvSpPr/>
            <p:nvPr/>
          </p:nvSpPr>
          <p:spPr>
            <a:xfrm>
              <a:off x="457200" y="2231291"/>
              <a:ext cx="3611880" cy="3620869"/>
            </a:xfrm>
            <a:prstGeom prst="rect">
              <a:avLst/>
            </a:prstGeom>
            <a:solidFill>
              <a:schemeClr val="bg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Begin work to revise OPES to align to the new standards and to OTES	</a:t>
              </a:r>
            </a:p>
          </p:txBody>
        </p:sp>
      </p:grpSp>
    </p:spTree>
    <p:extLst>
      <p:ext uri="{BB962C8B-B14F-4D97-AF65-F5344CB8AC3E}">
        <p14:creationId xmlns:p14="http://schemas.microsoft.com/office/powerpoint/2010/main" val="425192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4CAD-AA29-408B-9A51-4905D6710699}"/>
              </a:ext>
            </a:extLst>
          </p:cNvPr>
          <p:cNvPicPr>
            <a:picLocks noChangeAspect="1"/>
          </p:cNvPicPr>
          <p:nvPr/>
        </p:nvPicPr>
        <p:blipFill>
          <a:blip r:embed="rId3"/>
          <a:stretch>
            <a:fillRect/>
          </a:stretch>
        </p:blipFill>
        <p:spPr>
          <a:xfrm>
            <a:off x="150728" y="1335927"/>
            <a:ext cx="4228766" cy="3965709"/>
          </a:xfrm>
          <a:prstGeom prst="rect">
            <a:avLst/>
          </a:prstGeom>
        </p:spPr>
      </p:pic>
      <p:sp>
        <p:nvSpPr>
          <p:cNvPr id="2" name="Title 1"/>
          <p:cNvSpPr>
            <a:spLocks noGrp="1"/>
          </p:cNvSpPr>
          <p:nvPr>
            <p:ph type="title"/>
          </p:nvPr>
        </p:nvSpPr>
        <p:spPr>
          <a:xfrm>
            <a:off x="743578" y="375832"/>
            <a:ext cx="7966820" cy="701969"/>
          </a:xfrm>
        </p:spPr>
        <p:txBody>
          <a:bodyPr>
            <a:noAutofit/>
          </a:bodyPr>
          <a:lstStyle/>
          <a:p>
            <a:r>
              <a:rPr lang="en-US" sz="4000" cap="small" dirty="0"/>
              <a:t>Teacher Leadership</a:t>
            </a:r>
          </a:p>
        </p:txBody>
      </p:sp>
      <p:sp>
        <p:nvSpPr>
          <p:cNvPr id="3" name="Content Placeholder 2"/>
          <p:cNvSpPr>
            <a:spLocks noGrp="1"/>
          </p:cNvSpPr>
          <p:nvPr>
            <p:ph idx="1"/>
          </p:nvPr>
        </p:nvSpPr>
        <p:spPr>
          <a:xfrm>
            <a:off x="4379494" y="1316088"/>
            <a:ext cx="4330903" cy="4306946"/>
          </a:xfrm>
        </p:spPr>
        <p:txBody>
          <a:bodyPr>
            <a:noAutofit/>
          </a:bodyPr>
          <a:lstStyle/>
          <a:p>
            <a:pPr marL="0" indent="0">
              <a:lnSpc>
                <a:spcPct val="90000"/>
              </a:lnSpc>
              <a:buNone/>
            </a:pPr>
            <a:r>
              <a:rPr lang="en-US" b="1" dirty="0"/>
              <a:t>Essential Work:</a:t>
            </a:r>
          </a:p>
          <a:p>
            <a:pPr marL="800100" lvl="1" indent="-457200">
              <a:lnSpc>
                <a:spcPct val="90000"/>
              </a:lnSpc>
              <a:buFont typeface="+mj-lt"/>
              <a:buAutoNum type="arabicPeriod"/>
            </a:pPr>
            <a:r>
              <a:rPr lang="en-US" dirty="0"/>
              <a:t>Teacher-in-Residence</a:t>
            </a:r>
          </a:p>
          <a:p>
            <a:pPr marL="800100" lvl="1" indent="-457200">
              <a:lnSpc>
                <a:spcPct val="90000"/>
              </a:lnSpc>
              <a:buFont typeface="+mj-lt"/>
              <a:buAutoNum type="arabicPeriod"/>
            </a:pPr>
            <a:r>
              <a:rPr lang="en-US" dirty="0"/>
              <a:t>Teacher Leader Advisory Council</a:t>
            </a:r>
          </a:p>
          <a:p>
            <a:pPr marL="800100" lvl="1" indent="-457200">
              <a:lnSpc>
                <a:spcPct val="90000"/>
              </a:lnSpc>
              <a:buFont typeface="+mj-lt"/>
              <a:buAutoNum type="arabicPeriod"/>
            </a:pPr>
            <a:r>
              <a:rPr lang="en-US" dirty="0"/>
              <a:t>Teacher Leadership Resources</a:t>
            </a:r>
          </a:p>
        </p:txBody>
      </p:sp>
      <p:sp>
        <p:nvSpPr>
          <p:cNvPr id="4" name="TextBox 3">
            <a:extLst>
              <a:ext uri="{FF2B5EF4-FFF2-40B4-BE49-F238E27FC236}">
                <a16:creationId xmlns:a16="http://schemas.microsoft.com/office/drawing/2014/main" id="{A16A808E-6C82-48F8-B0DB-DF2F2745E61F}"/>
              </a:ext>
            </a:extLst>
          </p:cNvPr>
          <p:cNvSpPr txBox="1"/>
          <p:nvPr/>
        </p:nvSpPr>
        <p:spPr>
          <a:xfrm>
            <a:off x="1361440" y="5741470"/>
            <a:ext cx="6543750" cy="480131"/>
          </a:xfrm>
          <a:prstGeom prst="rect">
            <a:avLst/>
          </a:prstGeom>
          <a:noFill/>
        </p:spPr>
        <p:txBody>
          <a:bodyPr wrap="square" rtlCol="0">
            <a:spAutoFit/>
          </a:bodyPr>
          <a:lstStyle/>
          <a:p>
            <a:pPr>
              <a:lnSpc>
                <a:spcPct val="90000"/>
              </a:lnSpc>
            </a:pPr>
            <a:r>
              <a:rPr lang="en-US" sz="2800" dirty="0">
                <a:latin typeface="Arial" panose="020B0604020202020204" pitchFamily="34" charset="0"/>
                <a:cs typeface="Arial" panose="020B0604020202020204" pitchFamily="34" charset="0"/>
                <a:hlinkClick r:id="rId4"/>
              </a:rPr>
              <a:t>t</a:t>
            </a:r>
            <a:r>
              <a:rPr lang="en-US" sz="2800" dirty="0">
                <a:latin typeface="Arial" panose="020B0604020202020204" pitchFamily="34" charset="0"/>
                <a:cs typeface="Arial" panose="020B0604020202020204" pitchFamily="34" charset="0"/>
                <a:hlinkClick r:id="rId5"/>
              </a:rPr>
              <a:t>eacher.leadership@education.ohio.gov</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61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unity Schools OEE Overview_04122018-2" id="{1AEB93E6-82AF-4C57-B559-612DC77A26D8}" vid="{34F98B5F-9738-467E-90FE-76A59761C0A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Community Schools OEE Overview_04122018-2</Template>
  <TotalTime>0</TotalTime>
  <Words>1798</Words>
  <Application>Microsoft Office PowerPoint</Application>
  <PresentationFormat>On-screen Show (4:3)</PresentationFormat>
  <Paragraphs>259</Paragraphs>
  <Slides>30</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Office Theme</vt:lpstr>
      <vt:lpstr>1_Office Theme</vt:lpstr>
      <vt:lpstr>Center for Teaching, Leading and Learning</vt:lpstr>
      <vt:lpstr>PowerPoint Presentation</vt:lpstr>
      <vt:lpstr>Center for Teaching, Leading and Learning</vt:lpstr>
      <vt:lpstr>Human Capital Leaders in Education  Learning Opportunity</vt:lpstr>
      <vt:lpstr>Ohio Teacher Evaluation System</vt:lpstr>
      <vt:lpstr>OTES Timeline</vt:lpstr>
      <vt:lpstr>2018 Ohio Standards  for Principals</vt:lpstr>
      <vt:lpstr>OPES Update</vt:lpstr>
      <vt:lpstr>Teacher Leadership</vt:lpstr>
      <vt:lpstr>Educator Licensure</vt:lpstr>
      <vt:lpstr>Grade Band Changes</vt:lpstr>
      <vt:lpstr>New OAE Assessments Coming</vt:lpstr>
      <vt:lpstr>Proper Certification</vt:lpstr>
      <vt:lpstr>Intervention Specialists</vt:lpstr>
      <vt:lpstr>System Access Change</vt:lpstr>
      <vt:lpstr>Office of Professional Conduct</vt:lpstr>
      <vt:lpstr>#ABConduct</vt:lpstr>
      <vt:lpstr>#ABConduct Topics</vt:lpstr>
      <vt:lpstr>Licensure Code of  Professional Conduct</vt:lpstr>
      <vt:lpstr>Licensure Code of  Professional Conduct</vt:lpstr>
      <vt:lpstr>Educator Discipline Process</vt:lpstr>
      <vt:lpstr>Improving Literacy Instruction </vt:lpstr>
      <vt:lpstr>Statewide Literacy Supports </vt:lpstr>
      <vt:lpstr>State Approach to Improving Literacy Outcomes for  All Children</vt:lpstr>
      <vt:lpstr>Office of Learning and Instructional Strategies</vt:lpstr>
      <vt:lpstr>Spring/Summer 2019 Updates</vt:lpstr>
      <vt:lpstr>PowerPoint Presentation</vt:lpstr>
      <vt:lpstr>Center Contacts</vt:lpstr>
      <vt:lpstr>education.ohio.gov</vt:lpstr>
      <vt:lpstr>Join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2018-07-25T14:18:40Z</dcterms:created>
  <dcterms:modified xsi:type="dcterms:W3CDTF">2019-04-11T15:01:04Z</dcterms:modified>
</cp:coreProperties>
</file>