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5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6" r:id="rId12"/>
    <p:sldId id="267" r:id="rId13"/>
    <p:sldId id="276" r:id="rId14"/>
    <p:sldId id="277" r:id="rId15"/>
    <p:sldId id="278" r:id="rId16"/>
    <p:sldId id="268" r:id="rId17"/>
    <p:sldId id="269" r:id="rId18"/>
    <p:sldId id="270" r:id="rId19"/>
    <p:sldId id="271" r:id="rId20"/>
    <p:sldId id="279" r:id="rId21"/>
    <p:sldId id="272" r:id="rId22"/>
    <p:sldId id="273" r:id="rId23"/>
    <p:sldId id="274" r:id="rId24"/>
    <p:sldId id="275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8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C6E34580-EF1A-284E-8B51-70D65DB56B8B}" type="datetimeFigureOut">
              <a:rPr lang="en-US" smtClean="0"/>
              <a:t>3/20/18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A9FDC0A-7539-7C4D-BF9C-B8F826F037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  <p:sldLayoutId id="2147484208" r:id="rId13"/>
    <p:sldLayoutId id="2147484209" r:id="rId14"/>
    <p:sldLayoutId id="2147484210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alesfromtheclassroom.com" TargetMode="External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business/learn/set-up-facebook-page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facebook.com/talesfromthecla/" TargetMode="Externa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tter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witter.com/talesfromthecla" TargetMode="External"/><Relationship Id="rId3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bconrad2@capital.edu" TargetMode="External"/><Relationship Id="rId3" Type="http://schemas.openxmlformats.org/officeDocument/2006/relationships/hyperlink" Target="mailto:info@talesfromtheclassroom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Stepping out of the Ivory Tower to Advocate for Education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How Academics Can Utilize Social Media and Blogging to Make an Impact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algn="ctr">
              <a:spcBef>
                <a:spcPts val="0"/>
              </a:spcBef>
            </a:pPr>
            <a:r>
              <a:rPr lang="en-US" dirty="0" smtClean="0"/>
              <a:t>Bradley Conrad, PhD</a:t>
            </a:r>
          </a:p>
          <a:p>
            <a:pPr algn="ctr">
              <a:spcBef>
                <a:spcPts val="0"/>
              </a:spcBef>
            </a:pPr>
            <a:r>
              <a:rPr lang="en-US" dirty="0" smtClean="0"/>
              <a:t>Capital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Multimedia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vision for what needs changed</a:t>
            </a:r>
          </a:p>
          <a:p>
            <a:r>
              <a:rPr lang="en-US" dirty="0" smtClean="0"/>
              <a:t>Develop a brand</a:t>
            </a:r>
          </a:p>
          <a:p>
            <a:r>
              <a:rPr lang="en-US" dirty="0" smtClean="0"/>
              <a:t>Build multimedia platform</a:t>
            </a:r>
          </a:p>
          <a:p>
            <a:r>
              <a:rPr lang="en-US" dirty="0" smtClean="0"/>
              <a:t>Blog, blog, blog</a:t>
            </a:r>
          </a:p>
          <a:p>
            <a:r>
              <a:rPr lang="en-US" dirty="0" smtClean="0"/>
              <a:t>Social media marketing</a:t>
            </a:r>
          </a:p>
        </p:txBody>
      </p:sp>
    </p:spTree>
    <p:extLst>
      <p:ext uri="{BB962C8B-B14F-4D97-AF65-F5344CB8AC3E}">
        <p14:creationId xmlns:p14="http://schemas.microsoft.com/office/powerpoint/2010/main" val="258877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a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change do you want to see?</a:t>
            </a:r>
          </a:p>
          <a:p>
            <a:r>
              <a:rPr lang="en-US" dirty="0"/>
              <a:t>What will </a:t>
            </a:r>
            <a:r>
              <a:rPr lang="en-US" dirty="0" smtClean="0"/>
              <a:t>your message look like?</a:t>
            </a:r>
            <a:endParaRPr lang="en-US" dirty="0"/>
          </a:p>
          <a:p>
            <a:r>
              <a:rPr lang="en-US" dirty="0" smtClean="0"/>
              <a:t>Who is your target audience?</a:t>
            </a:r>
          </a:p>
          <a:p>
            <a:r>
              <a:rPr lang="en-US" dirty="0" smtClean="0"/>
              <a:t>What are the appropriate platforms</a:t>
            </a:r>
          </a:p>
          <a:p>
            <a:pPr lvl="1"/>
            <a:r>
              <a:rPr lang="en-US" dirty="0" smtClean="0"/>
              <a:t>Blog</a:t>
            </a:r>
          </a:p>
          <a:p>
            <a:pPr lvl="1"/>
            <a:r>
              <a:rPr lang="en-US" dirty="0" smtClean="0"/>
              <a:t>Social media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26097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the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Logo design</a:t>
            </a:r>
          </a:p>
          <a:p>
            <a:pPr lvl="1"/>
            <a:r>
              <a:rPr lang="en-US" dirty="0" smtClean="0"/>
              <a:t>Sending the right message</a:t>
            </a:r>
          </a:p>
          <a:p>
            <a:pPr lvl="1"/>
            <a:r>
              <a:rPr lang="en-US" dirty="0" smtClean="0"/>
              <a:t>An image that stands alone</a:t>
            </a:r>
          </a:p>
          <a:p>
            <a:pPr lvl="1"/>
            <a:r>
              <a:rPr lang="en-US" dirty="0" smtClean="0"/>
              <a:t>Symbolic elements</a:t>
            </a:r>
          </a:p>
          <a:p>
            <a:r>
              <a:rPr lang="en-US" dirty="0" smtClean="0"/>
              <a:t>Multiple mock-ups</a:t>
            </a:r>
          </a:p>
          <a:p>
            <a:r>
              <a:rPr lang="en-US" dirty="0" smtClean="0"/>
              <a:t>Field testing (focus groups)</a:t>
            </a:r>
          </a:p>
          <a:p>
            <a:r>
              <a:rPr lang="en-US" dirty="0" smtClean="0"/>
              <a:t>Logos: the face of the movement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38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Tales from the Classroom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Canva.com</a:t>
            </a:r>
            <a:endParaRPr lang="en-US" dirty="0" smtClean="0"/>
          </a:p>
          <a:p>
            <a:r>
              <a:rPr lang="en-US" dirty="0" smtClean="0"/>
              <a:t>Mock-ups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IMG_110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35708"/>
          <a:stretch/>
        </p:blipFill>
        <p:spPr>
          <a:xfrm>
            <a:off x="1114424" y="3788506"/>
            <a:ext cx="2285603" cy="230263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 descr="IMG_110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b="34573"/>
          <a:stretch/>
        </p:blipFill>
        <p:spPr>
          <a:xfrm>
            <a:off x="3693369" y="3772590"/>
            <a:ext cx="2256619" cy="231854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 descr="IMG_1107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4" b="35086"/>
          <a:stretch/>
        </p:blipFill>
        <p:spPr>
          <a:xfrm>
            <a:off x="6359808" y="3772590"/>
            <a:ext cx="2287233" cy="22820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24611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Multimedia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the website</a:t>
            </a:r>
          </a:p>
          <a:p>
            <a:pPr lvl="1"/>
            <a:r>
              <a:rPr lang="en-US" dirty="0" smtClean="0"/>
              <a:t>Domain name purchase (Go Daddy)</a:t>
            </a:r>
          </a:p>
          <a:p>
            <a:pPr lvl="1"/>
            <a:r>
              <a:rPr lang="en-US" dirty="0" smtClean="0"/>
              <a:t>Choose a site good for blogging (</a:t>
            </a:r>
            <a:r>
              <a:rPr lang="en-US" dirty="0" err="1" smtClean="0"/>
              <a:t>Wix</a:t>
            </a:r>
            <a:r>
              <a:rPr lang="en-US" dirty="0" smtClean="0"/>
              <a:t>, </a:t>
            </a:r>
            <a:r>
              <a:rPr lang="en-US" dirty="0" err="1" smtClean="0"/>
              <a:t>Weebly</a:t>
            </a:r>
            <a:r>
              <a:rPr lang="en-US" dirty="0" smtClean="0"/>
              <a:t>, </a:t>
            </a:r>
            <a:r>
              <a:rPr lang="en-US" dirty="0" err="1" smtClean="0"/>
              <a:t>Tumblr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Organize the website </a:t>
            </a:r>
          </a:p>
          <a:p>
            <a:pPr lvl="1"/>
            <a:r>
              <a:rPr lang="en-US" dirty="0" smtClean="0"/>
              <a:t>Choose the right layout/design</a:t>
            </a:r>
          </a:p>
          <a:p>
            <a:pPr lvl="1"/>
            <a:r>
              <a:rPr lang="en-US" dirty="0" smtClean="0"/>
              <a:t>Images (</a:t>
            </a:r>
            <a:r>
              <a:rPr lang="en-US" dirty="0" err="1" smtClean="0"/>
              <a:t>Wix</a:t>
            </a:r>
            <a:r>
              <a:rPr lang="en-US" dirty="0" smtClean="0"/>
              <a:t> free, other stock sites)</a:t>
            </a:r>
          </a:p>
          <a:p>
            <a:pPr lvl="1"/>
            <a:r>
              <a:rPr lang="en-US" dirty="0" smtClean="0"/>
              <a:t>Fill the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487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Tales from the Classroom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https://www.talesfromtheclassroom.com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7-10-26 at 11.37.39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85" y="3005344"/>
            <a:ext cx="6428718" cy="374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1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the Multimedia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Percentage of adults who use:</a:t>
            </a:r>
          </a:p>
          <a:p>
            <a:pPr lvl="1"/>
            <a:r>
              <a:rPr lang="en-US" dirty="0" smtClean="0"/>
              <a:t>Facebook: 68%</a:t>
            </a:r>
          </a:p>
          <a:p>
            <a:pPr lvl="1"/>
            <a:r>
              <a:rPr lang="en-US" dirty="0" err="1" smtClean="0"/>
              <a:t>Instagram</a:t>
            </a:r>
            <a:r>
              <a:rPr lang="en-US" dirty="0" smtClean="0"/>
              <a:t>: 35%</a:t>
            </a:r>
          </a:p>
          <a:p>
            <a:pPr lvl="1"/>
            <a:r>
              <a:rPr lang="en-US" dirty="0" err="1" smtClean="0"/>
              <a:t>Pinterest</a:t>
            </a:r>
            <a:r>
              <a:rPr lang="en-US" dirty="0" smtClean="0"/>
              <a:t>: 29%</a:t>
            </a:r>
          </a:p>
          <a:p>
            <a:pPr lvl="1"/>
            <a:r>
              <a:rPr lang="en-US" dirty="0" err="1" smtClean="0"/>
              <a:t>Snapchat</a:t>
            </a:r>
            <a:r>
              <a:rPr lang="en-US" dirty="0" smtClean="0"/>
              <a:t>: 27%</a:t>
            </a:r>
          </a:p>
          <a:p>
            <a:pPr lvl="1"/>
            <a:r>
              <a:rPr lang="en-US" dirty="0" smtClean="0"/>
              <a:t>LinkedIn: 25%</a:t>
            </a:r>
          </a:p>
          <a:p>
            <a:pPr lvl="1"/>
            <a:r>
              <a:rPr lang="en-US" dirty="0" smtClean="0"/>
              <a:t>Twitter: 24%</a:t>
            </a:r>
          </a:p>
          <a:p>
            <a:pPr marL="58738" lvl="1" indent="0">
              <a:buNone/>
            </a:pPr>
            <a:endParaRPr lang="en-US" dirty="0"/>
          </a:p>
          <a:p>
            <a:pPr marL="58738" lvl="1" indent="0">
              <a:buNone/>
            </a:pPr>
            <a:r>
              <a:rPr lang="en-US" dirty="0" smtClean="0"/>
              <a:t>*Pew Research Center,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747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personal page</a:t>
            </a:r>
          </a:p>
          <a:p>
            <a:r>
              <a:rPr lang="en-US" dirty="0">
                <a:hlinkClick r:id="rId2"/>
              </a:rPr>
              <a:t>https://www.facebook.com/business/learn/set-up-facebook-</a:t>
            </a:r>
            <a:r>
              <a:rPr lang="en-US" dirty="0" smtClean="0">
                <a:hlinkClick r:id="rId2"/>
              </a:rPr>
              <a:t>page</a:t>
            </a:r>
            <a:endParaRPr lang="en-US" dirty="0"/>
          </a:p>
          <a:p>
            <a:r>
              <a:rPr lang="en-US" dirty="0" smtClean="0"/>
              <a:t>Choose the right handle</a:t>
            </a:r>
          </a:p>
          <a:p>
            <a:r>
              <a:rPr lang="en-US" dirty="0" smtClean="0"/>
              <a:t>Icon and Banner Images</a:t>
            </a:r>
          </a:p>
          <a:p>
            <a:r>
              <a:rPr lang="en-US" dirty="0" smtClean="0"/>
              <a:t>Our Story</a:t>
            </a:r>
          </a:p>
          <a:p>
            <a:r>
              <a:rPr lang="en-US" dirty="0" smtClean="0"/>
              <a:t>Connecting to other Social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075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Tales from the Classroom Facebook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https://www.facebook.com/talesfromthecla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Screen Shot 2018-03-20 at 10.34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4776" y="3039798"/>
            <a:ext cx="5655009" cy="381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8121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www.twitter.com</a:t>
            </a:r>
            <a:endParaRPr lang="en-US" dirty="0"/>
          </a:p>
          <a:p>
            <a:r>
              <a:rPr lang="en-US" dirty="0"/>
              <a:t>Choose the </a:t>
            </a:r>
            <a:r>
              <a:rPr lang="en-US" dirty="0" smtClean="0"/>
              <a:t>same handle </a:t>
            </a:r>
          </a:p>
          <a:p>
            <a:r>
              <a:rPr lang="en-US" dirty="0" smtClean="0"/>
              <a:t>Theme colors</a:t>
            </a:r>
            <a:endParaRPr lang="en-US" dirty="0"/>
          </a:p>
          <a:p>
            <a:r>
              <a:rPr lang="en-US" dirty="0"/>
              <a:t>Icon and Banner Images</a:t>
            </a:r>
          </a:p>
          <a:p>
            <a:r>
              <a:rPr lang="en-US" dirty="0" smtClean="0"/>
              <a:t>Profile with popular </a:t>
            </a:r>
            <a:r>
              <a:rPr lang="en-US" dirty="0" err="1" smtClean="0"/>
              <a:t>hashtags</a:t>
            </a:r>
            <a:endParaRPr lang="en-US" dirty="0"/>
          </a:p>
          <a:p>
            <a:r>
              <a:rPr lang="en-US" dirty="0"/>
              <a:t>Connecting to other Social </a:t>
            </a:r>
            <a:r>
              <a:rPr lang="en-US" dirty="0" smtClean="0"/>
              <a:t>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855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Academic/Policy Disconnect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Academics are of little or no consequence in influencing or shaping educational policy (Swanson and </a:t>
            </a:r>
            <a:r>
              <a:rPr lang="en-US" b="1" i="1" dirty="0" err="1"/>
              <a:t>Barladge</a:t>
            </a:r>
            <a:r>
              <a:rPr lang="en-US" b="1" i="1" dirty="0"/>
              <a:t>, 2006)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70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Tales from the Classroom Twitter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https://twitter.com/</a:t>
            </a:r>
            <a:r>
              <a:rPr lang="en-US" dirty="0" smtClean="0">
                <a:hlinkClick r:id="rId2"/>
              </a:rPr>
              <a:t>talesfromthecla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Screen Shot 2018-03-20 at 10.39.45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35" y="3109996"/>
            <a:ext cx="5582018" cy="374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8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Media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Pinterest</a:t>
            </a:r>
            <a:endParaRPr lang="en-US" dirty="0" smtClean="0"/>
          </a:p>
          <a:p>
            <a:r>
              <a:rPr lang="en-US" dirty="0" smtClean="0"/>
              <a:t>LinkedIn</a:t>
            </a:r>
          </a:p>
          <a:p>
            <a:r>
              <a:rPr lang="en-US" dirty="0" err="1" smtClean="0"/>
              <a:t>Instagram</a:t>
            </a:r>
            <a:endParaRPr lang="en-US" dirty="0" smtClean="0"/>
          </a:p>
          <a:p>
            <a:r>
              <a:rPr lang="en-US" dirty="0" smtClean="0"/>
              <a:t>Medium</a:t>
            </a:r>
          </a:p>
        </p:txBody>
      </p:sp>
    </p:spTree>
    <p:extLst>
      <p:ext uri="{BB962C8B-B14F-4D97-AF65-F5344CB8AC3E}">
        <p14:creationId xmlns:p14="http://schemas.microsoft.com/office/powerpoint/2010/main" val="5967483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Media Platforms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Bing</a:t>
            </a:r>
          </a:p>
          <a:p>
            <a:r>
              <a:rPr lang="en-US" dirty="0" smtClean="0"/>
              <a:t>Google</a:t>
            </a:r>
          </a:p>
          <a:p>
            <a:pPr lvl="1"/>
            <a:r>
              <a:rPr lang="en-US" dirty="0" smtClean="0"/>
              <a:t>Search Engine </a:t>
            </a:r>
            <a:r>
              <a:rPr lang="en-US" dirty="0"/>
              <a:t>O</a:t>
            </a:r>
            <a:r>
              <a:rPr lang="en-US" dirty="0" smtClean="0"/>
              <a:t>ptimization (SEO)</a:t>
            </a:r>
          </a:p>
          <a:p>
            <a:r>
              <a:rPr lang="en-US" dirty="0" smtClean="0"/>
              <a:t>Google+</a:t>
            </a:r>
          </a:p>
          <a:p>
            <a:r>
              <a:rPr lang="en-US" dirty="0" smtClean="0"/>
              <a:t>Yelp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24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Editorial Content Calendar</a:t>
            </a:r>
          </a:p>
          <a:p>
            <a:r>
              <a:rPr lang="en-US" dirty="0" smtClean="0"/>
              <a:t>Frequent Blogging</a:t>
            </a:r>
          </a:p>
          <a:p>
            <a:r>
              <a:rPr lang="en-US" dirty="0" smtClean="0"/>
              <a:t>Promotion on Social Media</a:t>
            </a:r>
          </a:p>
          <a:p>
            <a:r>
              <a:rPr lang="en-US" dirty="0" smtClean="0"/>
              <a:t>Cross-promotion</a:t>
            </a:r>
          </a:p>
          <a:p>
            <a:r>
              <a:rPr lang="en-US" dirty="0" smtClean="0"/>
              <a:t>Invited Bloggers</a:t>
            </a:r>
          </a:p>
          <a:p>
            <a:r>
              <a:rPr lang="en-US" dirty="0" smtClean="0"/>
              <a:t>Guest Blogging</a:t>
            </a:r>
          </a:p>
          <a:p>
            <a:r>
              <a:rPr lang="en-US" dirty="0" smtClean="0"/>
              <a:t>Images (stock photos free and paid)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6167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Marketing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 and re-post blog stories</a:t>
            </a:r>
          </a:p>
          <a:p>
            <a:r>
              <a:rPr lang="en-US" dirty="0" smtClean="0"/>
              <a:t>Building a following on social media</a:t>
            </a:r>
          </a:p>
          <a:p>
            <a:r>
              <a:rPr lang="en-US" dirty="0" smtClean="0"/>
              <a:t>Influencers</a:t>
            </a:r>
          </a:p>
          <a:p>
            <a:r>
              <a:rPr lang="en-US" dirty="0" smtClean="0"/>
              <a:t>Virtual PLNs</a:t>
            </a:r>
          </a:p>
          <a:p>
            <a:r>
              <a:rPr lang="en-US" dirty="0" smtClean="0"/>
              <a:t>#chats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88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Success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Ohio School Report Card Bill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8176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Bradley Conrad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Capital University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Email: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bconrad2@capital.edu</a:t>
            </a:r>
            <a:r>
              <a:rPr lang="en-US" dirty="0" smtClean="0"/>
              <a:t> 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info@talesfromtheclassroom.com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/>
              <a:t>Twitter: @</a:t>
            </a:r>
            <a:r>
              <a:rPr lang="en-US" dirty="0" err="1" smtClean="0"/>
              <a:t>bconradcapital</a:t>
            </a:r>
            <a:r>
              <a:rPr lang="en-US" dirty="0" smtClean="0"/>
              <a:t> or @</a:t>
            </a:r>
            <a:r>
              <a:rPr lang="en-US" dirty="0" err="1" smtClean="0"/>
              <a:t>talesfromthecla</a:t>
            </a:r>
            <a:endParaRPr lang="en-US" dirty="0" smtClean="0"/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260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Academic/Policy Disconnect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Of the ten most influential institutions, publications, and people in impacting educational policy:</a:t>
            </a:r>
          </a:p>
          <a:p>
            <a:endParaRPr lang="en-US" b="1" i="1" dirty="0" smtClean="0"/>
          </a:p>
          <a:p>
            <a:pPr lvl="1"/>
            <a:r>
              <a:rPr lang="en-US" dirty="0" smtClean="0"/>
              <a:t>0 were higher education institutions</a:t>
            </a:r>
          </a:p>
          <a:p>
            <a:pPr lvl="1"/>
            <a:r>
              <a:rPr lang="en-US" dirty="0" smtClean="0"/>
              <a:t>0 </a:t>
            </a:r>
            <a:r>
              <a:rPr lang="en-US" dirty="0"/>
              <a:t>were scholarly </a:t>
            </a:r>
            <a:r>
              <a:rPr lang="en-US" dirty="0" smtClean="0"/>
              <a:t>journals</a:t>
            </a:r>
          </a:p>
          <a:p>
            <a:pPr lvl="1"/>
            <a:r>
              <a:rPr lang="en-US" dirty="0" smtClean="0"/>
              <a:t>1 was an academic (also a policy person)</a:t>
            </a:r>
            <a:endParaRPr lang="en-US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9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Does Influence Policy?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Think Tanks</a:t>
            </a:r>
            <a:endParaRPr lang="en-US" dirty="0"/>
          </a:p>
          <a:p>
            <a:pPr lvl="0"/>
            <a:r>
              <a:rPr lang="en-US" dirty="0" smtClean="0"/>
              <a:t>Advocacy/Special Interest </a:t>
            </a:r>
            <a:r>
              <a:rPr lang="en-US" dirty="0"/>
              <a:t>G</a:t>
            </a:r>
            <a:r>
              <a:rPr lang="en-US" dirty="0" smtClean="0"/>
              <a:t>roups</a:t>
            </a:r>
            <a:endParaRPr lang="en-US" dirty="0"/>
          </a:p>
          <a:p>
            <a:pPr lvl="0"/>
            <a:r>
              <a:rPr lang="en-US" dirty="0"/>
              <a:t>P</a:t>
            </a:r>
            <a:r>
              <a:rPr lang="en-US" dirty="0" smtClean="0"/>
              <a:t>ublishing Houses</a:t>
            </a:r>
            <a:endParaRPr lang="en-US" dirty="0"/>
          </a:p>
          <a:p>
            <a:pPr lvl="0"/>
            <a:r>
              <a:rPr lang="en-US" dirty="0" smtClean="0"/>
              <a:t>Commissioned Research </a:t>
            </a:r>
            <a:r>
              <a:rPr lang="en-US" dirty="0"/>
              <a:t>O</a:t>
            </a:r>
            <a:r>
              <a:rPr lang="en-US" dirty="0" smtClean="0"/>
              <a:t>rganizations</a:t>
            </a:r>
          </a:p>
          <a:p>
            <a:r>
              <a:rPr lang="en-US" dirty="0"/>
              <a:t>Labor </a:t>
            </a:r>
            <a:r>
              <a:rPr lang="en-US" dirty="0" smtClean="0"/>
              <a:t>Unions &amp; Trade Associations</a:t>
            </a:r>
          </a:p>
          <a:p>
            <a:r>
              <a:rPr lang="en-US" dirty="0" smtClean="0"/>
              <a:t>Philanthropies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17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Examples: Research Informing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Kenneth Clark’s research on children’s perception of race – Brown vs. Board of Education</a:t>
            </a:r>
          </a:p>
          <a:p>
            <a:pPr lvl="0"/>
            <a:r>
              <a:rPr lang="en-US" dirty="0"/>
              <a:t>Moynihan Report on poverty cycle (commissioned by Dept. of Labor) – ESEA 1965 </a:t>
            </a:r>
          </a:p>
          <a:p>
            <a:pPr lvl="0"/>
            <a:r>
              <a:rPr lang="en-US" dirty="0"/>
              <a:t>Mortimer Adler’s </a:t>
            </a:r>
            <a:r>
              <a:rPr lang="en-US" i="1" dirty="0" err="1"/>
              <a:t>Paideia</a:t>
            </a:r>
            <a:r>
              <a:rPr lang="en-US" i="1" dirty="0"/>
              <a:t> Proposal </a:t>
            </a:r>
            <a:r>
              <a:rPr lang="en-US" dirty="0"/>
              <a:t>– liberal arts curriculum</a:t>
            </a:r>
          </a:p>
          <a:p>
            <a:pPr lvl="0"/>
            <a:r>
              <a:rPr lang="en-US" dirty="0"/>
              <a:t>E.D. Hirsch’s </a:t>
            </a:r>
            <a:r>
              <a:rPr lang="en-US" i="1" dirty="0"/>
              <a:t>Cultural Literacy</a:t>
            </a:r>
            <a:r>
              <a:rPr lang="en-US" dirty="0"/>
              <a:t> – standards and accountability</a:t>
            </a:r>
          </a:p>
          <a:p>
            <a:pPr lvl="0"/>
            <a:r>
              <a:rPr lang="en-US" dirty="0"/>
              <a:t>Jonathan </a:t>
            </a:r>
            <a:r>
              <a:rPr lang="en-US" dirty="0" err="1"/>
              <a:t>Kozol’s</a:t>
            </a:r>
            <a:r>
              <a:rPr lang="en-US" dirty="0"/>
              <a:t> </a:t>
            </a:r>
            <a:r>
              <a:rPr lang="en-US" i="1" dirty="0"/>
              <a:t>Savage Inequalities</a:t>
            </a:r>
            <a:r>
              <a:rPr lang="en-US" dirty="0"/>
              <a:t>  - focus on urban education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79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“New Way” to Influence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Digital technology has led to the democratization of information with digital technology lowering costs and barriers to the production and consumption of information (</a:t>
            </a:r>
            <a:r>
              <a:rPr lang="en-US" dirty="0" err="1"/>
              <a:t>Lubienski</a:t>
            </a:r>
            <a:r>
              <a:rPr lang="en-US" dirty="0"/>
              <a:t>, Scott, &amp; </a:t>
            </a:r>
            <a:r>
              <a:rPr lang="en-US" dirty="0" err="1"/>
              <a:t>Debray</a:t>
            </a:r>
            <a:r>
              <a:rPr lang="en-US" dirty="0"/>
              <a:t>, 2014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161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“New Way” to Influence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and multimedia make it possible to share information with broader audiences, bypassing policymaking gatekeepers (e.g. special interest groups, lobbyists), and can lead to the widespread dissemination of research (</a:t>
            </a:r>
            <a:r>
              <a:rPr lang="en-US" dirty="0" err="1"/>
              <a:t>Goldhaber</a:t>
            </a:r>
            <a:r>
              <a:rPr lang="en-US" dirty="0"/>
              <a:t> and Brewer, 2008)</a:t>
            </a:r>
            <a:r>
              <a:rPr lang="en-US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9311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“New Way” to Influence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Reaching broader audiences </a:t>
            </a:r>
            <a:r>
              <a:rPr lang="en-US" dirty="0" smtClean="0"/>
              <a:t>through multimedia/technology leads </a:t>
            </a:r>
            <a:r>
              <a:rPr lang="en-US" dirty="0"/>
              <a:t>to a grassroots-like groundswell of public support for a policy issue and can ultimately lead to social change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49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Policy Elites for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policy </a:t>
            </a:r>
            <a:r>
              <a:rPr lang="en-US" dirty="0" smtClean="0"/>
              <a:t>elites tend </a:t>
            </a:r>
            <a:r>
              <a:rPr lang="en-US" dirty="0"/>
              <a:t>to </a:t>
            </a:r>
            <a:r>
              <a:rPr lang="en-US" dirty="0" smtClean="0"/>
              <a:t>be:</a:t>
            </a:r>
          </a:p>
          <a:p>
            <a:pPr lvl="1"/>
            <a:r>
              <a:rPr lang="en-US" dirty="0"/>
              <a:t>Y</a:t>
            </a:r>
            <a:r>
              <a:rPr lang="en-US" dirty="0" smtClean="0"/>
              <a:t>oung </a:t>
            </a:r>
          </a:p>
          <a:p>
            <a:pPr lvl="1"/>
            <a:r>
              <a:rPr lang="en-US" dirty="0" smtClean="0"/>
              <a:t>Technology savvy</a:t>
            </a:r>
          </a:p>
          <a:p>
            <a:pPr lvl="1"/>
            <a:r>
              <a:rPr lang="en-US" dirty="0" smtClean="0"/>
              <a:t>More likely to get information </a:t>
            </a:r>
            <a:r>
              <a:rPr lang="en-US" dirty="0"/>
              <a:t>from the Internet than from </a:t>
            </a:r>
            <a:r>
              <a:rPr lang="en-US" dirty="0" smtClean="0"/>
              <a:t>books </a:t>
            </a:r>
          </a:p>
          <a:p>
            <a:pPr marL="349250" lvl="1" indent="0">
              <a:buNone/>
            </a:pPr>
            <a:endParaRPr lang="en-US" dirty="0" smtClean="0"/>
          </a:p>
          <a:p>
            <a:pPr marL="285750" lvl="1" indent="-285750">
              <a:buClr>
                <a:schemeClr val="accent1"/>
              </a:buClr>
            </a:pPr>
            <a:r>
              <a:rPr lang="en-US" sz="2000" dirty="0" smtClean="0"/>
              <a:t>“They </a:t>
            </a:r>
            <a:r>
              <a:rPr lang="en-US" sz="2000" dirty="0"/>
              <a:t>can still be reached by books, but the volume would have to be written with them in mind rather than the traditional educator audience” (Greene, 2011, p. 80).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71207014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460</TotalTime>
  <Words>752</Words>
  <Application>Microsoft Macintosh PowerPoint</Application>
  <PresentationFormat>On-screen Show (4:3)</PresentationFormat>
  <Paragraphs>135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Perception</vt:lpstr>
      <vt:lpstr>Stepping out of the Ivory Tower to Advocate for Education:</vt:lpstr>
      <vt:lpstr>Academic/Policy Disconnect</vt:lpstr>
      <vt:lpstr>Academic/Policy Disconnect</vt:lpstr>
      <vt:lpstr>Who Does Influence Policy?</vt:lpstr>
      <vt:lpstr>Examples: Research Informing Policy</vt:lpstr>
      <vt:lpstr>The “New Way” to Influence Policy</vt:lpstr>
      <vt:lpstr>The “New Way” to Influence Policy</vt:lpstr>
      <vt:lpstr>The “New Way” to Influence Policy</vt:lpstr>
      <vt:lpstr>Targeting Policy Elites for Change</vt:lpstr>
      <vt:lpstr>Using Multimedia for Change</vt:lpstr>
      <vt:lpstr>Developing a Vision</vt:lpstr>
      <vt:lpstr>Developing the Brand</vt:lpstr>
      <vt:lpstr>Tales from the Classroom Brand</vt:lpstr>
      <vt:lpstr>Building the Multimedia Platform</vt:lpstr>
      <vt:lpstr>Tales from the Classroom Website</vt:lpstr>
      <vt:lpstr>Building the Multimedia Platform</vt:lpstr>
      <vt:lpstr>Facebook</vt:lpstr>
      <vt:lpstr>Tales from the Classroom Facebook</vt:lpstr>
      <vt:lpstr>Twitter</vt:lpstr>
      <vt:lpstr>Tales from the Classroom Twitter</vt:lpstr>
      <vt:lpstr>Other Media Platforms</vt:lpstr>
      <vt:lpstr>Other Media Platforms </vt:lpstr>
      <vt:lpstr>Blogging</vt:lpstr>
      <vt:lpstr>Social Media Marketing</vt:lpstr>
      <vt:lpstr>One Success Story</vt:lpstr>
      <vt:lpstr>Contact Information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Stepping out of the Ivory Tower to Advocate for Education:</dc:title>
  <dc:creator>bconrad634</dc:creator>
  <cp:lastModifiedBy>bconrad634</cp:lastModifiedBy>
  <cp:revision>16</cp:revision>
  <dcterms:created xsi:type="dcterms:W3CDTF">2018-03-19T18:33:00Z</dcterms:created>
  <dcterms:modified xsi:type="dcterms:W3CDTF">2018-03-20T17:21:41Z</dcterms:modified>
</cp:coreProperties>
</file>