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57" r:id="rId4"/>
    <p:sldId id="268" r:id="rId5"/>
    <p:sldId id="260" r:id="rId6"/>
    <p:sldId id="269" r:id="rId7"/>
    <p:sldId id="285" r:id="rId8"/>
    <p:sldId id="261" r:id="rId9"/>
    <p:sldId id="259" r:id="rId10"/>
    <p:sldId id="265" r:id="rId11"/>
    <p:sldId id="263" r:id="rId12"/>
    <p:sldId id="262" r:id="rId13"/>
    <p:sldId id="258" r:id="rId14"/>
    <p:sldId id="280" r:id="rId15"/>
    <p:sldId id="264" r:id="rId16"/>
    <p:sldId id="267" r:id="rId17"/>
    <p:sldId id="266" r:id="rId18"/>
    <p:sldId id="282" r:id="rId19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705"/>
    <a:srgbClr val="F47933"/>
    <a:srgbClr val="FF6600"/>
    <a:srgbClr val="CC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5872" autoAdjust="0"/>
  </p:normalViewPr>
  <p:slideViewPr>
    <p:cSldViewPr snapToGrid="0">
      <p:cViewPr varScale="1">
        <p:scale>
          <a:sx n="86" d="100"/>
          <a:sy n="86" d="100"/>
        </p:scale>
        <p:origin x="1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067" y="53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09T14:15:27.72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12/2/2009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34ADD4-EFF5-4D88-9D37-44237F6BD1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6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12/2/2009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541" tIns="45770" rIns="91541" bIns="4577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0950"/>
            <a:ext cx="5614668" cy="4187349"/>
          </a:xfrm>
          <a:prstGeom prst="rect">
            <a:avLst/>
          </a:prstGeom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D95F93-AFA7-4B7C-B652-7BB2C9833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82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Anthony Wayne Video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95F93-AFA7-4B7C-B652-7BB2C98334D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34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Springfield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95F93-AFA7-4B7C-B652-7BB2C98334D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6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95F93-AFA7-4B7C-B652-7BB2C98334D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2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lot of prep</a:t>
            </a:r>
            <a:r>
              <a:rPr lang="en-US" baseline="0" dirty="0" smtClean="0"/>
              <a:t> work</a:t>
            </a:r>
          </a:p>
          <a:p>
            <a:r>
              <a:rPr lang="en-US" baseline="0" dirty="0" smtClean="0"/>
              <a:t>Lots of emails-require students to follow-up to confirm attendance-phone calls for students as needed</a:t>
            </a:r>
          </a:p>
          <a:p>
            <a:r>
              <a:rPr lang="en-US" baseline="0" dirty="0" smtClean="0"/>
              <a:t>Office of 5-divide and conquer</a:t>
            </a:r>
          </a:p>
          <a:p>
            <a:r>
              <a:rPr lang="en-US" baseline="0" dirty="0" smtClean="0"/>
              <a:t>Sample emails to copy and paste; email from dean for missed class time-particularly for other colleges not familiar with Teacher Match</a:t>
            </a:r>
          </a:p>
          <a:p>
            <a:r>
              <a:rPr lang="en-US" baseline="0" dirty="0" smtClean="0"/>
              <a:t>Folders-Match Day Design, Sample Interview Questions, Exit Survey, Feedback forms, and PDRs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95F93-AFA7-4B7C-B652-7BB2C98334D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2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Dress Dos and </a:t>
            </a:r>
            <a:r>
              <a:rPr lang="en-US" dirty="0" err="1" smtClean="0"/>
              <a:t>Donts</a:t>
            </a:r>
            <a:endParaRPr lang="en-US" dirty="0" smtClean="0"/>
          </a:p>
          <a:p>
            <a:r>
              <a:rPr lang="en-US" dirty="0" smtClean="0"/>
              <a:t>Sample Difficult</a:t>
            </a:r>
            <a:r>
              <a:rPr lang="en-US" baseline="0" dirty="0" smtClean="0"/>
              <a:t> Interview Questions with sample answers or things to think about</a:t>
            </a:r>
          </a:p>
          <a:p>
            <a:r>
              <a:rPr lang="en-US" baseline="0" dirty="0" smtClean="0"/>
              <a:t>-What are your biggest weaknesses?</a:t>
            </a:r>
          </a:p>
          <a:p>
            <a:r>
              <a:rPr lang="en-US" baseline="0" dirty="0" smtClean="0"/>
              <a:t>-What is your classroom management style?</a:t>
            </a:r>
          </a:p>
          <a:p>
            <a:r>
              <a:rPr lang="en-US" baseline="0" dirty="0" smtClean="0"/>
              <a:t>-How to answer when you have no idea what to say or how to answer?</a:t>
            </a:r>
          </a:p>
          <a:p>
            <a:r>
              <a:rPr lang="en-US" baseline="0" dirty="0" smtClean="0"/>
              <a:t>-Social Media warnings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95F93-AFA7-4B7C-B652-7BB2C98334D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2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Set-Up (arrive 45-60 minutes early) to move tables, assign table numbers, put out sign-in sheets, greet students and CMTs</a:t>
            </a:r>
          </a:p>
          <a:p>
            <a:r>
              <a:rPr lang="en-US" dirty="0" smtClean="0"/>
              <a:t>CMTs-show contents of folder; stress the feedback form and being clear on who you want</a:t>
            </a:r>
          </a:p>
          <a:p>
            <a:r>
              <a:rPr lang="en-US" dirty="0" smtClean="0"/>
              <a:t>Circulate, chat with students to keep calm, watch for issues</a:t>
            </a:r>
          </a:p>
          <a:p>
            <a:r>
              <a:rPr lang="en-US" dirty="0" smtClean="0"/>
              <a:t>Be available for questions during deliberation; sounding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95F93-AFA7-4B7C-B652-7BB2C98334D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06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sample emails-congrats, sorry, pending (teachers deliberating,</a:t>
            </a:r>
            <a:r>
              <a:rPr lang="en-US" baseline="0" dirty="0" smtClean="0"/>
              <a:t> maybe want same student, teachers loved all students and want to find placements for them, etc.)</a:t>
            </a:r>
            <a:endParaRPr lang="en-US" dirty="0" smtClean="0"/>
          </a:p>
          <a:p>
            <a:r>
              <a:rPr lang="en-US" dirty="0" smtClean="0"/>
              <a:t>GA compiles</a:t>
            </a:r>
            <a:r>
              <a:rPr lang="en-US" baseline="0" dirty="0" smtClean="0"/>
              <a:t> and sends feedback to students as well as feedback from Exit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95F93-AFA7-4B7C-B652-7BB2C98334D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7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Anthony Wayne Video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95F93-AFA7-4B7C-B652-7BB2C98334D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37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Fostoria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95F93-AFA7-4B7C-B652-7BB2C98334D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7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Dispositional:</a:t>
            </a:r>
            <a:r>
              <a:rPr lang="en-US" baseline="0" dirty="0" smtClean="0"/>
              <a:t>  Social Media, PDRs, Interview attire/makeup, Professionalism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95F93-AFA7-4B7C-B652-7BB2C98334D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1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714" y="2587626"/>
            <a:ext cx="7772400" cy="1069975"/>
          </a:xfrm>
          <a:prstGeom prst="rect">
            <a:avLst/>
          </a:prstGeom>
        </p:spPr>
        <p:txBody>
          <a:bodyPr/>
          <a:lstStyle>
            <a:lvl1pPr algn="ctr">
              <a:defRPr sz="3400" cap="all"/>
            </a:lvl1pPr>
          </a:lstStyle>
          <a:p>
            <a:r>
              <a:rPr lang="en-US" dirty="0" smtClean="0"/>
              <a:t>Teacher MATCH PREP SESSION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1447800"/>
            <a:ext cx="8066314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286" y="2057400"/>
            <a:ext cx="8066314" cy="320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A0797-FC17-4419-95BE-D7D8C1842F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61B5A-06C3-453F-A640-6F827B7DDD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4910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1447800"/>
            <a:ext cx="8066314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2057400"/>
            <a:ext cx="8066314" cy="320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867228"/>
            <a:ext cx="8066314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E9928-9265-4C07-B03B-0C887EAEC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758371"/>
            <a:ext cx="8066314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FC23A-46CF-4163-B6B2-1BF996D47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1447800"/>
            <a:ext cx="8066314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4A73-B140-4514-90F0-9BB42E5F6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4E254-1688-4E80-9F26-9DBF38233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71286"/>
            <a:ext cx="5111751" cy="545487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C2551-2C80-4A03-A8AB-1FE71CC8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8B1CE-68C8-49E5-A155-DD79FD2D0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SU EDHD final ol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0" y="5599793"/>
            <a:ext cx="3111500" cy="647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i="1">
          <a:solidFill>
            <a:srgbClr val="F47933"/>
          </a:solidFill>
          <a:latin typeface="+mj-lt"/>
          <a:ea typeface="ＭＳ Ｐゴシック" pitchFamily="-112" charset="-128"/>
          <a:cs typeface="Time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i="1">
          <a:solidFill>
            <a:srgbClr val="595959"/>
          </a:solidFill>
          <a:latin typeface="Times" pitchFamily="-112" charset="0"/>
          <a:ea typeface="ＭＳ Ｐゴシック" pitchFamily="-112" charset="-128"/>
          <a:cs typeface="Times" pitchFamily="-10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i="1">
          <a:solidFill>
            <a:srgbClr val="595959"/>
          </a:solidFill>
          <a:latin typeface="Times" pitchFamily="-112" charset="0"/>
          <a:ea typeface="ＭＳ Ｐゴシック" pitchFamily="-112" charset="-128"/>
          <a:cs typeface="Times" pitchFamily="-10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i="1">
          <a:solidFill>
            <a:srgbClr val="595959"/>
          </a:solidFill>
          <a:latin typeface="Times" pitchFamily="-112" charset="0"/>
          <a:ea typeface="ＭＳ Ｐゴシック" pitchFamily="-112" charset="-128"/>
          <a:cs typeface="Times" pitchFamily="-10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i="1">
          <a:solidFill>
            <a:srgbClr val="595959"/>
          </a:solidFill>
          <a:latin typeface="Times" pitchFamily="-112" charset="0"/>
          <a:ea typeface="ＭＳ Ｐゴシック" pitchFamily="-112" charset="-128"/>
          <a:cs typeface="Time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2800">
          <a:solidFill>
            <a:schemeClr val="tx1">
              <a:lumMod val="85000"/>
              <a:lumOff val="15000"/>
            </a:schemeClr>
          </a:solidFill>
          <a:latin typeface="+mn-lt"/>
          <a:ea typeface="ＭＳ Ｐゴシック" pitchFamily="-112" charset="-128"/>
          <a:cs typeface="Garamon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2600">
          <a:solidFill>
            <a:schemeClr val="tx1">
              <a:lumMod val="85000"/>
              <a:lumOff val="15000"/>
            </a:schemeClr>
          </a:solidFill>
          <a:latin typeface="+mn-lt"/>
          <a:ea typeface="ＭＳ Ｐゴシック" pitchFamily="-112" charset="-128"/>
          <a:cs typeface="Garamond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ＭＳ Ｐゴシック" pitchFamily="-112" charset="-128"/>
          <a:cs typeface="Garamond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2000">
          <a:solidFill>
            <a:schemeClr val="tx1">
              <a:lumMod val="85000"/>
              <a:lumOff val="15000"/>
            </a:schemeClr>
          </a:solidFill>
          <a:latin typeface="+mn-lt"/>
          <a:ea typeface="ＭＳ Ｐゴシック" pitchFamily="-112" charset="-128"/>
          <a:cs typeface="Garamond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2000">
          <a:solidFill>
            <a:schemeClr val="tx1">
              <a:lumMod val="85000"/>
              <a:lumOff val="15000"/>
            </a:schemeClr>
          </a:solidFill>
          <a:latin typeface="+mn-lt"/>
          <a:ea typeface="ＭＳ Ｐゴシック" pitchFamily="-112" charset="-128"/>
          <a:cs typeface="Garamond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cid:c4782915-7e69-4bfa-b9fa-dc23bc435278@namprd05.prod.outlook.com" TargetMode="External"/><Relationship Id="rId5" Type="http://schemas.openxmlformats.org/officeDocument/2006/relationships/image" Target="../media/image9.jpeg"/><Relationship Id="rId4" Type="http://schemas.openxmlformats.org/officeDocument/2006/relationships/image" Target="cid:34241950-86c5-4779-9bda-316770c64ba1@namprd05.prod.outlook.co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ralph@bgsu.edu" TargetMode="External"/><Relationship Id="rId2" Type="http://schemas.openxmlformats.org/officeDocument/2006/relationships/hyperlink" Target="mailto:benmart@bgs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stloui@bgs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7f008388-4d9c-4930-963b-b2180caa6b84@namprd05.prod.outlook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9040" y="2773680"/>
            <a:ext cx="6817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32705"/>
                </a:solidFill>
              </a:rPr>
              <a:t>Finding Your Match:</a:t>
            </a:r>
            <a:r>
              <a:rPr lang="en-US" sz="4000" dirty="0" smtClean="0">
                <a:solidFill>
                  <a:srgbClr val="F47933"/>
                </a:solidFill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F47933"/>
                </a:solidFill>
              </a:rPr>
              <a:t>An Innovative Approach to Placing Student Teachers</a:t>
            </a:r>
          </a:p>
        </p:txBody>
      </p:sp>
    </p:spTree>
    <p:extLst>
      <p:ext uri="{BB962C8B-B14F-4D97-AF65-F5344CB8AC3E}">
        <p14:creationId xmlns:p14="http://schemas.microsoft.com/office/powerpoint/2010/main" val="668981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Match Prep Session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2057399"/>
            <a:ext cx="8066314" cy="3038383"/>
          </a:xfrm>
        </p:spPr>
        <p:txBody>
          <a:bodyPr/>
          <a:lstStyle/>
          <a:p>
            <a:r>
              <a:rPr lang="en-US" dirty="0" smtClean="0"/>
              <a:t>Held multiple sessions</a:t>
            </a:r>
          </a:p>
          <a:p>
            <a:r>
              <a:rPr lang="en-US" dirty="0" smtClean="0"/>
              <a:t>Optional					</a:t>
            </a:r>
          </a:p>
          <a:p>
            <a:r>
              <a:rPr lang="en-US" dirty="0" smtClean="0"/>
              <a:t>What to Expect at Match</a:t>
            </a:r>
          </a:p>
          <a:p>
            <a:r>
              <a:rPr lang="en-US" dirty="0" smtClean="0"/>
              <a:t>Preparing for the Match</a:t>
            </a:r>
          </a:p>
          <a:p>
            <a:r>
              <a:rPr lang="en-US" dirty="0" smtClean="0"/>
              <a:t>Tips for Success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4197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1073150"/>
            <a:ext cx="8066314" cy="609600"/>
          </a:xfrm>
        </p:spPr>
        <p:txBody>
          <a:bodyPr/>
          <a:lstStyle/>
          <a:p>
            <a:r>
              <a:rPr lang="en-US" dirty="0" smtClean="0"/>
              <a:t>Match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682750"/>
            <a:ext cx="8066314" cy="3544570"/>
          </a:xfrm>
        </p:spPr>
        <p:txBody>
          <a:bodyPr/>
          <a:lstStyle/>
          <a:p>
            <a:r>
              <a:rPr lang="en-US" dirty="0" smtClean="0"/>
              <a:t>Set up </a:t>
            </a:r>
          </a:p>
          <a:p>
            <a:r>
              <a:rPr lang="en-US" dirty="0" smtClean="0"/>
              <a:t>CMT Orientation</a:t>
            </a:r>
          </a:p>
          <a:p>
            <a:r>
              <a:rPr lang="en-US" dirty="0" smtClean="0"/>
              <a:t>TC Orientation</a:t>
            </a:r>
          </a:p>
          <a:p>
            <a:r>
              <a:rPr lang="en-US" dirty="0" smtClean="0"/>
              <a:t>Speed Interviews</a:t>
            </a:r>
          </a:p>
          <a:p>
            <a:r>
              <a:rPr lang="en-US" dirty="0" smtClean="0"/>
              <a:t>Deliberation and Selection</a:t>
            </a:r>
          </a:p>
          <a:p>
            <a:endParaRPr lang="en-US" dirty="0"/>
          </a:p>
        </p:txBody>
      </p:sp>
      <p:pic>
        <p:nvPicPr>
          <p:cNvPr id="5" name="Picture 4" descr="cid:34241950-86c5-4779-9bda-316770c64ba1@namprd05.prod.outlook.com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82" y="4424220"/>
            <a:ext cx="3232728" cy="174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id:c4782915-7e69-4bfa-b9fa-dc23bc435278@namprd05.prod.outlook.com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64" y="1235652"/>
            <a:ext cx="3020291" cy="2113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270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703" y="2084457"/>
            <a:ext cx="7830105" cy="3200400"/>
          </a:xfrm>
        </p:spPr>
        <p:txBody>
          <a:bodyPr/>
          <a:lstStyle/>
          <a:p>
            <a:pPr>
              <a:buClr>
                <a:srgbClr val="F47933"/>
              </a:buClr>
              <a:buFont typeface="Arial" panose="020B0604020202020204" pitchFamily="34" charset="0"/>
              <a:buChar char="»"/>
            </a:pPr>
            <a:r>
              <a:rPr lang="en-US" dirty="0"/>
              <a:t>Match list sent to district </a:t>
            </a:r>
            <a:r>
              <a:rPr lang="en-US" dirty="0" smtClean="0"/>
              <a:t>liaison</a:t>
            </a:r>
          </a:p>
          <a:p>
            <a:pPr>
              <a:buClr>
                <a:srgbClr val="F47933"/>
              </a:buClr>
              <a:buFont typeface="Arial" panose="020B0604020202020204" pitchFamily="34" charset="0"/>
              <a:buChar char="»"/>
            </a:pPr>
            <a:r>
              <a:rPr lang="en-US" dirty="0" smtClean="0"/>
              <a:t>Selected or Not Selected emails to TCs</a:t>
            </a:r>
          </a:p>
          <a:p>
            <a:pPr>
              <a:buClr>
                <a:srgbClr val="F47933"/>
              </a:buClr>
              <a:buFont typeface="Arial" panose="020B0604020202020204" pitchFamily="34" charset="0"/>
              <a:buChar char="»"/>
            </a:pPr>
            <a:r>
              <a:rPr lang="en-US" dirty="0" smtClean="0"/>
              <a:t>TCs can request feedback from match</a:t>
            </a:r>
          </a:p>
          <a:p>
            <a:pPr>
              <a:buClr>
                <a:srgbClr val="F47933"/>
              </a:buClr>
              <a:buFont typeface="Arial" panose="020B0604020202020204" pitchFamily="34" charset="0"/>
              <a:buChar char="»"/>
            </a:pPr>
            <a:r>
              <a:rPr lang="en-US" dirty="0" smtClean="0"/>
              <a:t>Email contact information to TC and CMT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4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Able to choose good fit for teaching style, classroom and students</a:t>
            </a:r>
          </a:p>
          <a:p>
            <a:r>
              <a:rPr lang="en-US" dirty="0" smtClean="0"/>
              <a:t>More teachers willing to host Teacher Candidate</a:t>
            </a:r>
          </a:p>
          <a:p>
            <a:r>
              <a:rPr lang="en-US" dirty="0" smtClean="0"/>
              <a:t>Early contact and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32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District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206362"/>
              </p:ext>
            </p:extLst>
          </p:nvPr>
        </p:nvGraphicFramePr>
        <p:xfrm>
          <a:off x="495665" y="2179510"/>
          <a:ext cx="8066088" cy="2964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8037"/>
                <a:gridCol w="1160174"/>
                <a:gridCol w="1196810"/>
                <a:gridCol w="1161067"/>
              </a:tblGrid>
              <a:tr h="430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Question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2015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2016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2017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1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I feel more comfortable hosting a BGSU TC…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96.1%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97.7%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97.9%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I would recommend a BGSU TC to a </a:t>
                      </a:r>
                      <a:r>
                        <a:rPr lang="en-US" sz="2400" u="none" strike="noStrike" dirty="0" smtClean="0">
                          <a:effectLst/>
                        </a:rPr>
                        <a:t>colleague…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94.6%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92.5%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97.9%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1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Interviewing multiple TC's is a better way to </a:t>
                      </a:r>
                      <a:r>
                        <a:rPr lang="en-US" sz="2400" u="none" strike="noStrike" dirty="0" smtClean="0">
                          <a:effectLst/>
                        </a:rPr>
                        <a:t>place…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98.6%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97.1%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97.9%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196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99" y="1219200"/>
            <a:ext cx="8066314" cy="609600"/>
          </a:xfrm>
        </p:spPr>
        <p:txBody>
          <a:bodyPr/>
          <a:lstStyle/>
          <a:p>
            <a:r>
              <a:rPr lang="en-US" dirty="0" smtClean="0"/>
              <a:t>Benefits for Teacher Candidates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4286" y="2057400"/>
            <a:ext cx="7791846" cy="3082771"/>
          </a:xfrm>
        </p:spPr>
        <p:txBody>
          <a:bodyPr/>
          <a:lstStyle/>
          <a:p>
            <a:r>
              <a:rPr lang="en-US" dirty="0" smtClean="0"/>
              <a:t>Interview Experience</a:t>
            </a:r>
          </a:p>
          <a:p>
            <a:r>
              <a:rPr lang="en-US" dirty="0" smtClean="0"/>
              <a:t>Early involvement</a:t>
            </a:r>
          </a:p>
          <a:p>
            <a:r>
              <a:rPr lang="en-US" dirty="0" smtClean="0"/>
              <a:t>Attending more than 1 match builds grit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81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Office of Field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number of placements complete by March</a:t>
            </a:r>
          </a:p>
          <a:p>
            <a:r>
              <a:rPr lang="en-US" dirty="0" smtClean="0"/>
              <a:t>Additional placements</a:t>
            </a:r>
          </a:p>
          <a:p>
            <a:r>
              <a:rPr lang="en-US" dirty="0" smtClean="0"/>
              <a:t>Opportunity to build partnership</a:t>
            </a:r>
          </a:p>
          <a:p>
            <a:r>
              <a:rPr lang="en-US" dirty="0" smtClean="0"/>
              <a:t>Address dispositional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7716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Timeliness of communication</a:t>
            </a:r>
          </a:p>
          <a:p>
            <a:r>
              <a:rPr lang="en-US" dirty="0" smtClean="0"/>
              <a:t>Day of cancellations</a:t>
            </a:r>
          </a:p>
          <a:p>
            <a:r>
              <a:rPr lang="en-US" dirty="0" smtClean="0"/>
              <a:t>Weather</a:t>
            </a:r>
          </a:p>
          <a:p>
            <a:r>
              <a:rPr lang="en-US" dirty="0" smtClean="0"/>
              <a:t>Campus expectations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6230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855433"/>
            <a:ext cx="8066314" cy="356882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Contact Information:</a:t>
            </a:r>
          </a:p>
          <a:p>
            <a:r>
              <a:rPr lang="en-US" dirty="0" smtClean="0"/>
              <a:t>Ben Martin, Director, </a:t>
            </a:r>
            <a:r>
              <a:rPr lang="en-US" dirty="0" smtClean="0">
                <a:hlinkClick r:id="rId2"/>
              </a:rPr>
              <a:t>benmart@bgsu.edu</a:t>
            </a:r>
            <a:endParaRPr lang="en-US" dirty="0" smtClean="0"/>
          </a:p>
          <a:p>
            <a:r>
              <a:rPr lang="en-US" dirty="0" smtClean="0"/>
              <a:t>Beth Ralph, Field Partnership Coordinator, </a:t>
            </a:r>
            <a:r>
              <a:rPr lang="en-US" dirty="0" smtClean="0">
                <a:hlinkClick r:id="rId3"/>
              </a:rPr>
              <a:t>eralph@bgsu.edu</a:t>
            </a:r>
            <a:endParaRPr lang="en-US" dirty="0" smtClean="0"/>
          </a:p>
          <a:p>
            <a:r>
              <a:rPr lang="en-US" dirty="0" smtClean="0"/>
              <a:t>Jen St. Louis, Field Partnership Coordinator,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hlinkClick r:id="rId4"/>
              </a:rPr>
              <a:t>jstloui@bgsu.edu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0791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Teacher Match Background</a:t>
            </a:r>
          </a:p>
          <a:p>
            <a:r>
              <a:rPr lang="en-US" dirty="0" smtClean="0"/>
              <a:t>Teacher Match Logistics</a:t>
            </a:r>
          </a:p>
          <a:p>
            <a:r>
              <a:rPr lang="en-US" dirty="0" smtClean="0"/>
              <a:t>Teacher Match Benefits/Challenges</a:t>
            </a:r>
          </a:p>
          <a:p>
            <a:r>
              <a:rPr lang="en-US" dirty="0" smtClean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2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1483360"/>
            <a:ext cx="8066314" cy="609600"/>
          </a:xfrm>
        </p:spPr>
        <p:txBody>
          <a:bodyPr/>
          <a:lstStyle/>
          <a:p>
            <a:r>
              <a:rPr lang="en-US" dirty="0" smtClean="0"/>
              <a:t>Office of Field Experiences: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2092960"/>
            <a:ext cx="8066314" cy="3865880"/>
          </a:xfrm>
        </p:spPr>
        <p:txBody>
          <a:bodyPr/>
          <a:lstStyle/>
          <a:p>
            <a:r>
              <a:rPr lang="en-US" dirty="0" smtClean="0"/>
              <a:t>Place 550-600 Teacher Candidates per year</a:t>
            </a:r>
            <a:endParaRPr lang="en-US" dirty="0"/>
          </a:p>
          <a:p>
            <a:r>
              <a:rPr lang="en-US" dirty="0" smtClean="0"/>
              <a:t>Full Year placements (methods/student teaching for most programs</a:t>
            </a:r>
          </a:p>
          <a:p>
            <a:r>
              <a:rPr lang="en-US" dirty="0" smtClean="0"/>
              <a:t>Place within a 60 mile radius of Bowling Green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44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47933"/>
              </a:buClr>
              <a:buFont typeface="Arial" panose="020B0604020202020204" pitchFamily="34" charset="0"/>
              <a:buChar char="»"/>
            </a:pPr>
            <a:r>
              <a:rPr lang="en-US" dirty="0" smtClean="0"/>
              <a:t>Piloted in 2014</a:t>
            </a:r>
          </a:p>
          <a:p>
            <a:pPr>
              <a:buClr>
                <a:srgbClr val="F47933"/>
              </a:buClr>
              <a:buFont typeface="Arial" panose="020B0604020202020204" pitchFamily="34" charset="0"/>
              <a:buChar char="»"/>
            </a:pPr>
            <a:r>
              <a:rPr lang="en-US" dirty="0" smtClean="0"/>
              <a:t>BGSU looking for ways to increase and encourage partner districts to take candidates</a:t>
            </a:r>
          </a:p>
          <a:p>
            <a:pPr marL="0" indent="0">
              <a:buClr>
                <a:srgbClr val="F47933"/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66" y="3884129"/>
            <a:ext cx="240467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20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1160361"/>
            <a:ext cx="8066314" cy="609600"/>
          </a:xfrm>
        </p:spPr>
        <p:txBody>
          <a:bodyPr/>
          <a:lstStyle/>
          <a:p>
            <a:r>
              <a:rPr lang="en-US" dirty="0" smtClean="0"/>
              <a:t>Teacher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861400"/>
            <a:ext cx="8066314" cy="1822833"/>
          </a:xfrm>
        </p:spPr>
        <p:txBody>
          <a:bodyPr/>
          <a:lstStyle/>
          <a:p>
            <a:pPr>
              <a:buClr>
                <a:srgbClr val="F47933"/>
              </a:buClr>
              <a:buFont typeface="Arial" panose="020B0604020202020204" pitchFamily="34" charset="0"/>
              <a:buChar char="»"/>
            </a:pPr>
            <a:r>
              <a:rPr lang="en-US" dirty="0" smtClean="0"/>
              <a:t>Speed Interviews</a:t>
            </a:r>
            <a:endParaRPr lang="en-US" dirty="0" smtClean="0">
              <a:solidFill>
                <a:srgbClr val="632705"/>
              </a:solidFill>
            </a:endParaRPr>
          </a:p>
          <a:p>
            <a:pPr>
              <a:buClr>
                <a:srgbClr val="F47933"/>
              </a:buClr>
              <a:buFont typeface="Arial" panose="020B0604020202020204" pitchFamily="34" charset="0"/>
              <a:buChar char="»"/>
            </a:pPr>
            <a:r>
              <a:rPr lang="en-US" dirty="0" smtClean="0"/>
              <a:t>Classroom Mentors select Teacher Candidate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cid:7f008388-4d9c-4930-963b-b2180caa6b84@namprd05.prod.outlook.com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13" y="3586579"/>
            <a:ext cx="4287914" cy="2689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314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2015: 6 </a:t>
            </a:r>
            <a:r>
              <a:rPr lang="en-US" dirty="0"/>
              <a:t>districts, </a:t>
            </a:r>
            <a:r>
              <a:rPr lang="en-US" dirty="0" smtClean="0"/>
              <a:t>82 </a:t>
            </a:r>
            <a:r>
              <a:rPr lang="en-US" dirty="0"/>
              <a:t>TCs placed</a:t>
            </a:r>
          </a:p>
          <a:p>
            <a:r>
              <a:rPr lang="en-US" dirty="0" smtClean="0"/>
              <a:t>2016: 13 </a:t>
            </a:r>
            <a:r>
              <a:rPr lang="en-US" dirty="0"/>
              <a:t>districts, </a:t>
            </a:r>
            <a:r>
              <a:rPr lang="en-US" dirty="0" smtClean="0"/>
              <a:t>189 </a:t>
            </a:r>
            <a:r>
              <a:rPr lang="en-US" dirty="0"/>
              <a:t>TCs placed</a:t>
            </a:r>
          </a:p>
          <a:p>
            <a:r>
              <a:rPr lang="en-US" dirty="0"/>
              <a:t>2017: 15 districts, 210 TCs placed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82" y="3826277"/>
            <a:ext cx="2920752" cy="20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77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Districts Love It…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2057399"/>
            <a:ext cx="4284872" cy="3912377"/>
          </a:xfrm>
        </p:spPr>
      </p:pic>
    </p:spTree>
    <p:extLst>
      <p:ext uri="{BB962C8B-B14F-4D97-AF65-F5344CB8AC3E}">
        <p14:creationId xmlns:p14="http://schemas.microsoft.com/office/powerpoint/2010/main" val="909571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1211580"/>
            <a:ext cx="8066314" cy="609600"/>
          </a:xfrm>
        </p:spPr>
        <p:txBody>
          <a:bodyPr/>
          <a:lstStyle/>
          <a:p>
            <a:r>
              <a:rPr lang="en-US" dirty="0" smtClean="0"/>
              <a:t>Pre-Match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260" y="1821180"/>
            <a:ext cx="8066314" cy="3528060"/>
          </a:xfrm>
        </p:spPr>
        <p:txBody>
          <a:bodyPr/>
          <a:lstStyle/>
          <a:p>
            <a:pPr>
              <a:buClr>
                <a:srgbClr val="F47933"/>
              </a:buClr>
              <a:buFont typeface="Arial" panose="020B0604020202020204" pitchFamily="34" charset="0"/>
              <a:buChar char="»"/>
            </a:pPr>
            <a:r>
              <a:rPr lang="en-US" sz="2400" dirty="0" smtClean="0"/>
              <a:t>Contact district to select date, time, and location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Clr>
                <a:srgbClr val="F47933"/>
              </a:buClr>
              <a:buFont typeface="Arial" panose="020B0604020202020204" pitchFamily="34" charset="0"/>
              <a:buChar char="»"/>
            </a:pPr>
            <a:r>
              <a:rPr lang="en-US" sz="2400" dirty="0" smtClean="0"/>
              <a:t>Student sign-up meetings </a:t>
            </a:r>
          </a:p>
          <a:p>
            <a:pPr>
              <a:buClr>
                <a:srgbClr val="F47933"/>
              </a:buClr>
              <a:buFont typeface="Arial" panose="020B0604020202020204" pitchFamily="34" charset="0"/>
              <a:buChar char="»"/>
            </a:pPr>
            <a:endParaRPr lang="en-US" sz="2400" dirty="0" smtClean="0"/>
          </a:p>
          <a:p>
            <a:pPr>
              <a:buClr>
                <a:srgbClr val="F47933"/>
              </a:buClr>
              <a:buFont typeface="Arial" panose="020B0604020202020204" pitchFamily="34" charset="0"/>
              <a:buChar char="»"/>
            </a:pPr>
            <a:r>
              <a:rPr lang="en-US" sz="2400" dirty="0" smtClean="0"/>
              <a:t>Receive CMT lists from districts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6761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2057400"/>
            <a:ext cx="8066314" cy="3561080"/>
          </a:xfrm>
        </p:spPr>
        <p:txBody>
          <a:bodyPr/>
          <a:lstStyle/>
          <a:p>
            <a:r>
              <a:rPr lang="en-US" sz="2400" dirty="0" smtClean="0"/>
              <a:t>Identify Teacher Candidates (random selection)</a:t>
            </a:r>
          </a:p>
          <a:p>
            <a:r>
              <a:rPr lang="en-US" sz="2400" dirty="0" smtClean="0"/>
              <a:t>Teacher Candidate Notification via Email</a:t>
            </a:r>
          </a:p>
          <a:p>
            <a:r>
              <a:rPr lang="en-US" sz="2400" dirty="0" smtClean="0"/>
              <a:t>Professor/Instructor Notification</a:t>
            </a:r>
          </a:p>
          <a:p>
            <a:r>
              <a:rPr lang="en-US" sz="2400" dirty="0" smtClean="0"/>
              <a:t>Carpool List</a:t>
            </a:r>
          </a:p>
          <a:p>
            <a:r>
              <a:rPr lang="en-US" sz="2400" dirty="0" smtClean="0"/>
              <a:t>Personal Data Records (PDRs) sent to CMTs</a:t>
            </a:r>
          </a:p>
          <a:p>
            <a:r>
              <a:rPr lang="en-US" sz="2400" dirty="0" smtClean="0"/>
              <a:t>Email Match Groupings to Principals</a:t>
            </a:r>
          </a:p>
          <a:p>
            <a:r>
              <a:rPr lang="en-US" sz="2400" dirty="0" smtClean="0"/>
              <a:t>Match reminders sent</a:t>
            </a:r>
          </a:p>
          <a:p>
            <a:r>
              <a:rPr lang="en-US" sz="2400" dirty="0" smtClean="0"/>
              <a:t>Prepare folders for CMTs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9252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19088</TotalTime>
  <Words>632</Words>
  <Application>Microsoft Office PowerPoint</Application>
  <PresentationFormat>On-screen Show (4:3)</PresentationFormat>
  <Paragraphs>133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Garamond</vt:lpstr>
      <vt:lpstr>Times</vt:lpstr>
      <vt:lpstr>template</vt:lpstr>
      <vt:lpstr>PowerPoint Presentation</vt:lpstr>
      <vt:lpstr>Agenda</vt:lpstr>
      <vt:lpstr>Office of Field Experiences:</vt:lpstr>
      <vt:lpstr>Teacher Match</vt:lpstr>
      <vt:lpstr>Teacher Match</vt:lpstr>
      <vt:lpstr>Teacher Match</vt:lpstr>
      <vt:lpstr>Partner Districts Love It…</vt:lpstr>
      <vt:lpstr>Pre-Match…</vt:lpstr>
      <vt:lpstr>Match Prep</vt:lpstr>
      <vt:lpstr>Teacher Match Prep Session </vt:lpstr>
      <vt:lpstr>Match Event</vt:lpstr>
      <vt:lpstr>Post-Match</vt:lpstr>
      <vt:lpstr>Benefits for District</vt:lpstr>
      <vt:lpstr>Benefits for District</vt:lpstr>
      <vt:lpstr>Benefits for Teacher Candidates</vt:lpstr>
      <vt:lpstr>Benefits for Office of Field Experiences</vt:lpstr>
      <vt:lpstr>Challenges</vt:lpstr>
      <vt:lpstr>Q &amp; A</vt:lpstr>
    </vt:vector>
  </TitlesOfParts>
  <Company>BGSU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ITS</dc:creator>
  <cp:lastModifiedBy>Elizabeth A Ralph</cp:lastModifiedBy>
  <cp:revision>510</cp:revision>
  <cp:lastPrinted>2017-03-16T15:19:18Z</cp:lastPrinted>
  <dcterms:created xsi:type="dcterms:W3CDTF">2009-11-12T14:23:46Z</dcterms:created>
  <dcterms:modified xsi:type="dcterms:W3CDTF">2017-03-27T18:54:26Z</dcterms:modified>
</cp:coreProperties>
</file>