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4"/>
  </p:notesMasterIdLst>
  <p:sldIdLst>
    <p:sldId id="256" r:id="rId2"/>
    <p:sldId id="392" r:id="rId3"/>
    <p:sldId id="393" r:id="rId4"/>
    <p:sldId id="420" r:id="rId5"/>
    <p:sldId id="398" r:id="rId6"/>
    <p:sldId id="399" r:id="rId7"/>
    <p:sldId id="412" r:id="rId8"/>
    <p:sldId id="413" r:id="rId9"/>
    <p:sldId id="414" r:id="rId10"/>
    <p:sldId id="424" r:id="rId11"/>
    <p:sldId id="415" r:id="rId12"/>
    <p:sldId id="405" r:id="rId13"/>
    <p:sldId id="406" r:id="rId14"/>
    <p:sldId id="407" r:id="rId15"/>
    <p:sldId id="417" r:id="rId16"/>
    <p:sldId id="418" r:id="rId17"/>
    <p:sldId id="411" r:id="rId18"/>
    <p:sldId id="419" r:id="rId19"/>
    <p:sldId id="339" r:id="rId20"/>
    <p:sldId id="375" r:id="rId21"/>
    <p:sldId id="349" r:id="rId22"/>
    <p:sldId id="362" r:id="rId23"/>
    <p:sldId id="357" r:id="rId24"/>
    <p:sldId id="262" r:id="rId25"/>
    <p:sldId id="344" r:id="rId26"/>
    <p:sldId id="346" r:id="rId27"/>
    <p:sldId id="263" r:id="rId28"/>
    <p:sldId id="265" r:id="rId29"/>
    <p:sldId id="266" r:id="rId30"/>
    <p:sldId id="267" r:id="rId31"/>
    <p:sldId id="366" r:id="rId32"/>
    <p:sldId id="340" r:id="rId33"/>
    <p:sldId id="268" r:id="rId34"/>
    <p:sldId id="269" r:id="rId35"/>
    <p:sldId id="270" r:id="rId36"/>
    <p:sldId id="370" r:id="rId37"/>
    <p:sldId id="271" r:id="rId38"/>
    <p:sldId id="273" r:id="rId39"/>
    <p:sldId id="274" r:id="rId40"/>
    <p:sldId id="275" r:id="rId41"/>
    <p:sldId id="277" r:id="rId42"/>
    <p:sldId id="327" r:id="rId43"/>
    <p:sldId id="328" r:id="rId44"/>
    <p:sldId id="329" r:id="rId45"/>
    <p:sldId id="330" r:id="rId46"/>
    <p:sldId id="279" r:id="rId47"/>
    <p:sldId id="371" r:id="rId48"/>
    <p:sldId id="373" r:id="rId49"/>
    <p:sldId id="372" r:id="rId50"/>
    <p:sldId id="422" r:id="rId51"/>
    <p:sldId id="423" r:id="rId52"/>
    <p:sldId id="280" r:id="rId53"/>
    <p:sldId id="374" r:id="rId54"/>
    <p:sldId id="282" r:id="rId55"/>
    <p:sldId id="283" r:id="rId56"/>
    <p:sldId id="284" r:id="rId57"/>
    <p:sldId id="325" r:id="rId58"/>
    <p:sldId id="377" r:id="rId59"/>
    <p:sldId id="326" r:id="rId60"/>
    <p:sldId id="285" r:id="rId61"/>
    <p:sldId id="286" r:id="rId62"/>
    <p:sldId id="288" r:id="rId63"/>
    <p:sldId id="287" r:id="rId64"/>
    <p:sldId id="289" r:id="rId65"/>
    <p:sldId id="308" r:id="rId66"/>
    <p:sldId id="290" r:id="rId67"/>
    <p:sldId id="291" r:id="rId68"/>
    <p:sldId id="307" r:id="rId69"/>
    <p:sldId id="365" r:id="rId70"/>
    <p:sldId id="360" r:id="rId71"/>
    <p:sldId id="294" r:id="rId72"/>
    <p:sldId id="295" r:id="rId73"/>
    <p:sldId id="296" r:id="rId74"/>
    <p:sldId id="297" r:id="rId75"/>
    <p:sldId id="298" r:id="rId76"/>
    <p:sldId id="299" r:id="rId77"/>
    <p:sldId id="300" r:id="rId78"/>
    <p:sldId id="301" r:id="rId79"/>
    <p:sldId id="302" r:id="rId80"/>
    <p:sldId id="421" r:id="rId81"/>
    <p:sldId id="378" r:id="rId82"/>
    <p:sldId id="304"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64" d="100"/>
          <a:sy n="64" d="100"/>
        </p:scale>
        <p:origin x="-1554" y="-30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640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EC3EA7-EB3E-4598-B821-0362B7291915}" type="datetimeFigureOut">
              <a:rPr lang="en-US" smtClean="0"/>
              <a:pPr/>
              <a:t>3/30/2017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11814D-E558-4C90-ACF5-4285ABC12A0B}" type="slidenum">
              <a:rPr lang="en-US" smtClean="0"/>
              <a:pPr/>
              <a:t>‹#›</a:t>
            </a:fld>
            <a:endParaRPr lang="en-US"/>
          </a:p>
        </p:txBody>
      </p:sp>
    </p:spTree>
    <p:extLst>
      <p:ext uri="{BB962C8B-B14F-4D97-AF65-F5344CB8AC3E}">
        <p14:creationId xmlns:p14="http://schemas.microsoft.com/office/powerpoint/2010/main" xmlns="" val="391921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115174A-664C-4785-8C18-D037C0419129}" type="datetime1">
              <a:rPr lang="en-US" smtClean="0"/>
              <a:pPr/>
              <a:t>3/30/2017</a:t>
            </a:fld>
            <a:endParaRPr lang="en-US" dirty="0"/>
          </a:p>
        </p:txBody>
      </p:sp>
      <p:sp>
        <p:nvSpPr>
          <p:cNvPr id="5" name="Footer Placeholder 4"/>
          <p:cNvSpPr>
            <a:spLocks noGrp="1"/>
          </p:cNvSpPr>
          <p:nvPr>
            <p:ph type="ftr" sz="quarter" idx="11"/>
          </p:nvPr>
        </p:nvSpPr>
        <p:spPr/>
        <p:txBody>
          <a:bodyPr/>
          <a:lstStyle/>
          <a:p>
            <a:r>
              <a:rPr lang="en-US"/>
              <a:t>Live to learn!</a:t>
            </a:r>
            <a:endParaRPr lang="en-US" dirty="0"/>
          </a:p>
        </p:txBody>
      </p:sp>
      <p:sp>
        <p:nvSpPr>
          <p:cNvPr id="6" name="Slide Number Placeholder 5"/>
          <p:cNvSpPr>
            <a:spLocks noGrp="1"/>
          </p:cNvSpPr>
          <p:nvPr>
            <p:ph type="sldNum" sz="quarter" idx="12"/>
          </p:nvPr>
        </p:nvSpPr>
        <p:spPr/>
        <p:txBody>
          <a:bodyPr/>
          <a:lstStyle/>
          <a:p>
            <a:fld id="{AC7D8051-197D-480D-A8D8-5520739307D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F44A67-4D15-4B11-A13B-F7845E4F37CA}" type="datetime1">
              <a:rPr lang="en-US" smtClean="0"/>
              <a:pPr/>
              <a:t>3/30/2017</a:t>
            </a:fld>
            <a:endParaRPr lang="en-US" dirty="0"/>
          </a:p>
        </p:txBody>
      </p:sp>
      <p:sp>
        <p:nvSpPr>
          <p:cNvPr id="5" name="Footer Placeholder 4"/>
          <p:cNvSpPr>
            <a:spLocks noGrp="1"/>
          </p:cNvSpPr>
          <p:nvPr>
            <p:ph type="ftr" sz="quarter" idx="11"/>
          </p:nvPr>
        </p:nvSpPr>
        <p:spPr/>
        <p:txBody>
          <a:bodyPr/>
          <a:lstStyle/>
          <a:p>
            <a:r>
              <a:rPr lang="en-US"/>
              <a:t>Live to learn!</a:t>
            </a:r>
            <a:endParaRPr lang="en-US" dirty="0"/>
          </a:p>
        </p:txBody>
      </p:sp>
      <p:sp>
        <p:nvSpPr>
          <p:cNvPr id="6" name="Slide Number Placeholder 5"/>
          <p:cNvSpPr>
            <a:spLocks noGrp="1"/>
          </p:cNvSpPr>
          <p:nvPr>
            <p:ph type="sldNum" sz="quarter" idx="12"/>
          </p:nvPr>
        </p:nvSpPr>
        <p:spPr/>
        <p:txBody>
          <a:bodyPr/>
          <a:lstStyle/>
          <a:p>
            <a:fld id="{AC7D8051-197D-480D-A8D8-5520739307D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8C2DB3-FD19-45F6-AE5B-964338F13530}" type="datetime1">
              <a:rPr lang="en-US" smtClean="0"/>
              <a:pPr/>
              <a:t>3/30/2017</a:t>
            </a:fld>
            <a:endParaRPr lang="en-US" dirty="0"/>
          </a:p>
        </p:txBody>
      </p:sp>
      <p:sp>
        <p:nvSpPr>
          <p:cNvPr id="5" name="Footer Placeholder 4"/>
          <p:cNvSpPr>
            <a:spLocks noGrp="1"/>
          </p:cNvSpPr>
          <p:nvPr>
            <p:ph type="ftr" sz="quarter" idx="11"/>
          </p:nvPr>
        </p:nvSpPr>
        <p:spPr/>
        <p:txBody>
          <a:bodyPr/>
          <a:lstStyle/>
          <a:p>
            <a:r>
              <a:rPr lang="en-US"/>
              <a:t>Live to learn!</a:t>
            </a:r>
            <a:endParaRPr lang="en-US" dirty="0"/>
          </a:p>
        </p:txBody>
      </p:sp>
      <p:sp>
        <p:nvSpPr>
          <p:cNvPr id="6" name="Slide Number Placeholder 5"/>
          <p:cNvSpPr>
            <a:spLocks noGrp="1"/>
          </p:cNvSpPr>
          <p:nvPr>
            <p:ph type="sldNum" sz="quarter" idx="12"/>
          </p:nvPr>
        </p:nvSpPr>
        <p:spPr/>
        <p:txBody>
          <a:bodyPr/>
          <a:lstStyle/>
          <a:p>
            <a:fld id="{AC7D8051-197D-480D-A8D8-5520739307D9}"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a:defRPr/>
            </a:pPr>
            <a:fld id="{B7F367AA-0AB5-48B0-BB75-30874967DAF0}" type="datetime1">
              <a:rPr lang="en-US" smtClean="0"/>
              <a:pPr>
                <a:defRPr/>
              </a:pPr>
              <a:t>3/30/2017</a:t>
            </a:fld>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a:defRPr/>
            </a:pPr>
            <a:r>
              <a:rPr lang="en-US"/>
              <a:t>Live to learn!</a:t>
            </a: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a:defRPr/>
            </a:pPr>
            <a:fld id="{7DE62EB3-5B8E-4DC4-BA55-D759D899A776}" type="slidenum">
              <a:rPr lang="en-US"/>
              <a:pPr>
                <a:defRPr/>
              </a:pPr>
              <a:t>‹#›</a:t>
            </a:fld>
            <a:endParaRPr lang="en-US"/>
          </a:p>
        </p:txBody>
      </p:sp>
    </p:spTree>
    <p:extLst>
      <p:ext uri="{BB962C8B-B14F-4D97-AF65-F5344CB8AC3E}">
        <p14:creationId xmlns:p14="http://schemas.microsoft.com/office/powerpoint/2010/main" xmlns="" val="2163701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1B877-A53D-49D7-AD72-D15A65F00C84}" type="datetime1">
              <a:rPr lang="en-US" smtClean="0"/>
              <a:pPr/>
              <a:t>3/30/2017</a:t>
            </a:fld>
            <a:endParaRPr lang="en-US" dirty="0"/>
          </a:p>
        </p:txBody>
      </p:sp>
      <p:sp>
        <p:nvSpPr>
          <p:cNvPr id="5" name="Footer Placeholder 4"/>
          <p:cNvSpPr>
            <a:spLocks noGrp="1"/>
          </p:cNvSpPr>
          <p:nvPr>
            <p:ph type="ftr" sz="quarter" idx="11"/>
          </p:nvPr>
        </p:nvSpPr>
        <p:spPr/>
        <p:txBody>
          <a:bodyPr/>
          <a:lstStyle/>
          <a:p>
            <a:r>
              <a:rPr lang="en-US"/>
              <a:t>Live to learn!</a:t>
            </a:r>
            <a:endParaRPr lang="en-US" dirty="0"/>
          </a:p>
        </p:txBody>
      </p:sp>
      <p:sp>
        <p:nvSpPr>
          <p:cNvPr id="6" name="Slide Number Placeholder 5"/>
          <p:cNvSpPr>
            <a:spLocks noGrp="1"/>
          </p:cNvSpPr>
          <p:nvPr>
            <p:ph type="sldNum" sz="quarter" idx="12"/>
          </p:nvPr>
        </p:nvSpPr>
        <p:spPr/>
        <p:txBody>
          <a:bodyPr/>
          <a:lstStyle/>
          <a:p>
            <a:fld id="{AC7D8051-197D-480D-A8D8-5520739307D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24648F-75AE-4FD4-933B-4E4F68D6F705}" type="datetime1">
              <a:rPr lang="en-US" smtClean="0"/>
              <a:pPr/>
              <a:t>3/30/2017</a:t>
            </a:fld>
            <a:endParaRPr lang="en-US" dirty="0"/>
          </a:p>
        </p:txBody>
      </p:sp>
      <p:sp>
        <p:nvSpPr>
          <p:cNvPr id="5" name="Footer Placeholder 4"/>
          <p:cNvSpPr>
            <a:spLocks noGrp="1"/>
          </p:cNvSpPr>
          <p:nvPr>
            <p:ph type="ftr" sz="quarter" idx="11"/>
          </p:nvPr>
        </p:nvSpPr>
        <p:spPr/>
        <p:txBody>
          <a:bodyPr/>
          <a:lstStyle/>
          <a:p>
            <a:r>
              <a:rPr lang="en-US"/>
              <a:t>Live to learn!</a:t>
            </a:r>
            <a:endParaRPr lang="en-US" dirty="0"/>
          </a:p>
        </p:txBody>
      </p:sp>
      <p:sp>
        <p:nvSpPr>
          <p:cNvPr id="6" name="Slide Number Placeholder 5"/>
          <p:cNvSpPr>
            <a:spLocks noGrp="1"/>
          </p:cNvSpPr>
          <p:nvPr>
            <p:ph type="sldNum" sz="quarter" idx="12"/>
          </p:nvPr>
        </p:nvSpPr>
        <p:spPr/>
        <p:txBody>
          <a:bodyPr/>
          <a:lstStyle/>
          <a:p>
            <a:fld id="{AC7D8051-197D-480D-A8D8-5520739307D9}"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939CF5-14E2-4D8C-AAAF-209539AF67E5}" type="datetime1">
              <a:rPr lang="en-US" smtClean="0"/>
              <a:pPr/>
              <a:t>3/30/2017</a:t>
            </a:fld>
            <a:endParaRPr lang="en-US" dirty="0"/>
          </a:p>
        </p:txBody>
      </p:sp>
      <p:sp>
        <p:nvSpPr>
          <p:cNvPr id="6" name="Footer Placeholder 5"/>
          <p:cNvSpPr>
            <a:spLocks noGrp="1"/>
          </p:cNvSpPr>
          <p:nvPr>
            <p:ph type="ftr" sz="quarter" idx="11"/>
          </p:nvPr>
        </p:nvSpPr>
        <p:spPr/>
        <p:txBody>
          <a:bodyPr/>
          <a:lstStyle/>
          <a:p>
            <a:r>
              <a:rPr lang="en-US"/>
              <a:t>Live to learn!</a:t>
            </a:r>
            <a:endParaRPr lang="en-US" dirty="0"/>
          </a:p>
        </p:txBody>
      </p:sp>
      <p:sp>
        <p:nvSpPr>
          <p:cNvPr id="7" name="Slide Number Placeholder 6"/>
          <p:cNvSpPr>
            <a:spLocks noGrp="1"/>
          </p:cNvSpPr>
          <p:nvPr>
            <p:ph type="sldNum" sz="quarter" idx="12"/>
          </p:nvPr>
        </p:nvSpPr>
        <p:spPr/>
        <p:txBody>
          <a:bodyPr/>
          <a:lstStyle/>
          <a:p>
            <a:fld id="{AC7D8051-197D-480D-A8D8-5520739307D9}"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C8B7AE-1F9C-4CA9-97AC-C83D28E893A8}" type="datetime1">
              <a:rPr lang="en-US" smtClean="0"/>
              <a:pPr/>
              <a:t>3/30/2017</a:t>
            </a:fld>
            <a:endParaRPr lang="en-US" dirty="0"/>
          </a:p>
        </p:txBody>
      </p:sp>
      <p:sp>
        <p:nvSpPr>
          <p:cNvPr id="8" name="Footer Placeholder 7"/>
          <p:cNvSpPr>
            <a:spLocks noGrp="1"/>
          </p:cNvSpPr>
          <p:nvPr>
            <p:ph type="ftr" sz="quarter" idx="11"/>
          </p:nvPr>
        </p:nvSpPr>
        <p:spPr/>
        <p:txBody>
          <a:bodyPr/>
          <a:lstStyle/>
          <a:p>
            <a:r>
              <a:rPr lang="en-US"/>
              <a:t>Live to learn!</a:t>
            </a:r>
            <a:endParaRPr lang="en-US" dirty="0"/>
          </a:p>
        </p:txBody>
      </p:sp>
      <p:sp>
        <p:nvSpPr>
          <p:cNvPr id="9" name="Slide Number Placeholder 8"/>
          <p:cNvSpPr>
            <a:spLocks noGrp="1"/>
          </p:cNvSpPr>
          <p:nvPr>
            <p:ph type="sldNum" sz="quarter" idx="12"/>
          </p:nvPr>
        </p:nvSpPr>
        <p:spPr/>
        <p:txBody>
          <a:bodyPr/>
          <a:lstStyle/>
          <a:p>
            <a:fld id="{AC7D8051-197D-480D-A8D8-5520739307D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75BE7D-CB53-46B0-9930-C4838DBE3DD0}" type="datetime1">
              <a:rPr lang="en-US" smtClean="0"/>
              <a:pPr/>
              <a:t>3/30/2017</a:t>
            </a:fld>
            <a:endParaRPr lang="en-US" dirty="0"/>
          </a:p>
        </p:txBody>
      </p:sp>
      <p:sp>
        <p:nvSpPr>
          <p:cNvPr id="4" name="Footer Placeholder 3"/>
          <p:cNvSpPr>
            <a:spLocks noGrp="1"/>
          </p:cNvSpPr>
          <p:nvPr>
            <p:ph type="ftr" sz="quarter" idx="11"/>
          </p:nvPr>
        </p:nvSpPr>
        <p:spPr/>
        <p:txBody>
          <a:bodyPr/>
          <a:lstStyle/>
          <a:p>
            <a:r>
              <a:rPr lang="en-US"/>
              <a:t>Live to learn!</a:t>
            </a:r>
            <a:endParaRPr lang="en-US" dirty="0"/>
          </a:p>
        </p:txBody>
      </p:sp>
      <p:sp>
        <p:nvSpPr>
          <p:cNvPr id="5" name="Slide Number Placeholder 4"/>
          <p:cNvSpPr>
            <a:spLocks noGrp="1"/>
          </p:cNvSpPr>
          <p:nvPr>
            <p:ph type="sldNum" sz="quarter" idx="12"/>
          </p:nvPr>
        </p:nvSpPr>
        <p:spPr/>
        <p:txBody>
          <a:bodyPr/>
          <a:lstStyle/>
          <a:p>
            <a:fld id="{AC7D8051-197D-480D-A8D8-5520739307D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9AA72C-D307-4BA4-BAB3-405521259E6B}" type="datetime1">
              <a:rPr lang="en-US" smtClean="0"/>
              <a:pPr/>
              <a:t>3/30/2017</a:t>
            </a:fld>
            <a:endParaRPr lang="en-US" dirty="0"/>
          </a:p>
        </p:txBody>
      </p:sp>
      <p:sp>
        <p:nvSpPr>
          <p:cNvPr id="3" name="Footer Placeholder 2"/>
          <p:cNvSpPr>
            <a:spLocks noGrp="1"/>
          </p:cNvSpPr>
          <p:nvPr>
            <p:ph type="ftr" sz="quarter" idx="11"/>
          </p:nvPr>
        </p:nvSpPr>
        <p:spPr/>
        <p:txBody>
          <a:bodyPr/>
          <a:lstStyle/>
          <a:p>
            <a:r>
              <a:rPr lang="en-US"/>
              <a:t>Live to learn!</a:t>
            </a:r>
            <a:endParaRPr lang="en-US" dirty="0"/>
          </a:p>
        </p:txBody>
      </p:sp>
      <p:sp>
        <p:nvSpPr>
          <p:cNvPr id="4" name="Slide Number Placeholder 3"/>
          <p:cNvSpPr>
            <a:spLocks noGrp="1"/>
          </p:cNvSpPr>
          <p:nvPr>
            <p:ph type="sldNum" sz="quarter" idx="12"/>
          </p:nvPr>
        </p:nvSpPr>
        <p:spPr/>
        <p:txBody>
          <a:bodyPr/>
          <a:lstStyle/>
          <a:p>
            <a:fld id="{AC7D8051-197D-480D-A8D8-5520739307D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3C0E74-BD17-40F4-84B0-C2E6267C72F3}" type="datetime1">
              <a:rPr lang="en-US" smtClean="0"/>
              <a:pPr/>
              <a:t>3/30/2017</a:t>
            </a:fld>
            <a:endParaRPr lang="en-US" dirty="0"/>
          </a:p>
        </p:txBody>
      </p:sp>
      <p:sp>
        <p:nvSpPr>
          <p:cNvPr id="6" name="Footer Placeholder 5"/>
          <p:cNvSpPr>
            <a:spLocks noGrp="1"/>
          </p:cNvSpPr>
          <p:nvPr>
            <p:ph type="ftr" sz="quarter" idx="11"/>
          </p:nvPr>
        </p:nvSpPr>
        <p:spPr/>
        <p:txBody>
          <a:bodyPr/>
          <a:lstStyle/>
          <a:p>
            <a:r>
              <a:rPr lang="en-US"/>
              <a:t>Live to learn!</a:t>
            </a:r>
            <a:endParaRPr lang="en-US" dirty="0"/>
          </a:p>
        </p:txBody>
      </p:sp>
      <p:sp>
        <p:nvSpPr>
          <p:cNvPr id="7" name="Slide Number Placeholder 6"/>
          <p:cNvSpPr>
            <a:spLocks noGrp="1"/>
          </p:cNvSpPr>
          <p:nvPr>
            <p:ph type="sldNum" sz="quarter" idx="12"/>
          </p:nvPr>
        </p:nvSpPr>
        <p:spPr/>
        <p:txBody>
          <a:bodyPr/>
          <a:lstStyle/>
          <a:p>
            <a:fld id="{AC7D8051-197D-480D-A8D8-5520739307D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0BF080-6C7E-4892-9A58-1A859BF51A6B}" type="datetime1">
              <a:rPr lang="en-US" smtClean="0"/>
              <a:pPr/>
              <a:t>3/30/2017</a:t>
            </a:fld>
            <a:endParaRPr lang="en-US" dirty="0"/>
          </a:p>
        </p:txBody>
      </p:sp>
      <p:sp>
        <p:nvSpPr>
          <p:cNvPr id="6" name="Footer Placeholder 5"/>
          <p:cNvSpPr>
            <a:spLocks noGrp="1"/>
          </p:cNvSpPr>
          <p:nvPr>
            <p:ph type="ftr" sz="quarter" idx="11"/>
          </p:nvPr>
        </p:nvSpPr>
        <p:spPr/>
        <p:txBody>
          <a:bodyPr/>
          <a:lstStyle/>
          <a:p>
            <a:r>
              <a:rPr lang="en-US"/>
              <a:t>Live to learn!</a:t>
            </a:r>
            <a:endParaRPr lang="en-US" dirty="0"/>
          </a:p>
        </p:txBody>
      </p:sp>
      <p:sp>
        <p:nvSpPr>
          <p:cNvPr id="7" name="Slide Number Placeholder 6"/>
          <p:cNvSpPr>
            <a:spLocks noGrp="1"/>
          </p:cNvSpPr>
          <p:nvPr>
            <p:ph type="sldNum" sz="quarter" idx="12"/>
          </p:nvPr>
        </p:nvSpPr>
        <p:spPr/>
        <p:txBody>
          <a:bodyPr/>
          <a:lstStyle/>
          <a:p>
            <a:fld id="{AC7D8051-197D-480D-A8D8-5520739307D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85B903-2E0C-4618-A223-01AA075F1DCC}" type="datetime1">
              <a:rPr lang="en-US" smtClean="0"/>
              <a:pPr/>
              <a:t>3/30/2017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Live to learn!</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7D8051-197D-480D-A8D8-5520739307D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trhoerr@newcityschool.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jpeg"/><Relationship Id="rId5" Type="http://schemas.microsoft.com/office/2007/relationships/hdphoto" Target="../media/hdphoto2.wdp"/><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mailto:trhoerr@newcityschool.or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47870"/>
            <a:ext cx="7848600" cy="3352800"/>
          </a:xfrm>
        </p:spPr>
        <p:txBody>
          <a:bodyPr>
            <a:noAutofit/>
          </a:bodyPr>
          <a:lstStyle/>
          <a:p>
            <a:r>
              <a:rPr lang="en-US" sz="6000" dirty="0">
                <a:latin typeface="Berlin Sans FB Demi" pitchFamily="34" charset="0"/>
              </a:rPr>
              <a:t>GRIT and Other Essential Traits of Success!</a:t>
            </a:r>
          </a:p>
        </p:txBody>
      </p:sp>
      <p:sp>
        <p:nvSpPr>
          <p:cNvPr id="3" name="Subtitle 2"/>
          <p:cNvSpPr>
            <a:spLocks noGrp="1"/>
          </p:cNvSpPr>
          <p:nvPr>
            <p:ph type="subTitle" idx="1"/>
          </p:nvPr>
        </p:nvSpPr>
        <p:spPr>
          <a:xfrm>
            <a:off x="1295400" y="3733800"/>
            <a:ext cx="6934200" cy="2514600"/>
          </a:xfrm>
        </p:spPr>
        <p:txBody>
          <a:bodyPr>
            <a:normAutofit fontScale="85000" lnSpcReduction="20000"/>
          </a:bodyPr>
          <a:lstStyle/>
          <a:p>
            <a:r>
              <a:rPr lang="en-US" sz="4000" b="1" i="1" dirty="0">
                <a:solidFill>
                  <a:schemeClr val="tx1"/>
                </a:solidFill>
              </a:rPr>
              <a:t>OTECO Conference</a:t>
            </a:r>
          </a:p>
          <a:p>
            <a:r>
              <a:rPr lang="en-US" sz="2200" dirty="0">
                <a:solidFill>
                  <a:schemeClr val="tx1"/>
                </a:solidFill>
              </a:rPr>
              <a:t>Columbus, OH, </a:t>
            </a:r>
          </a:p>
          <a:p>
            <a:r>
              <a:rPr lang="en-US" sz="2200" dirty="0">
                <a:solidFill>
                  <a:schemeClr val="tx1"/>
                </a:solidFill>
              </a:rPr>
              <a:t>March 30, 2017, 9:00-10:30</a:t>
            </a:r>
          </a:p>
          <a:p>
            <a:r>
              <a:rPr lang="en-US" dirty="0">
                <a:solidFill>
                  <a:schemeClr val="tx1"/>
                </a:solidFill>
              </a:rPr>
              <a:t>Dr. Tom Hoerr</a:t>
            </a:r>
          </a:p>
          <a:p>
            <a:r>
              <a:rPr lang="en-US" dirty="0">
                <a:hlinkClick r:id="rId2"/>
              </a:rPr>
              <a:t>trhoerr@newcityschool.org</a:t>
            </a:r>
            <a:endParaRPr lang="en-US" dirty="0"/>
          </a:p>
          <a:p>
            <a:r>
              <a:rPr lang="en-US" dirty="0"/>
              <a:t>@</a:t>
            </a:r>
            <a:r>
              <a:rPr lang="en-US"/>
              <a:t>TomHoerr </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b="1" dirty="0"/>
              <a:t>2. Are these differences reflected in what and how we teach our students?</a:t>
            </a:r>
          </a:p>
          <a:p>
            <a:pPr marL="0" indent="0">
              <a:buNone/>
            </a:pPr>
            <a:r>
              <a:rPr lang="en-US" b="1" dirty="0"/>
              <a:t>		- in preschool and K-12</a:t>
            </a:r>
          </a:p>
          <a:p>
            <a:pPr marL="0" indent="0">
              <a:buNone/>
            </a:pPr>
            <a:r>
              <a:rPr lang="en-US" b="1" dirty="0"/>
              <a:t>		- in higher education</a:t>
            </a:r>
          </a:p>
          <a:p>
            <a:pPr marL="0" indent="0">
              <a:buNone/>
            </a:pPr>
            <a:endParaRPr lang="en-US" b="1" dirty="0"/>
          </a:p>
          <a:p>
            <a:pPr marL="0" indent="0">
              <a:buNone/>
            </a:pPr>
            <a:endParaRPr lang="en-US" dirty="0"/>
          </a:p>
        </p:txBody>
      </p:sp>
      <p:pic>
        <p:nvPicPr>
          <p:cNvPr id="5" name="Picture 4" descr="&lt;strong&gt;students&lt;/strong&gt;-writing.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514600" y="3983559"/>
            <a:ext cx="3286125" cy="2162482"/>
          </a:xfrm>
          <a:prstGeom prst="rect">
            <a:avLst/>
          </a:prstGeom>
        </p:spPr>
      </p:pic>
    </p:spTree>
    <p:extLst>
      <p:ext uri="{BB962C8B-B14F-4D97-AF65-F5344CB8AC3E}">
        <p14:creationId xmlns:p14="http://schemas.microsoft.com/office/powerpoint/2010/main" xmlns="" val="1142928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0" y="1428750"/>
            <a:ext cx="5815013" cy="571500"/>
          </a:xfrm>
        </p:spPr>
        <p:txBody>
          <a:bodyPr rtlCol="0">
            <a:normAutofit fontScale="90000"/>
          </a:bodyPr>
          <a:lstStyle/>
          <a:p>
            <a:pPr algn="ctr" eaLnBrk="1" fontAlgn="auto" hangingPunct="1">
              <a:spcAft>
                <a:spcPts val="0"/>
              </a:spcAft>
              <a:defRPr/>
            </a:pPr>
            <a:r>
              <a:rPr lang="en-US" altLang="en-US" sz="4000" b="1" dirty="0">
                <a:latin typeface="+mn-lt"/>
              </a:rPr>
              <a:t>Scholastics should be the floor, not the ceiling.</a:t>
            </a:r>
            <a:r>
              <a:rPr lang="en-US" altLang="en-US" sz="2700" b="1" dirty="0"/>
              <a:t/>
            </a:r>
            <a:br>
              <a:rPr lang="en-US" altLang="en-US" sz="2700" b="1" dirty="0"/>
            </a:br>
            <a:endParaRPr lang="en-US" dirty="0"/>
          </a:p>
        </p:txBody>
      </p:sp>
      <p:sp>
        <p:nvSpPr>
          <p:cNvPr id="35843" name="Content Placeholder 2"/>
          <p:cNvSpPr>
            <a:spLocks noGrp="1"/>
          </p:cNvSpPr>
          <p:nvPr>
            <p:ph idx="1"/>
          </p:nvPr>
        </p:nvSpPr>
        <p:spPr>
          <a:xfrm>
            <a:off x="1600200" y="2000250"/>
            <a:ext cx="5929313" cy="3489325"/>
          </a:xfrm>
        </p:spPr>
        <p:txBody>
          <a:bodyPr rtlCol="0">
            <a:normAutofit fontScale="92500" lnSpcReduction="20000"/>
          </a:bodyPr>
          <a:lstStyle/>
          <a:p>
            <a:pPr marL="0" indent="0" eaLnBrk="1" fontAlgn="auto" hangingPunct="1">
              <a:spcAft>
                <a:spcPts val="0"/>
              </a:spcAft>
              <a:buFont typeface="Arial" panose="020B0604020202020204" pitchFamily="34" charset="0"/>
              <a:buNone/>
              <a:defRPr/>
            </a:pPr>
            <a:endParaRPr lang="en-US" altLang="en-US" dirty="0"/>
          </a:p>
          <a:p>
            <a:pPr marL="0" indent="0" algn="ctr" eaLnBrk="1" fontAlgn="auto" hangingPunct="1">
              <a:spcAft>
                <a:spcPts val="0"/>
              </a:spcAft>
              <a:buFont typeface="Arial" panose="020B0604020202020204" pitchFamily="34" charset="0"/>
              <a:buNone/>
              <a:defRPr/>
            </a:pPr>
            <a:r>
              <a:rPr lang="en-US" altLang="en-US" b="1" dirty="0"/>
              <a:t>But too often our schools – our teachers and principals – focus virtually all of their energies on the 3 R’s.</a:t>
            </a:r>
          </a:p>
          <a:p>
            <a:pPr marL="0" indent="0" algn="ctr" eaLnBrk="1" fontAlgn="auto" hangingPunct="1">
              <a:spcAft>
                <a:spcPts val="0"/>
              </a:spcAft>
              <a:buFont typeface="Arial" panose="020B0604020202020204" pitchFamily="34" charset="0"/>
              <a:buNone/>
              <a:defRPr/>
            </a:pPr>
            <a:endParaRPr lang="en-US" altLang="en-US" b="1" dirty="0"/>
          </a:p>
          <a:p>
            <a:pPr marL="0" indent="0" algn="ctr" eaLnBrk="1" fontAlgn="auto" hangingPunct="1">
              <a:spcAft>
                <a:spcPts val="0"/>
              </a:spcAft>
              <a:buFont typeface="Arial" panose="020B0604020202020204" pitchFamily="34" charset="0"/>
              <a:buNone/>
              <a:defRPr/>
            </a:pPr>
            <a:r>
              <a:rPr lang="en-US" altLang="en-US" b="1" dirty="0"/>
              <a:t>That’s a mistake if we truly want to lead to succeed.</a:t>
            </a:r>
          </a:p>
          <a:p>
            <a:pPr marL="0" indent="0" eaLnBrk="1" fontAlgn="auto" hangingPunct="1">
              <a:spcAft>
                <a:spcPts val="0"/>
              </a:spcAft>
              <a:buFont typeface="Arial" panose="020B0604020202020204" pitchFamily="34" charset="0"/>
              <a:buNone/>
              <a:defRPr/>
            </a:pPr>
            <a:endParaRPr lang="en-US" altLang="en-US" dirty="0"/>
          </a:p>
          <a:p>
            <a:pPr marL="0" indent="0" eaLnBrk="1" fontAlgn="auto" hangingPunct="1">
              <a:spcAft>
                <a:spcPts val="0"/>
              </a:spcAft>
              <a:buFont typeface="Arial" panose="020B0604020202020204" pitchFamily="34" charset="0"/>
              <a:buNone/>
              <a:defRPr/>
            </a:pPr>
            <a:endParaRPr lang="en-US" altLang="en-US" dirty="0"/>
          </a:p>
          <a:p>
            <a:pPr marL="0" indent="0" eaLnBrk="1" fontAlgn="auto" hangingPunct="1">
              <a:spcAft>
                <a:spcPts val="0"/>
              </a:spcAft>
              <a:buFont typeface="Arial" panose="020B0604020202020204" pitchFamily="34" charset="0"/>
              <a:buNone/>
              <a:defRPr/>
            </a:pPr>
            <a:endParaRPr lang="en-US" altLang="en-US" dirty="0"/>
          </a:p>
          <a:p>
            <a:pPr marL="0" indent="0" eaLnBrk="1" fontAlgn="auto" hangingPunct="1">
              <a:spcAft>
                <a:spcPts val="0"/>
              </a:spcAft>
              <a:buFont typeface="Arial" panose="020B0604020202020204" pitchFamily="34" charset="0"/>
              <a:buNone/>
              <a:defRPr/>
            </a:pPr>
            <a:endParaRPr lang="en-US" altLang="en-US" dirty="0"/>
          </a:p>
          <a:p>
            <a:pPr marL="0" indent="0" eaLnBrk="1" fontAlgn="auto" hangingPunct="1">
              <a:spcAft>
                <a:spcPts val="0"/>
              </a:spcAft>
              <a:buFont typeface="Arial" panose="020B0604020202020204" pitchFamily="34" charset="0"/>
              <a:buNone/>
              <a:defRPr/>
            </a:pPr>
            <a:endParaRPr lang="en-US" altLang="en-US" dirty="0"/>
          </a:p>
          <a:p>
            <a:pPr marL="0" indent="0" eaLnBrk="1" fontAlgn="auto" hangingPunct="1">
              <a:spcAft>
                <a:spcPts val="0"/>
              </a:spcAft>
              <a:buFont typeface="Arial" panose="020B0604020202020204" pitchFamily="34" charset="0"/>
              <a:buNone/>
              <a:defRPr/>
            </a:pPr>
            <a:endParaRPr lang="en-US" altLang="en-US" dirty="0"/>
          </a:p>
          <a:p>
            <a:pPr marL="0" indent="0" eaLnBrk="1" fontAlgn="auto" hangingPunct="1">
              <a:spcAft>
                <a:spcPts val="0"/>
              </a:spcAft>
              <a:buFont typeface="Arial" panose="020B0604020202020204" pitchFamily="34" charset="0"/>
              <a:buNone/>
              <a:defRPr/>
            </a:pPr>
            <a:endParaRPr lang="en-US" altLang="en-US" dirty="0"/>
          </a:p>
          <a:p>
            <a:pPr marL="0" indent="0" eaLnBrk="1" fontAlgn="auto" hangingPunct="1">
              <a:spcAft>
                <a:spcPts val="0"/>
              </a:spcAft>
              <a:buFont typeface="Arial" panose="020B0604020202020204" pitchFamily="34" charset="0"/>
              <a:buNone/>
              <a:defRPr/>
            </a:pPr>
            <a:endParaRPr lang="en-US" altLang="en-US" dirty="0"/>
          </a:p>
          <a:p>
            <a:pPr marL="0" indent="0" eaLnBrk="1" fontAlgn="auto" hangingPunct="1">
              <a:spcAft>
                <a:spcPts val="0"/>
              </a:spcAft>
              <a:buFont typeface="Arial" panose="020B0604020202020204" pitchFamily="34" charset="0"/>
              <a:buNone/>
              <a:defRPr/>
            </a:pPr>
            <a:endParaRPr lang="en-US" altLang="en-US" dirty="0"/>
          </a:p>
          <a:p>
            <a:pPr marL="0" indent="0" algn="ctr" eaLnBrk="1" fontAlgn="auto" hangingPunct="1">
              <a:spcAft>
                <a:spcPts val="0"/>
              </a:spcAft>
              <a:buFont typeface="Arial" panose="020B0604020202020204" pitchFamily="34" charset="0"/>
              <a:buNone/>
              <a:defRPr/>
            </a:pPr>
            <a:endParaRPr lang="en-US" altLang="en-US" sz="3000" b="1" dirty="0"/>
          </a:p>
        </p:txBody>
      </p:sp>
    </p:spTree>
    <p:extLst>
      <p:ext uri="{BB962C8B-B14F-4D97-AF65-F5344CB8AC3E}">
        <p14:creationId xmlns:p14="http://schemas.microsoft.com/office/powerpoint/2010/main" xmlns="" val="733959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2"/>
          <p:cNvSpPr>
            <a:spLocks noGrp="1"/>
          </p:cNvSpPr>
          <p:nvPr>
            <p:ph type="title"/>
          </p:nvPr>
        </p:nvSpPr>
        <p:spPr/>
        <p:txBody>
          <a:bodyPr/>
          <a:lstStyle/>
          <a:p>
            <a:pPr eaLnBrk="1" hangingPunct="1"/>
            <a:endParaRPr lang="en-US" altLang="en-US" dirty="0"/>
          </a:p>
        </p:txBody>
      </p:sp>
      <p:pic>
        <p:nvPicPr>
          <p:cNvPr id="36867" name="Content Placeholder 4" descr="FormativeFive.jpg"/>
          <p:cNvPicPr>
            <a:picLocks noGrp="1" noChangeAspect="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412266" y="381000"/>
            <a:ext cx="4186238" cy="6278562"/>
          </a:xfrm>
        </p:spPr>
      </p:pic>
      <p:sp>
        <p:nvSpPr>
          <p:cNvPr id="4" name="Content Placeholder 3"/>
          <p:cNvSpPr>
            <a:spLocks noGrp="1"/>
          </p:cNvSpPr>
          <p:nvPr>
            <p:ph sz="half" idx="4294967295"/>
          </p:nvPr>
        </p:nvSpPr>
        <p:spPr>
          <a:xfrm>
            <a:off x="4743450" y="1143000"/>
            <a:ext cx="4400550" cy="4346575"/>
          </a:xfrm>
        </p:spPr>
        <p:txBody>
          <a:bodyPr rtlCol="0">
            <a:normAutofit fontScale="92500"/>
          </a:bodyPr>
          <a:lstStyle/>
          <a:p>
            <a:pPr marL="0" indent="0" algn="ctr" eaLnBrk="1" fontAlgn="auto" hangingPunct="1">
              <a:spcAft>
                <a:spcPts val="0"/>
              </a:spcAft>
              <a:buFont typeface="Arial" panose="020B0604020202020204" pitchFamily="34" charset="0"/>
              <a:buNone/>
              <a:defRPr/>
            </a:pPr>
            <a:r>
              <a:rPr lang="en-US" sz="2700" b="1" dirty="0"/>
              <a:t> </a:t>
            </a:r>
            <a:r>
              <a:rPr lang="en-US" sz="4400" b="1" dirty="0"/>
              <a:t>Success Skills</a:t>
            </a:r>
          </a:p>
          <a:p>
            <a:pPr algn="ctr" eaLnBrk="1" fontAlgn="auto" hangingPunct="1">
              <a:spcAft>
                <a:spcPts val="0"/>
              </a:spcAft>
              <a:defRPr/>
            </a:pPr>
            <a:r>
              <a:rPr lang="en-US" sz="4000" b="1" dirty="0"/>
              <a:t>Empathy</a:t>
            </a:r>
          </a:p>
          <a:p>
            <a:pPr algn="ctr" eaLnBrk="1" fontAlgn="auto" hangingPunct="1">
              <a:spcAft>
                <a:spcPts val="0"/>
              </a:spcAft>
              <a:defRPr/>
            </a:pPr>
            <a:r>
              <a:rPr lang="en-US" sz="4000" b="1" dirty="0"/>
              <a:t>Self-control</a:t>
            </a:r>
          </a:p>
          <a:p>
            <a:pPr algn="ctr" eaLnBrk="1" fontAlgn="auto" hangingPunct="1">
              <a:spcAft>
                <a:spcPts val="0"/>
              </a:spcAft>
              <a:defRPr/>
            </a:pPr>
            <a:r>
              <a:rPr lang="en-US" sz="4000" b="1" dirty="0"/>
              <a:t>Integrity</a:t>
            </a:r>
          </a:p>
          <a:p>
            <a:pPr algn="ctr" eaLnBrk="1" fontAlgn="auto" hangingPunct="1">
              <a:spcAft>
                <a:spcPts val="0"/>
              </a:spcAft>
              <a:defRPr/>
            </a:pPr>
            <a:r>
              <a:rPr lang="en-US" sz="4000" b="1" dirty="0"/>
              <a:t>Embracing Diversity</a:t>
            </a:r>
          </a:p>
          <a:p>
            <a:pPr algn="ctr" eaLnBrk="1" fontAlgn="auto" hangingPunct="1">
              <a:spcAft>
                <a:spcPts val="0"/>
              </a:spcAft>
              <a:defRPr/>
            </a:pPr>
            <a:r>
              <a:rPr lang="en-US" sz="4000" b="1" dirty="0">
                <a:solidFill>
                  <a:srgbClr val="FF0000"/>
                </a:solidFill>
              </a:rPr>
              <a:t>Grit</a:t>
            </a:r>
          </a:p>
          <a:p>
            <a:pPr eaLnBrk="1" fontAlgn="auto" hangingPunct="1">
              <a:spcAft>
                <a:spcPts val="0"/>
              </a:spcAft>
              <a:buFont typeface="Arial" panose="020B0604020202020204" pitchFamily="34" charset="0"/>
              <a:buNone/>
              <a:defRPr/>
            </a:pPr>
            <a:endParaRPr lang="en-US" dirty="0"/>
          </a:p>
        </p:txBody>
      </p:sp>
    </p:spTree>
    <p:extLst>
      <p:ext uri="{BB962C8B-B14F-4D97-AF65-F5344CB8AC3E}">
        <p14:creationId xmlns:p14="http://schemas.microsoft.com/office/powerpoint/2010/main" xmlns="" val="265353875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down)">
                                      <p:cBhvr>
                                        <p:cTn id="7" dur="500"/>
                                        <p:tgtEl>
                                          <p:spTgt spid="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down)">
                                      <p:cBhvr>
                                        <p:cTn id="17" dur="500"/>
                                        <p:tgtEl>
                                          <p:spTgt spid="4">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down)">
                                      <p:cBhvr>
                                        <p:cTn id="22" dur="500"/>
                                        <p:tgtEl>
                                          <p:spTgt spid="4">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down)">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4"/>
          <p:cNvSpPr>
            <a:spLocks noGrp="1"/>
          </p:cNvSpPr>
          <p:nvPr>
            <p:ph type="title"/>
          </p:nvPr>
        </p:nvSpPr>
        <p:spPr/>
        <p:txBody>
          <a:bodyPr>
            <a:normAutofit/>
          </a:bodyPr>
          <a:lstStyle/>
          <a:p>
            <a:pPr algn="ctr" eaLnBrk="1" hangingPunct="1">
              <a:defRPr/>
            </a:pPr>
            <a:r>
              <a:rPr lang="en-US" altLang="en-US" b="1" dirty="0">
                <a:latin typeface="+mn-lt"/>
              </a:rPr>
              <a:t>My Grit Hypotheses</a:t>
            </a:r>
          </a:p>
        </p:txBody>
      </p:sp>
      <p:sp>
        <p:nvSpPr>
          <p:cNvPr id="6" name="Content Placeholder 5"/>
          <p:cNvSpPr>
            <a:spLocks noGrp="1"/>
          </p:cNvSpPr>
          <p:nvPr>
            <p:ph idx="1"/>
          </p:nvPr>
        </p:nvSpPr>
        <p:spPr/>
        <p:txBody>
          <a:bodyPr rtlCol="0">
            <a:normAutofit/>
          </a:bodyPr>
          <a:lstStyle/>
          <a:p>
            <a:pPr marL="457200" indent="-457200" eaLnBrk="1" fontAlgn="auto" hangingPunct="1">
              <a:spcAft>
                <a:spcPts val="0"/>
              </a:spcAft>
              <a:buFont typeface="Arial" panose="020B0604020202020204" pitchFamily="34" charset="0"/>
              <a:buAutoNum type="arabicPeriod"/>
              <a:defRPr/>
            </a:pPr>
            <a:r>
              <a:rPr lang="en-US" sz="3200" b="1" dirty="0"/>
              <a:t>Who you are is more important than what you know. </a:t>
            </a:r>
          </a:p>
          <a:p>
            <a:pPr marL="0" indent="0" eaLnBrk="1" fontAlgn="auto" hangingPunct="1">
              <a:spcAft>
                <a:spcPts val="0"/>
              </a:spcAft>
              <a:buFont typeface="Arial" panose="020B0604020202020204" pitchFamily="34" charset="0"/>
              <a:buNone/>
              <a:defRPr/>
            </a:pPr>
            <a:endParaRPr lang="en-US" sz="2800" dirty="0"/>
          </a:p>
          <a:p>
            <a:pPr marL="0" indent="0" eaLnBrk="1" fontAlgn="auto" hangingPunct="1">
              <a:spcAft>
                <a:spcPts val="0"/>
              </a:spcAft>
              <a:buFont typeface="Arial" panose="020B0604020202020204" pitchFamily="34" charset="0"/>
              <a:buNone/>
              <a:defRPr/>
            </a:pPr>
            <a:endParaRPr lang="en-US" sz="2800" dirty="0"/>
          </a:p>
          <a:p>
            <a:pPr marL="457200" indent="-457200" eaLnBrk="1" fontAlgn="auto" hangingPunct="1">
              <a:spcAft>
                <a:spcPts val="0"/>
              </a:spcAft>
              <a:buFont typeface="Arial" panose="020B0604020202020204" pitchFamily="34" charset="0"/>
              <a:buAutoNum type="arabicPeriod"/>
              <a:defRPr/>
            </a:pPr>
            <a:endParaRPr lang="en-US" sz="2800" dirty="0"/>
          </a:p>
          <a:p>
            <a:pPr marL="0" indent="0" eaLnBrk="1" fontAlgn="auto" hangingPunct="1">
              <a:spcAft>
                <a:spcPts val="0"/>
              </a:spcAft>
              <a:buFont typeface="Arial" panose="020B0604020202020204" pitchFamily="34" charset="0"/>
              <a:buNone/>
              <a:defRPr/>
            </a:pPr>
            <a:endParaRPr lang="en-US" sz="2800" b="1" dirty="0"/>
          </a:p>
          <a:p>
            <a:pPr marL="0" indent="0" eaLnBrk="1" fontAlgn="auto" hangingPunct="1">
              <a:spcAft>
                <a:spcPts val="0"/>
              </a:spcAft>
              <a:buFont typeface="Arial" panose="020B0604020202020204" pitchFamily="34" charset="0"/>
              <a:buNone/>
              <a:defRPr/>
            </a:pPr>
            <a:endParaRPr lang="en-US" sz="2800" b="1" dirty="0"/>
          </a:p>
          <a:p>
            <a:pPr marL="457200" indent="-457200" eaLnBrk="1" fontAlgn="auto" hangingPunct="1">
              <a:spcAft>
                <a:spcPts val="0"/>
              </a:spcAft>
              <a:buFont typeface="Arial" panose="020B0604020202020204" pitchFamily="34" charset="0"/>
              <a:buAutoNum type="arabicPeriod"/>
              <a:defRPr/>
            </a:pPr>
            <a:endParaRPr lang="en-US" sz="2400" b="1" dirty="0"/>
          </a:p>
          <a:p>
            <a:pPr marL="457200" indent="-457200" eaLnBrk="1" fontAlgn="auto" hangingPunct="1">
              <a:spcAft>
                <a:spcPts val="0"/>
              </a:spcAft>
              <a:buFont typeface="Arial" panose="020B0604020202020204" pitchFamily="34" charset="0"/>
              <a:buNone/>
              <a:defRPr/>
            </a:pPr>
            <a:endParaRPr lang="en-US" sz="2400" b="1" dirty="0"/>
          </a:p>
          <a:p>
            <a:pPr marL="457200" indent="-457200" eaLnBrk="1" fontAlgn="auto" hangingPunct="1">
              <a:spcAft>
                <a:spcPts val="0"/>
              </a:spcAft>
              <a:buFont typeface="Arial" panose="020B0604020202020204" pitchFamily="34" charset="0"/>
              <a:buAutoNum type="arabicPeriod"/>
              <a:defRPr/>
            </a:pPr>
            <a:endParaRPr lang="en-US" sz="2400" dirty="0"/>
          </a:p>
          <a:p>
            <a:pPr marL="457200" indent="-457200" eaLnBrk="1" fontAlgn="auto" hangingPunct="1">
              <a:spcAft>
                <a:spcPts val="0"/>
              </a:spcAft>
              <a:buFont typeface="Arial" panose="020B0604020202020204" pitchFamily="34" charset="0"/>
              <a:buAutoNum type="arabicPeriod"/>
              <a:defRPr/>
            </a:pPr>
            <a:endParaRPr lang="en-US" sz="2400" dirty="0"/>
          </a:p>
          <a:p>
            <a:pPr marL="0" indent="0" eaLnBrk="1" fontAlgn="auto" hangingPunct="1">
              <a:spcAft>
                <a:spcPts val="0"/>
              </a:spcAft>
              <a:buFont typeface="Arial" panose="020B0604020202020204" pitchFamily="34" charset="0"/>
              <a:buNone/>
              <a:defRPr/>
            </a:pPr>
            <a:endParaRPr lang="en-US" sz="2400" dirty="0"/>
          </a:p>
        </p:txBody>
      </p:sp>
      <p:pic>
        <p:nvPicPr>
          <p:cNvPr id="5" name="Picture 4" descr="goal"/>
          <p:cNvPicPr>
            <a:picLocks noChangeAspect="1" noChangeArrowheads="1"/>
          </p:cNvPicPr>
          <p:nvPr/>
        </p:nvPicPr>
        <p:blipFill>
          <a:blip r:embed="rId2" cstate="print">
            <a:extLst/>
          </a:blip>
          <a:stretch>
            <a:fillRect/>
          </a:stretch>
        </p:blipFill>
        <p:spPr bwMode="auto">
          <a:xfrm>
            <a:off x="3352800" y="2819400"/>
            <a:ext cx="4171951" cy="3128963"/>
          </a:xfrm>
          <a:prstGeom prst="rect">
            <a:avLst/>
          </a:prstGeom>
          <a:ln w="228600" cap="sq" cmpd="thickThin">
            <a:solidFill>
              <a:srgbClr val="000000"/>
            </a:solidFill>
            <a:prstDash val="solid"/>
            <a:miter lim="800000"/>
          </a:ln>
          <a:effectLst>
            <a:innerShdw blurRad="76200">
              <a:srgbClr val="000000"/>
            </a:innerShdw>
          </a:effectLst>
          <a:extLst/>
        </p:spPr>
      </p:pic>
    </p:spTree>
    <p:extLst>
      <p:ext uri="{BB962C8B-B14F-4D97-AF65-F5344CB8AC3E}">
        <p14:creationId xmlns:p14="http://schemas.microsoft.com/office/powerpoint/2010/main" xmlns="" val="3990730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3600" b="1" dirty="0">
                <a:latin typeface="+mn-lt"/>
              </a:rPr>
              <a:t/>
            </a:r>
            <a:br>
              <a:rPr lang="en-US" sz="3600" b="1" dirty="0">
                <a:latin typeface="+mn-lt"/>
              </a:rPr>
            </a:br>
            <a:r>
              <a:rPr lang="en-US" sz="3600" b="1" dirty="0">
                <a:latin typeface="+mn-lt"/>
              </a:rPr>
              <a:t>2. Academics and the arts have value.</a:t>
            </a:r>
            <a:r>
              <a:rPr lang="en-US" sz="3600" b="1" dirty="0"/>
              <a:t/>
            </a:r>
            <a:br>
              <a:rPr lang="en-US" sz="3600" b="1" dirty="0"/>
            </a:br>
            <a:endParaRPr lang="en-US" dirty="0"/>
          </a:p>
        </p:txBody>
      </p:sp>
      <p:sp>
        <p:nvSpPr>
          <p:cNvPr id="38915" name="Content Placeholder 2"/>
          <p:cNvSpPr>
            <a:spLocks noGrp="1"/>
          </p:cNvSpPr>
          <p:nvPr>
            <p:ph idx="1"/>
          </p:nvPr>
        </p:nvSpPr>
        <p:spPr/>
        <p:txBody>
          <a:bodyPr/>
          <a:lstStyle/>
          <a:p>
            <a:pPr marL="0" indent="0">
              <a:buFont typeface="Arial" panose="020B0604020202020204" pitchFamily="34" charset="0"/>
              <a:buNone/>
            </a:pPr>
            <a:endParaRPr lang="en-US" altLang="en-US"/>
          </a:p>
          <a:p>
            <a:pPr marL="0" indent="0">
              <a:buFont typeface="Arial" panose="020B0604020202020204" pitchFamily="34" charset="0"/>
              <a:buNone/>
            </a:pPr>
            <a:endParaRPr lang="en-US" altLang="en-US"/>
          </a:p>
        </p:txBody>
      </p:sp>
      <p:pic>
        <p:nvPicPr>
          <p:cNvPr id="4" name="Content Placeholder 3" descr="_MG_1748.jpg"/>
          <p:cNvPicPr>
            <a:picLocks noChangeAspect="1"/>
          </p:cNvPicPr>
          <p:nvPr/>
        </p:nvPicPr>
        <p:blipFill>
          <a:blip r:embed="rId2" cstate="print"/>
          <a:stretch>
            <a:fillRect/>
          </a:stretch>
        </p:blipFill>
        <p:spPr bwMode="auto">
          <a:xfrm>
            <a:off x="1066800" y="1654572"/>
            <a:ext cx="4461272" cy="2974181"/>
          </a:xfrm>
          <a:prstGeom prst="rect">
            <a:avLst/>
          </a:prstGeom>
          <a:ln w="228600" cap="sq" cmpd="thickThin">
            <a:solidFill>
              <a:srgbClr val="000000"/>
            </a:solidFill>
            <a:prstDash val="solid"/>
            <a:miter lim="800000"/>
          </a:ln>
          <a:effectLst>
            <a:innerShdw blurRad="76200">
              <a:srgbClr val="000000"/>
            </a:innerShdw>
          </a:effectLst>
          <a:extLst/>
        </p:spPr>
      </p:pic>
      <p:pic>
        <p:nvPicPr>
          <p:cNvPr id="5" name="Content Placeholder 3" descr="5th.play 001.jpg"/>
          <p:cNvPicPr>
            <a:picLocks noChangeAspect="1"/>
          </p:cNvPicPr>
          <p:nvPr/>
        </p:nvPicPr>
        <p:blipFill>
          <a:blip r:embed="rId3" cstate="print"/>
          <a:stretch>
            <a:fillRect/>
          </a:stretch>
        </p:blipFill>
        <p:spPr bwMode="auto">
          <a:xfrm>
            <a:off x="5060950" y="3276600"/>
            <a:ext cx="3454400" cy="259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xmlns="" val="3153137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b="1" dirty="0"/>
              <a:t>3.  We will all fail at something; we will all hit the wall</a:t>
            </a:r>
            <a:r>
              <a:rPr lang="en-US" dirty="0"/>
              <a:t>. </a:t>
            </a:r>
            <a:r>
              <a:rPr lang="en-US" b="1" dirty="0"/>
              <a:t>Our response – our grit - is what’s important.</a:t>
            </a:r>
          </a:p>
          <a:p>
            <a:pPr marL="0" indent="0">
              <a:buNone/>
            </a:pPr>
            <a:endParaRPr lang="en-US" dirty="0"/>
          </a:p>
          <a:p>
            <a:pPr marL="0" indent="0">
              <a:buNone/>
            </a:pPr>
            <a:endParaRPr lang="en-US" dirty="0"/>
          </a:p>
        </p:txBody>
      </p:sp>
      <p:pic>
        <p:nvPicPr>
          <p:cNvPr id="5" name="Picture 4" descr="the best way to ensure &lt;strong&gt;failure&lt;/strong&gt;. I am not against &lt;strong&gt;failure&lt;/strong&gt;. &lt;strong&gt;Failure&lt;/strong&gt; ..."/>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895600" y="2743200"/>
            <a:ext cx="4191000" cy="3492500"/>
          </a:xfrm>
          <a:prstGeom prst="rect">
            <a:avLst/>
          </a:prstGeom>
        </p:spPr>
      </p:pic>
    </p:spTree>
    <p:extLst>
      <p:ext uri="{BB962C8B-B14F-4D97-AF65-F5344CB8AC3E}">
        <p14:creationId xmlns:p14="http://schemas.microsoft.com/office/powerpoint/2010/main" xmlns="" val="2292028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endParaRPr lang="en-US" dirty="0"/>
          </a:p>
        </p:txBody>
      </p:sp>
      <p:sp>
        <p:nvSpPr>
          <p:cNvPr id="3" name="Content Placeholder 2"/>
          <p:cNvSpPr>
            <a:spLocks noGrp="1"/>
          </p:cNvSpPr>
          <p:nvPr>
            <p:ph idx="1"/>
          </p:nvPr>
        </p:nvSpPr>
        <p:spPr>
          <a:xfrm>
            <a:off x="457200" y="609600"/>
            <a:ext cx="8229600" cy="5516563"/>
          </a:xfrm>
        </p:spPr>
        <p:txBody>
          <a:bodyPr/>
          <a:lstStyle/>
          <a:p>
            <a:pPr marL="0" indent="0">
              <a:buNone/>
            </a:pPr>
            <a:r>
              <a:rPr lang="en-US" b="1" dirty="0"/>
              <a:t>4. Grit can be taught, but it’s not enough to talk about the merit of grit. We educators must actually </a:t>
            </a:r>
            <a:r>
              <a:rPr lang="en-US" b="1" i="1" dirty="0"/>
              <a:t>pursue</a:t>
            </a:r>
            <a:r>
              <a:rPr lang="en-US" b="1" dirty="0"/>
              <a:t> teaching it.</a:t>
            </a:r>
          </a:p>
          <a:p>
            <a:pPr marL="0" indent="0">
              <a:buNone/>
            </a:pPr>
            <a:endParaRPr lang="en-US" b="1" dirty="0"/>
          </a:p>
          <a:p>
            <a:pPr marL="0" indent="0">
              <a:buNone/>
            </a:pPr>
            <a:r>
              <a:rPr lang="en-US" b="1" dirty="0"/>
              <a:t>   </a:t>
            </a:r>
          </a:p>
          <a:p>
            <a:pPr marL="0" indent="0">
              <a:buNone/>
            </a:pPr>
            <a:endParaRPr lang="en-US" b="1" dirty="0"/>
          </a:p>
          <a:p>
            <a:pPr marL="0" indent="0">
              <a:buNone/>
            </a:pPr>
            <a:endParaRPr lang="en-US" b="1" dirty="0"/>
          </a:p>
          <a:p>
            <a:pPr marL="0" indent="0">
              <a:buNone/>
            </a:pPr>
            <a:endParaRPr lang="en-US" dirty="0"/>
          </a:p>
        </p:txBody>
      </p:sp>
      <p:pic>
        <p:nvPicPr>
          <p:cNvPr id="4" name="Content Placeholder 3" descr="DSCF0013.JPG"/>
          <p:cNvPicPr>
            <a:picLocks noChangeAspect="1"/>
          </p:cNvPicPr>
          <p:nvPr/>
        </p:nvPicPr>
        <p:blipFill>
          <a:blip r:embed="rId2" cstate="print">
            <a:extLst>
              <a:ext uri="{BEBA8EAE-BF5A-486C-A8C5-ECC9F3942E4B}">
                <a14:imgProps xmlns:a14="http://schemas.microsoft.com/office/drawing/2010/main" xmlns="">
                  <a14:imgLayer r:embed="rId3">
                    <a14:imgEffect>
                      <a14:brightnessContrast bright="40000" contrast="-20000"/>
                    </a14:imgEffect>
                  </a14:imgLayer>
                </a14:imgProps>
              </a:ext>
            </a:extLst>
          </a:blip>
          <a:stretch>
            <a:fillRect/>
          </a:stretch>
        </p:blipFill>
        <p:spPr>
          <a:xfrm>
            <a:off x="5334000" y="1752600"/>
            <a:ext cx="3017308" cy="2262981"/>
          </a:xfrm>
          <a:prstGeom prst="rect">
            <a:avLst/>
          </a:prstGeom>
          <a:ln w="88900" cap="sq" cmpd="thickThin">
            <a:solidFill>
              <a:srgbClr val="000000"/>
            </a:solidFill>
            <a:prstDash val="solid"/>
            <a:miter lim="800000"/>
          </a:ln>
          <a:effectLst>
            <a:innerShdw blurRad="76200">
              <a:srgbClr val="000000"/>
            </a:innerShdw>
          </a:effectLst>
        </p:spPr>
      </p:pic>
      <p:pic>
        <p:nvPicPr>
          <p:cNvPr id="5" name="Content Placeholder 3" descr="1st.sing.2010.jpg"/>
          <p:cNvPicPr>
            <a:picLocks noChangeAspect="1"/>
          </p:cNvPicPr>
          <p:nvPr/>
        </p:nvPicPr>
        <p:blipFill>
          <a:blip r:embed="rId4" cstate="print">
            <a:extLst>
              <a:ext uri="{BEBA8EAE-BF5A-486C-A8C5-ECC9F3942E4B}">
                <a14:imgProps xmlns:a14="http://schemas.microsoft.com/office/drawing/2010/main" xmlns="">
                  <a14:imgLayer r:embed="rId5">
                    <a14:imgEffect>
                      <a14:brightnessContrast bright="40000" contrast="-20000"/>
                    </a14:imgEffect>
                  </a14:imgLayer>
                </a14:imgProps>
              </a:ext>
            </a:extLst>
          </a:blip>
          <a:stretch>
            <a:fillRect/>
          </a:stretch>
        </p:blipFill>
        <p:spPr>
          <a:xfrm>
            <a:off x="457200" y="2362200"/>
            <a:ext cx="3245908" cy="2434431"/>
          </a:xfrm>
          <a:prstGeom prst="rect">
            <a:avLst/>
          </a:prstGeom>
          <a:ln w="88900" cap="sq" cmpd="thickThin">
            <a:solidFill>
              <a:srgbClr val="000000"/>
            </a:solidFill>
            <a:prstDash val="solid"/>
            <a:miter lim="800000"/>
          </a:ln>
          <a:effectLst>
            <a:innerShdw blurRad="76200">
              <a:srgbClr val="000000"/>
            </a:innerShdw>
          </a:effectLst>
        </p:spPr>
      </p:pic>
      <p:pic>
        <p:nvPicPr>
          <p:cNvPr id="6" name="Content Placeholder 6" descr="DSCF0007 [iPod Photo].JPG"/>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a:xfrm>
            <a:off x="3505199" y="3886200"/>
            <a:ext cx="3125419" cy="234406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1995913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normAutofit fontScale="90000"/>
          </a:bodyPr>
          <a:lstStyle/>
          <a:p>
            <a:pPr algn="r"/>
            <a:r>
              <a:rPr lang="en-US" altLang="en-US" b="1" dirty="0"/>
              <a:t>Do you agree with my hypotheses???</a:t>
            </a:r>
          </a:p>
        </p:txBody>
      </p:sp>
      <p:pic>
        <p:nvPicPr>
          <p:cNvPr id="43011" name="Content Placeholder 8" descr="Είτε υποστηρίζετε τη μια άποψη, είτε ..."/>
          <p:cNvPicPr>
            <a:picLocks noGrp="1" noChangeAspect="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997104" y="1417638"/>
            <a:ext cx="5479896" cy="3959225"/>
          </a:xfrm>
        </p:spPr>
      </p:pic>
    </p:spTree>
    <p:extLst>
      <p:ext uri="{BB962C8B-B14F-4D97-AF65-F5344CB8AC3E}">
        <p14:creationId xmlns:p14="http://schemas.microsoft.com/office/powerpoint/2010/main" xmlns="" val="2552642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This morning</a:t>
            </a:r>
            <a:endParaRPr lang="en-US" b="1" dirty="0">
              <a:solidFill>
                <a:srgbClr val="002060"/>
              </a:solidFill>
            </a:endParaRPr>
          </a:p>
        </p:txBody>
      </p:sp>
      <p:sp>
        <p:nvSpPr>
          <p:cNvPr id="4" name="Content Placeholder 3"/>
          <p:cNvSpPr>
            <a:spLocks noGrp="1"/>
          </p:cNvSpPr>
          <p:nvPr>
            <p:ph sz="half" idx="2"/>
          </p:nvPr>
        </p:nvSpPr>
        <p:spPr/>
        <p:txBody>
          <a:bodyPr>
            <a:normAutofit/>
          </a:bodyPr>
          <a:lstStyle/>
          <a:p>
            <a:pPr marL="0" indent="0" algn="ctr">
              <a:buNone/>
            </a:pPr>
            <a:r>
              <a:rPr lang="en-US" sz="3000" b="1" i="1" dirty="0"/>
              <a:t>The Formative Five</a:t>
            </a:r>
          </a:p>
          <a:p>
            <a:pPr algn="ctr"/>
            <a:r>
              <a:rPr lang="en-US" sz="3000" b="1" dirty="0"/>
              <a:t>Empathy</a:t>
            </a:r>
          </a:p>
          <a:p>
            <a:pPr algn="ctr"/>
            <a:r>
              <a:rPr lang="en-US" sz="3000" b="1" dirty="0"/>
              <a:t>Self-Control</a:t>
            </a:r>
          </a:p>
          <a:p>
            <a:pPr algn="ctr"/>
            <a:r>
              <a:rPr lang="en-US" sz="3000" b="1" dirty="0"/>
              <a:t>Integrity</a:t>
            </a:r>
          </a:p>
          <a:p>
            <a:pPr algn="ctr"/>
            <a:r>
              <a:rPr lang="en-US" sz="3000" b="1" dirty="0"/>
              <a:t>Celebrating Diversity</a:t>
            </a:r>
          </a:p>
          <a:p>
            <a:pPr algn="ctr"/>
            <a:r>
              <a:rPr lang="en-US" sz="7200" b="1" dirty="0">
                <a:solidFill>
                  <a:srgbClr val="C00000"/>
                </a:solidFill>
              </a:rPr>
              <a:t>Grit</a:t>
            </a:r>
          </a:p>
        </p:txBody>
      </p:sp>
      <p:pic>
        <p:nvPicPr>
          <p:cNvPr id="5" name="Content Placeholder 5" descr="FormativeFive.jpg"/>
          <p:cNvPicPr>
            <a:picLocks noGrp="1" noChangeAspect="1"/>
          </p:cNvPicPr>
          <p:nvPr>
            <p:ph sz="half" idx="1"/>
          </p:nvPr>
        </p:nvPicPr>
        <p:blipFill>
          <a:blip r:embed="rId2" cstate="print"/>
          <a:stretch>
            <a:fillRect/>
          </a:stretch>
        </p:blipFill>
        <p:spPr>
          <a:xfrm>
            <a:off x="838200" y="1372255"/>
            <a:ext cx="3535969" cy="4981852"/>
          </a:xfrm>
        </p:spPr>
      </p:pic>
    </p:spTree>
    <p:extLst>
      <p:ext uri="{BB962C8B-B14F-4D97-AF65-F5344CB8AC3E}">
        <p14:creationId xmlns:p14="http://schemas.microsoft.com/office/powerpoint/2010/main" xmlns="" val="2351730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a:t>First and always </a:t>
            </a:r>
          </a:p>
        </p:txBody>
      </p:sp>
      <p:sp>
        <p:nvSpPr>
          <p:cNvPr id="3" name="Content Placeholder 2"/>
          <p:cNvSpPr>
            <a:spLocks noGrp="1"/>
          </p:cNvSpPr>
          <p:nvPr>
            <p:ph idx="1"/>
          </p:nvPr>
        </p:nvSpPr>
        <p:spPr>
          <a:xfrm>
            <a:off x="457200" y="1143000"/>
            <a:ext cx="8229600" cy="4983163"/>
          </a:xfrm>
        </p:spPr>
        <p:txBody>
          <a:bodyPr>
            <a:normAutofit fontScale="92500" lnSpcReduction="20000"/>
          </a:bodyPr>
          <a:lstStyle/>
          <a:p>
            <a:pPr marL="0" indent="0" algn="ctr">
              <a:buNone/>
            </a:pPr>
            <a:r>
              <a:rPr lang="en-US" sz="6600" b="1" dirty="0"/>
              <a:t>Children must know that we embrace them </a:t>
            </a:r>
            <a:r>
              <a:rPr lang="en-US" sz="6600" b="1" i="1" dirty="0"/>
              <a:t>regardless of their success</a:t>
            </a:r>
            <a:r>
              <a:rPr lang="en-US" sz="6600" b="1" dirty="0"/>
              <a:t>. </a:t>
            </a:r>
          </a:p>
          <a:p>
            <a:pPr marL="0" indent="0" algn="ctr">
              <a:buNone/>
            </a:pPr>
            <a:r>
              <a:rPr lang="en-US" sz="6600" b="1" dirty="0"/>
              <a:t>We embrace them as people.</a:t>
            </a:r>
          </a:p>
          <a:p>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xmlns="" val="313064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a:t>My goals…</a:t>
            </a:r>
          </a:p>
        </p:txBody>
      </p:sp>
      <p:sp>
        <p:nvSpPr>
          <p:cNvPr id="3" name="Content Placeholder 2"/>
          <p:cNvSpPr>
            <a:spLocks noGrp="1"/>
          </p:cNvSpPr>
          <p:nvPr>
            <p:ph idx="1"/>
          </p:nvPr>
        </p:nvSpPr>
        <p:spPr/>
        <p:txBody>
          <a:bodyPr>
            <a:normAutofit fontScale="92500" lnSpcReduction="10000"/>
          </a:bodyPr>
          <a:lstStyle/>
          <a:p>
            <a:r>
              <a:rPr lang="en-US" altLang="en-US" sz="3200" dirty="0"/>
              <a:t>To raise issues in an interesting and enlightening way</a:t>
            </a:r>
          </a:p>
          <a:p>
            <a:endParaRPr lang="en-US" altLang="en-US" sz="3200" dirty="0"/>
          </a:p>
          <a:p>
            <a:r>
              <a:rPr lang="en-US" altLang="en-US" sz="3200" dirty="0"/>
              <a:t>To help you think about what you can do to prepare your students to prepare their students for the real world</a:t>
            </a:r>
          </a:p>
          <a:p>
            <a:endParaRPr lang="en-US" altLang="en-US" sz="3200" dirty="0"/>
          </a:p>
          <a:p>
            <a:r>
              <a:rPr lang="en-US" altLang="en-US" sz="3200" dirty="0"/>
              <a:t>To give you ideas and strategies that you can use in preparing teachers – </a:t>
            </a:r>
            <a:r>
              <a:rPr lang="en-US" altLang="en-US" sz="3200" b="1" i="1" dirty="0"/>
              <a:t>Lead To Succeed</a:t>
            </a:r>
            <a:r>
              <a:rPr lang="en-US" altLang="en-US" sz="3200" dirty="0"/>
              <a:t>.</a:t>
            </a:r>
          </a:p>
          <a:p>
            <a:endParaRPr lang="en-US" altLang="en-US" sz="3200" dirty="0"/>
          </a:p>
        </p:txBody>
      </p:sp>
    </p:spTree>
    <p:extLst>
      <p:ext uri="{BB962C8B-B14F-4D97-AF65-F5344CB8AC3E}">
        <p14:creationId xmlns:p14="http://schemas.microsoft.com/office/powerpoint/2010/main" xmlns="" val="2487355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b="1" dirty="0"/>
              <a:t>YOU</a:t>
            </a:r>
          </a:p>
        </p:txBody>
      </p:sp>
      <p:sp>
        <p:nvSpPr>
          <p:cNvPr id="3" name="Content Placeholder 2"/>
          <p:cNvSpPr>
            <a:spLocks noGrp="1"/>
          </p:cNvSpPr>
          <p:nvPr>
            <p:ph idx="1"/>
          </p:nvPr>
        </p:nvSpPr>
        <p:spPr/>
        <p:txBody>
          <a:bodyPr/>
          <a:lstStyle/>
          <a:p>
            <a:pPr marL="514350" indent="-514350">
              <a:buAutoNum type="arabicPeriod"/>
            </a:pPr>
            <a:r>
              <a:rPr lang="en-US" dirty="0"/>
              <a:t>Think of something very difficult that you have accomplished, either in your personal or professional life.</a:t>
            </a:r>
          </a:p>
          <a:p>
            <a:pPr marL="514350" indent="-514350">
              <a:buAutoNum type="arabicPeriod"/>
            </a:pPr>
            <a:endParaRPr lang="en-US" dirty="0"/>
          </a:p>
          <a:p>
            <a:pPr marL="514350" indent="-514350">
              <a:buAutoNum type="arabicPeriod"/>
            </a:pPr>
            <a:r>
              <a:rPr lang="en-US" dirty="0"/>
              <a:t>Where/how did you develop the grit that enabled you not give up, to keep trying, to persevere? </a:t>
            </a:r>
          </a:p>
        </p:txBody>
      </p:sp>
    </p:spTree>
    <p:extLst>
      <p:ext uri="{BB962C8B-B14F-4D97-AF65-F5344CB8AC3E}">
        <p14:creationId xmlns:p14="http://schemas.microsoft.com/office/powerpoint/2010/main" xmlns="" val="274765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a:xfrm>
            <a:off x="533400" y="685800"/>
            <a:ext cx="8153400" cy="5440363"/>
          </a:xfrm>
        </p:spPr>
        <p:txBody>
          <a:bodyPr>
            <a:normAutofit fontScale="92500" lnSpcReduction="10000"/>
          </a:bodyPr>
          <a:lstStyle/>
          <a:p>
            <a:pPr marL="0" indent="0" algn="ctr">
              <a:buNone/>
            </a:pPr>
            <a:r>
              <a:rPr lang="en-US" sz="6000" b="1" dirty="0"/>
              <a:t>Grit</a:t>
            </a:r>
            <a:r>
              <a:rPr lang="en-US" sz="4000" b="1" dirty="0"/>
              <a:t> is a part of</a:t>
            </a:r>
          </a:p>
          <a:p>
            <a:pPr marL="0" indent="0" algn="ctr">
              <a:buNone/>
            </a:pPr>
            <a:r>
              <a:rPr lang="en-US" sz="4000" b="1" dirty="0"/>
              <a:t>Non-cognitive growth</a:t>
            </a:r>
          </a:p>
          <a:p>
            <a:pPr marL="0" indent="0" algn="ctr">
              <a:buNone/>
            </a:pPr>
            <a:r>
              <a:rPr lang="en-US" sz="4000" b="1" dirty="0"/>
              <a:t>Social Emotional learning</a:t>
            </a:r>
          </a:p>
          <a:p>
            <a:pPr marL="0" indent="0" algn="ctr">
              <a:buNone/>
            </a:pPr>
            <a:r>
              <a:rPr lang="en-US" sz="4000" b="1" dirty="0"/>
              <a:t>Soft Skills</a:t>
            </a:r>
          </a:p>
          <a:p>
            <a:pPr marL="0" indent="0" algn="ctr">
              <a:buNone/>
            </a:pPr>
            <a:r>
              <a:rPr lang="en-US" sz="4000" b="1" dirty="0"/>
              <a:t>Emotional Intelligence</a:t>
            </a:r>
          </a:p>
          <a:p>
            <a:pPr marL="0" indent="0" algn="ctr">
              <a:buNone/>
            </a:pPr>
            <a:r>
              <a:rPr lang="en-US" sz="4000" b="1" dirty="0"/>
              <a:t>The Personal Intelligences</a:t>
            </a:r>
          </a:p>
          <a:p>
            <a:pPr marL="0" indent="0" algn="ctr">
              <a:buNone/>
            </a:pPr>
            <a:endParaRPr lang="en-US" sz="4000" b="1" dirty="0"/>
          </a:p>
          <a:p>
            <a:pPr marL="0" indent="0" algn="ctr">
              <a:buNone/>
            </a:pPr>
            <a:r>
              <a:rPr lang="en-US" sz="4000" b="1" i="1" dirty="0"/>
              <a:t>Success Skills</a:t>
            </a:r>
          </a:p>
        </p:txBody>
      </p:sp>
    </p:spTree>
    <p:extLst>
      <p:ext uri="{BB962C8B-B14F-4D97-AF65-F5344CB8AC3E}">
        <p14:creationId xmlns:p14="http://schemas.microsoft.com/office/powerpoint/2010/main" xmlns="" val="531768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fontScale="90000"/>
          </a:bodyPr>
          <a:lstStyle/>
          <a:p>
            <a:pPr eaLnBrk="1" hangingPunct="1"/>
            <a:r>
              <a:rPr lang="en-US" sz="4000" dirty="0"/>
              <a:t>Derivation</a:t>
            </a:r>
            <a:br>
              <a:rPr lang="en-US" sz="4000" dirty="0"/>
            </a:br>
            <a:r>
              <a:rPr lang="en-US" sz="4000" b="1" dirty="0"/>
              <a:t>Goleman </a:t>
            </a:r>
            <a:r>
              <a:rPr lang="en-US" sz="4000" dirty="0"/>
              <a:t>-</a:t>
            </a:r>
            <a:r>
              <a:rPr lang="en-US" sz="4000" b="1" dirty="0"/>
              <a:t>EQ         Gardner - MI</a:t>
            </a:r>
          </a:p>
        </p:txBody>
      </p:sp>
      <p:graphicFrame>
        <p:nvGraphicFramePr>
          <p:cNvPr id="196611" name="Group 3"/>
          <p:cNvGraphicFramePr>
            <a:graphicFrameLocks noGrp="1"/>
          </p:cNvGraphicFramePr>
          <p:nvPr>
            <p:ph sz="half" idx="1"/>
            <p:extLst/>
          </p:nvPr>
        </p:nvGraphicFramePr>
        <p:xfrm>
          <a:off x="1543050" y="1600203"/>
          <a:ext cx="2971800" cy="5165966"/>
        </p:xfrm>
        <a:graphic>
          <a:graphicData uri="http://schemas.openxmlformats.org/drawingml/2006/table">
            <a:tbl>
              <a:tblPr/>
              <a:tblGrid>
                <a:gridCol w="2971800">
                  <a:extLst>
                    <a:ext uri="{9D8B030D-6E8A-4147-A177-3AD203B41FA5}">
                      <a16:colId xmlns:a16="http://schemas.microsoft.com/office/drawing/2014/main" xmlns="" val="20000"/>
                    </a:ext>
                  </a:extLst>
                </a:gridCol>
              </a:tblGrid>
              <a:tr h="106483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cs typeface="Arial" charset="0"/>
                        </a:rPr>
                        <a:t>Self-awareness: </a:t>
                      </a:r>
                      <a:r>
                        <a:rPr kumimoji="0" lang="en-US" sz="1600" b="1" i="0" u="none" strike="noStrike" cap="none" normalizeH="0" baseline="0" dirty="0">
                          <a:ln>
                            <a:noFill/>
                          </a:ln>
                          <a:solidFill>
                            <a:schemeClr val="tx1"/>
                          </a:solidFill>
                          <a:effectLst/>
                          <a:latin typeface="Arial" charset="0"/>
                          <a:cs typeface="Arial" charset="0"/>
                        </a:rPr>
                        <a:t>reading one’s emotions and recognizing their impact</a:t>
                      </a:r>
                      <a:endParaRPr kumimoji="0" lang="en-US" sz="2400" b="1" i="0" u="none" strike="noStrike" cap="none" normalizeH="0" baseline="0" dirty="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cs typeface="Arial" charset="0"/>
                      </a:endParaRPr>
                    </a:p>
                  </a:txBody>
                  <a:tcPr marL="68580" marR="68580" marT="45719" marB="4571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0572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cs typeface="Arial" charset="0"/>
                        </a:rPr>
                        <a:t>Self-management: </a:t>
                      </a:r>
                      <a:r>
                        <a:rPr kumimoji="0" lang="en-US" sz="1600" b="1" i="0" u="none" strike="noStrike" cap="none" normalizeH="0" baseline="0">
                          <a:ln>
                            <a:noFill/>
                          </a:ln>
                          <a:solidFill>
                            <a:schemeClr val="tx1"/>
                          </a:solidFill>
                          <a:effectLst/>
                          <a:latin typeface="Arial" charset="0"/>
                          <a:cs typeface="Arial" charset="0"/>
                        </a:rPr>
                        <a:t>keeping disruptive emotions and impulses under control</a:t>
                      </a:r>
                    </a:p>
                  </a:txBody>
                  <a:tcPr marL="68580" marR="68580" marT="45719" marB="4571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0557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cs typeface="Arial" charset="0"/>
                        </a:rPr>
                        <a:t>Social Awareness: </a:t>
                      </a:r>
                      <a:r>
                        <a:rPr kumimoji="0" lang="en-US" sz="1600" b="1" i="0" u="none" strike="noStrike" cap="none" normalizeH="0" baseline="0">
                          <a:ln>
                            <a:noFill/>
                          </a:ln>
                          <a:solidFill>
                            <a:schemeClr val="tx1"/>
                          </a:solidFill>
                          <a:effectLst/>
                          <a:latin typeface="Arial" charset="0"/>
                          <a:cs typeface="Arial" charset="0"/>
                        </a:rPr>
                        <a:t>sensing others’ emotions, understanding their perspectives</a:t>
                      </a:r>
                    </a:p>
                  </a:txBody>
                  <a:tcPr marL="68580" marR="68580" marT="45719" marB="4571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1655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cs typeface="Arial" charset="0"/>
                        </a:rPr>
                        <a:t>Relationship management: </a:t>
                      </a:r>
                      <a:r>
                        <a:rPr kumimoji="0" lang="en-US" sz="1600" b="1" i="0" u="none" strike="noStrike" cap="none" normalizeH="0" baseline="0" dirty="0">
                          <a:ln>
                            <a:noFill/>
                          </a:ln>
                          <a:solidFill>
                            <a:schemeClr val="tx1"/>
                          </a:solidFill>
                          <a:effectLst/>
                          <a:latin typeface="Arial" charset="0"/>
                          <a:cs typeface="Arial" charset="0"/>
                        </a:rPr>
                        <a:t>navigating and</a:t>
                      </a:r>
                      <a:endParaRPr kumimoji="0" lang="en-US" sz="2400" b="1" i="0" u="none" strike="noStrike" cap="none" normalizeH="0" baseline="0" dirty="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negotiating relationships, inspiring others</a:t>
                      </a:r>
                      <a:endParaRPr kumimoji="0" lang="en-US" sz="1600" b="1" i="0" u="none" strike="noStrike" cap="none" normalizeH="0" baseline="0" dirty="0">
                        <a:ln>
                          <a:noFill/>
                        </a:ln>
                        <a:solidFill>
                          <a:schemeClr val="tx1"/>
                        </a:solidFill>
                        <a:effectLst/>
                        <a:latin typeface="Arial" charset="0"/>
                        <a:cs typeface="Arial" charset="0"/>
                      </a:endParaRPr>
                    </a:p>
                  </a:txBody>
                  <a:tcPr marL="68580" marR="68580" marT="45719" marB="4571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graphicFrame>
        <p:nvGraphicFramePr>
          <p:cNvPr id="196623" name="Group 15"/>
          <p:cNvGraphicFramePr>
            <a:graphicFrameLocks noGrp="1"/>
          </p:cNvGraphicFramePr>
          <p:nvPr>
            <p:ph sz="half" idx="2"/>
            <p:extLst>
              <p:ext uri="{D42A27DB-BD31-4B8C-83A1-F6EECF244321}">
                <p14:modId xmlns:p14="http://schemas.microsoft.com/office/powerpoint/2010/main" xmlns="" val="1739003845"/>
              </p:ext>
            </p:extLst>
          </p:nvPr>
        </p:nvGraphicFramePr>
        <p:xfrm>
          <a:off x="4686300" y="1600201"/>
          <a:ext cx="2971800" cy="4474483"/>
        </p:xfrm>
        <a:graphic>
          <a:graphicData uri="http://schemas.openxmlformats.org/drawingml/2006/table">
            <a:tbl>
              <a:tblPr/>
              <a:tblGrid>
                <a:gridCol w="2971800">
                  <a:extLst>
                    <a:ext uri="{9D8B030D-6E8A-4147-A177-3AD203B41FA5}">
                      <a16:colId xmlns:a16="http://schemas.microsoft.com/office/drawing/2014/main" xmlns="" val="20000"/>
                    </a:ext>
                  </a:extLst>
                </a:gridCol>
              </a:tblGrid>
              <a:tr h="211533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cs typeface="Arial" charset="0"/>
                        </a:rPr>
                        <a:t>Intrapersonal intelligence: </a:t>
                      </a:r>
                      <a:r>
                        <a:rPr kumimoji="0" lang="en-US" sz="1600" b="1" i="0" u="none" strike="noStrike" cap="none" normalizeH="0" baseline="0" dirty="0">
                          <a:ln>
                            <a:noFill/>
                          </a:ln>
                          <a:solidFill>
                            <a:schemeClr val="tx1"/>
                          </a:solidFill>
                          <a:effectLst/>
                          <a:latin typeface="Arial" charset="0"/>
                          <a:cs typeface="Arial" charset="0"/>
                        </a:rPr>
                        <a:t>the ability to understand people and relationships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cs typeface="Arial" charset="0"/>
                      </a:endParaRPr>
                    </a:p>
                  </a:txBody>
                  <a:tcPr marL="68580" marR="6858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222806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cs typeface="Arial" charset="0"/>
                        </a:rPr>
                        <a:t>Interpersonal intelligence: </a:t>
                      </a:r>
                      <a:r>
                        <a:rPr kumimoji="0" lang="en-US" sz="1600" b="1" i="0" u="none" strike="noStrike" cap="none" normalizeH="0" baseline="0" dirty="0">
                          <a:ln>
                            <a:noFill/>
                          </a:ln>
                          <a:solidFill>
                            <a:schemeClr val="tx1"/>
                          </a:solidFill>
                          <a:effectLst/>
                          <a:latin typeface="Arial" charset="0"/>
                          <a:cs typeface="Arial" charset="0"/>
                        </a:rPr>
                        <a:t>access to one's emotional life as a means to  understand oneself and others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cs typeface="Arial" charset="0"/>
                      </a:endParaRPr>
                    </a:p>
                  </a:txBody>
                  <a:tcPr marL="68580" marR="6858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xmlns="" val="1999191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Grit </a:t>
            </a:r>
            <a:r>
              <a:rPr lang="en-US" u="sng" dirty="0"/>
              <a:t>can</a:t>
            </a:r>
            <a:r>
              <a:rPr lang="en-US" dirty="0"/>
              <a:t> be taught.</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905000" y="1676400"/>
            <a:ext cx="5059680" cy="5059680"/>
          </a:xfrm>
          <a:prstGeom prst="rect">
            <a:avLst/>
          </a:prstGeom>
          <a:ln>
            <a:noFill/>
          </a:ln>
          <a:effectLst>
            <a:softEdge rad="11250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flipH="1">
            <a:off x="8226845" y="417022"/>
            <a:ext cx="895944" cy="85822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flipH="1">
            <a:off x="14926" y="417023"/>
            <a:ext cx="895944" cy="858229"/>
          </a:xfrm>
          <a:prstGeom prst="rect">
            <a:avLst/>
          </a:prstGeom>
        </p:spPr>
      </p:pic>
    </p:spTree>
    <p:extLst>
      <p:ext uri="{BB962C8B-B14F-4D97-AF65-F5344CB8AC3E}">
        <p14:creationId xmlns:p14="http://schemas.microsoft.com/office/powerpoint/2010/main" xmlns="" val="132237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grit???</a:t>
            </a:r>
          </a:p>
        </p:txBody>
      </p:sp>
      <p:sp>
        <p:nvSpPr>
          <p:cNvPr id="3" name="Content Placeholder 2"/>
          <p:cNvSpPr>
            <a:spLocks noGrp="1"/>
          </p:cNvSpPr>
          <p:nvPr>
            <p:ph idx="1"/>
          </p:nvPr>
        </p:nvSpPr>
        <p:spPr>
          <a:xfrm>
            <a:off x="457200" y="1219200"/>
            <a:ext cx="8229600" cy="4906963"/>
          </a:xfrm>
        </p:spPr>
        <p:txBody>
          <a:bodyPr>
            <a:normAutofit fontScale="92500" lnSpcReduction="20000"/>
          </a:bodyPr>
          <a:lstStyle/>
          <a:p>
            <a:pPr marL="0" indent="0" algn="ctr">
              <a:buNone/>
            </a:pPr>
            <a:r>
              <a:rPr lang="en-US" sz="5400" b="1" dirty="0"/>
              <a:t>Grit</a:t>
            </a:r>
            <a:r>
              <a:rPr lang="en-US" sz="5400" dirty="0"/>
              <a:t> is:</a:t>
            </a:r>
          </a:p>
          <a:p>
            <a:pPr marL="0" indent="0" algn="ctr">
              <a:buNone/>
            </a:pPr>
            <a:r>
              <a:rPr lang="en-US" sz="5400" i="1" dirty="0"/>
              <a:t>Passion + persistence</a:t>
            </a:r>
          </a:p>
          <a:p>
            <a:pPr marL="0" indent="0" algn="ctr">
              <a:buNone/>
            </a:pPr>
            <a:r>
              <a:rPr lang="en-US" sz="5400" dirty="0"/>
              <a:t>overcoming boredom</a:t>
            </a:r>
          </a:p>
          <a:p>
            <a:pPr marL="0" indent="0" algn="ctr">
              <a:buNone/>
            </a:pPr>
            <a:r>
              <a:rPr lang="en-US" sz="5400" dirty="0"/>
              <a:t>overcoming frustration</a:t>
            </a:r>
          </a:p>
          <a:p>
            <a:pPr marL="0" indent="0" algn="ctr">
              <a:buNone/>
            </a:pPr>
            <a:r>
              <a:rPr lang="en-US" sz="5400" dirty="0"/>
              <a:t>overcoming failure</a:t>
            </a:r>
          </a:p>
          <a:p>
            <a:pPr marL="0" indent="0" algn="ctr">
              <a:buNone/>
            </a:pPr>
            <a:r>
              <a:rPr lang="en-US" sz="5400" dirty="0"/>
              <a:t>making new mistakes. </a:t>
            </a:r>
          </a:p>
        </p:txBody>
      </p:sp>
    </p:spTree>
    <p:extLst>
      <p:ext uri="{BB962C8B-B14F-4D97-AF65-F5344CB8AC3E}">
        <p14:creationId xmlns:p14="http://schemas.microsoft.com/office/powerpoint/2010/main" xmlns="" val="250686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2400" b="1" dirty="0"/>
          </a:p>
        </p:txBody>
      </p:sp>
      <p:sp>
        <p:nvSpPr>
          <p:cNvPr id="3" name="Content Placeholder 2"/>
          <p:cNvSpPr>
            <a:spLocks noGrp="1"/>
          </p:cNvSpPr>
          <p:nvPr>
            <p:ph idx="1"/>
          </p:nvPr>
        </p:nvSpPr>
        <p:spPr>
          <a:xfrm>
            <a:off x="381000" y="274638"/>
            <a:ext cx="8305800" cy="5851525"/>
          </a:xfrm>
        </p:spPr>
        <p:txBody>
          <a:bodyPr>
            <a:normAutofit fontScale="92500"/>
          </a:bodyPr>
          <a:lstStyle/>
          <a:p>
            <a:pPr marL="0" indent="0" algn="ctr">
              <a:buNone/>
            </a:pPr>
            <a:r>
              <a:rPr lang="en-US" sz="4000" b="1" dirty="0"/>
              <a:t>The question…</a:t>
            </a:r>
          </a:p>
          <a:p>
            <a:pPr marL="0" indent="0" algn="ctr">
              <a:buNone/>
            </a:pPr>
            <a:endParaRPr lang="en-US" sz="4000" b="1" dirty="0"/>
          </a:p>
          <a:p>
            <a:pPr marL="0" indent="0" algn="ctr">
              <a:buNone/>
            </a:pPr>
            <a:r>
              <a:rPr lang="en-US" sz="4000" b="1" dirty="0"/>
              <a:t>Should an </a:t>
            </a:r>
            <a:r>
              <a:rPr lang="en-US" sz="4000" b="1" i="1" dirty="0"/>
              <a:t>educator</a:t>
            </a:r>
            <a:r>
              <a:rPr lang="en-US" sz="4000" b="1" dirty="0"/>
              <a:t> ever cause a student to be frustrated or, even, to </a:t>
            </a:r>
            <a:r>
              <a:rPr lang="en-US" sz="5200" b="1" dirty="0">
                <a:solidFill>
                  <a:srgbClr val="FF0000"/>
                </a:solidFill>
                <a:latin typeface="Bradley Hand ITC" panose="03070402050302030203" pitchFamily="66" charset="0"/>
              </a:rPr>
              <a:t>fail</a:t>
            </a:r>
            <a:r>
              <a:rPr lang="en-US" sz="4000" b="1" dirty="0"/>
              <a:t>?</a:t>
            </a:r>
          </a:p>
          <a:p>
            <a:pPr marL="0" indent="0" algn="ctr">
              <a:buNone/>
            </a:pPr>
            <a:r>
              <a:rPr lang="en-US" sz="4000" b="1" dirty="0"/>
              <a:t>Should a </a:t>
            </a:r>
            <a:r>
              <a:rPr lang="en-US" sz="4000" b="1" i="1" dirty="0"/>
              <a:t>parent</a:t>
            </a:r>
            <a:r>
              <a:rPr lang="en-US" sz="4000" b="1" dirty="0"/>
              <a:t> ever do this?</a:t>
            </a:r>
          </a:p>
          <a:p>
            <a:pPr marL="0" indent="0" algn="ctr">
              <a:buNone/>
            </a:pPr>
            <a:r>
              <a:rPr lang="en-US" sz="4000" b="1" dirty="0"/>
              <a:t>Should an </a:t>
            </a:r>
            <a:r>
              <a:rPr lang="en-US" sz="4000" b="1" i="1" dirty="0"/>
              <a:t>supervisor ev</a:t>
            </a:r>
            <a:r>
              <a:rPr lang="en-US" sz="4000" b="1" dirty="0"/>
              <a:t>er do this with an employee???</a:t>
            </a:r>
          </a:p>
          <a:p>
            <a:pPr marL="0" indent="0" algn="ctr">
              <a:buNone/>
            </a:pPr>
            <a:r>
              <a:rPr lang="en-US" sz="4000" b="1" dirty="0"/>
              <a:t>My bias: </a:t>
            </a:r>
            <a:r>
              <a:rPr lang="en-US" sz="6000" b="1" dirty="0"/>
              <a:t>YES</a:t>
            </a:r>
            <a:r>
              <a:rPr lang="en-US" sz="4000" b="1" dirty="0"/>
              <a:t>.</a:t>
            </a:r>
            <a:endParaRPr lang="en-US" sz="4000" i="1" dirty="0"/>
          </a:p>
          <a:p>
            <a:pPr marL="0" indent="0" algn="ctr">
              <a:buNone/>
            </a:pPr>
            <a:endParaRPr lang="en-US" sz="4000" dirty="0"/>
          </a:p>
          <a:p>
            <a:pPr marL="36576" indent="0">
              <a:buNone/>
            </a:pPr>
            <a:endParaRPr lang="en-US" dirty="0"/>
          </a:p>
        </p:txBody>
      </p:sp>
    </p:spTree>
    <p:extLst>
      <p:ext uri="{BB962C8B-B14F-4D97-AF65-F5344CB8AC3E}">
        <p14:creationId xmlns:p14="http://schemas.microsoft.com/office/powerpoint/2010/main" xmlns="" val="258608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It’s HARD to do!</a:t>
            </a:r>
          </a:p>
        </p:txBody>
      </p:sp>
      <p:sp>
        <p:nvSpPr>
          <p:cNvPr id="3" name="Content Placeholder 2"/>
          <p:cNvSpPr>
            <a:spLocks noGrp="1"/>
          </p:cNvSpPr>
          <p:nvPr>
            <p:ph idx="1"/>
          </p:nvPr>
        </p:nvSpPr>
        <p:spPr/>
        <p:txBody>
          <a:bodyPr>
            <a:normAutofit lnSpcReduction="10000"/>
          </a:bodyPr>
          <a:lstStyle/>
          <a:p>
            <a:pPr marL="0" indent="0">
              <a:buNone/>
            </a:pPr>
            <a:r>
              <a:rPr lang="en-US" b="1" dirty="0"/>
              <a:t>Teaching and leading for grit feels</a:t>
            </a:r>
            <a:endParaRPr lang="en-US" sz="3200" dirty="0"/>
          </a:p>
          <a:p>
            <a:r>
              <a:rPr lang="en-US" sz="3200" dirty="0"/>
              <a:t>Uncomfortable</a:t>
            </a:r>
          </a:p>
          <a:p>
            <a:r>
              <a:rPr lang="en-US" sz="3200" dirty="0"/>
              <a:t>Awkward                      </a:t>
            </a:r>
          </a:p>
          <a:p>
            <a:r>
              <a:rPr lang="en-US" sz="3200" dirty="0"/>
              <a:t>Uncaring</a:t>
            </a:r>
          </a:p>
          <a:p>
            <a:r>
              <a:rPr lang="en-US" sz="3200" dirty="0"/>
              <a:t>Politically unwise</a:t>
            </a:r>
          </a:p>
          <a:p>
            <a:r>
              <a:rPr lang="en-US" dirty="0"/>
              <a:t>And c</a:t>
            </a:r>
            <a:r>
              <a:rPr lang="en-US" sz="3200" dirty="0"/>
              <a:t>ounter to all of our training…</a:t>
            </a:r>
          </a:p>
          <a:p>
            <a:pPr marL="36576" indent="0">
              <a:buNone/>
            </a:pPr>
            <a:r>
              <a:rPr lang="en-US" sz="3200" b="1" dirty="0"/>
              <a:t>But we must do this to prepare students for success in the real world.</a:t>
            </a: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70070" y="2286000"/>
            <a:ext cx="3056610" cy="1905000"/>
          </a:xfrm>
          <a:prstGeom prst="rect">
            <a:avLst/>
          </a:prstGeom>
        </p:spPr>
      </p:pic>
    </p:spTree>
    <p:extLst>
      <p:ext uri="{BB962C8B-B14F-4D97-AF65-F5344CB8AC3E}">
        <p14:creationId xmlns:p14="http://schemas.microsoft.com/office/powerpoint/2010/main" xmlns="" val="142508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en-US" sz="8000" b="1" dirty="0"/>
              <a:t>GRIT</a:t>
            </a:r>
          </a:p>
        </p:txBody>
      </p:sp>
      <p:sp>
        <p:nvSpPr>
          <p:cNvPr id="6" name="Content Placeholder 5"/>
          <p:cNvSpPr>
            <a:spLocks noGrp="1"/>
          </p:cNvSpPr>
          <p:nvPr>
            <p:ph sz="half" idx="1"/>
          </p:nvPr>
        </p:nvSpPr>
        <p:spPr/>
        <p:txBody>
          <a:bodyPr/>
          <a:lstStyle/>
          <a:p>
            <a:pPr marL="0" indent="0">
              <a:buNone/>
            </a:pPr>
            <a:r>
              <a:rPr lang="en-US" dirty="0"/>
              <a:t>Who had it?</a:t>
            </a:r>
          </a:p>
          <a:p>
            <a:pPr marL="0" indent="0">
              <a:buNone/>
            </a:pPr>
            <a:endParaRPr lang="en-US" dirty="0"/>
          </a:p>
          <a:p>
            <a:pPr marL="0" indent="0">
              <a:buNone/>
            </a:pPr>
            <a:endParaRPr lang="en-US" dirty="0"/>
          </a:p>
        </p:txBody>
      </p:sp>
      <p:sp>
        <p:nvSpPr>
          <p:cNvPr id="7" name="Content Placeholder 6"/>
          <p:cNvSpPr>
            <a:spLocks noGrp="1"/>
          </p:cNvSpPr>
          <p:nvPr>
            <p:ph sz="half" idx="2"/>
          </p:nvPr>
        </p:nvSpPr>
        <p:spPr/>
        <p:txBody>
          <a:bodyPr/>
          <a:lstStyle/>
          <a:p>
            <a:pPr marL="0" indent="0">
              <a:buNone/>
            </a:pPr>
            <a:r>
              <a:rPr lang="en-US" dirty="0"/>
              <a:t>Who needs it now?</a:t>
            </a:r>
          </a:p>
          <a:p>
            <a:pPr marL="0" indent="0">
              <a:buNone/>
            </a:pPr>
            <a:endParaRPr lang="en-US" dirty="0"/>
          </a:p>
          <a:p>
            <a:pPr marL="0" indent="0">
              <a:buNone/>
            </a:pP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62000" y="2327465"/>
            <a:ext cx="2023281" cy="2549335"/>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581400" y="3048000"/>
            <a:ext cx="3086099" cy="2662237"/>
          </a:xfrm>
          <a:prstGeom prst="rect">
            <a:avLst/>
          </a:prstGeom>
        </p:spPr>
      </p:pic>
      <p:pic>
        <p:nvPicPr>
          <p:cNvPr id="10" name="Picture 9" descr="mirror.jpg"/>
          <p:cNvPicPr>
            <a:picLocks noChangeAspect="1"/>
          </p:cNvPicPr>
          <p:nvPr/>
        </p:nvPicPr>
        <p:blipFill>
          <a:blip r:embed="rId4" cstate="print"/>
          <a:stretch>
            <a:fillRect/>
          </a:stretch>
        </p:blipFill>
        <p:spPr>
          <a:xfrm>
            <a:off x="6781800" y="2286000"/>
            <a:ext cx="1838325" cy="2514600"/>
          </a:xfrm>
          <a:prstGeom prst="rect">
            <a:avLst/>
          </a:prstGeom>
        </p:spPr>
      </p:pic>
    </p:spTree>
    <p:extLst>
      <p:ext uri="{BB962C8B-B14F-4D97-AF65-F5344CB8AC3E}">
        <p14:creationId xmlns:p14="http://schemas.microsoft.com/office/powerpoint/2010/main" xmlns="" val="879485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6000" b="1" dirty="0"/>
              <a:t>GRIT is </a:t>
            </a:r>
            <a:r>
              <a:rPr lang="en-US" sz="6000" b="1" u="sng" dirty="0"/>
              <a:t>not</a:t>
            </a:r>
            <a:r>
              <a:rPr lang="en-US" sz="6000" b="1" dirty="0"/>
              <a:t> about IQ</a:t>
            </a:r>
            <a:endParaRPr lang="en-US" sz="6000" i="1" dirty="0"/>
          </a:p>
        </p:txBody>
      </p:sp>
      <p:sp>
        <p:nvSpPr>
          <p:cNvPr id="7" name="Content Placeholder 6"/>
          <p:cNvSpPr>
            <a:spLocks noGrp="1"/>
          </p:cNvSpPr>
          <p:nvPr>
            <p:ph idx="1"/>
          </p:nvPr>
        </p:nvSpPr>
        <p:spPr/>
        <p:txBody>
          <a:bodyPr>
            <a:normAutofit/>
          </a:bodyPr>
          <a:lstStyle/>
          <a:p>
            <a:pPr lvl="1">
              <a:buFont typeface="Wingdings" panose="05000000000000000000" pitchFamily="2" charset="2"/>
              <a:buChar char="Ø"/>
            </a:pPr>
            <a:r>
              <a:rPr lang="en-US" sz="3600" dirty="0"/>
              <a:t>Grit is </a:t>
            </a:r>
            <a:r>
              <a:rPr lang="en-US" sz="3600" u="sng" dirty="0"/>
              <a:t>not</a:t>
            </a:r>
            <a:r>
              <a:rPr lang="en-US" sz="3600" dirty="0"/>
              <a:t> tied to intelligence, knowledge, test scores, or skills</a:t>
            </a:r>
          </a:p>
          <a:p>
            <a:pPr lvl="1">
              <a:buFont typeface="Wingdings" panose="05000000000000000000" pitchFamily="2" charset="2"/>
              <a:buChar char="Ø"/>
            </a:pPr>
            <a:endParaRPr lang="en-US" sz="3600" dirty="0"/>
          </a:p>
          <a:p>
            <a:pPr marL="342900" lvl="1" indent="0">
              <a:buNone/>
            </a:pPr>
            <a:endParaRPr lang="en-US" sz="36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28950" y="3271838"/>
            <a:ext cx="2905125" cy="2905125"/>
          </a:xfrm>
          <a:prstGeom prst="rect">
            <a:avLst/>
          </a:prstGeom>
        </p:spPr>
      </p:pic>
    </p:spTree>
    <p:extLst>
      <p:ext uri="{BB962C8B-B14F-4D97-AF65-F5344CB8AC3E}">
        <p14:creationId xmlns:p14="http://schemas.microsoft.com/office/powerpoint/2010/main" xmlns="" val="128474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153400" cy="1644650"/>
          </a:xfrm>
        </p:spPr>
        <p:txBody>
          <a:bodyPr>
            <a:normAutofit fontScale="90000"/>
          </a:bodyPr>
          <a:lstStyle/>
          <a:p>
            <a:r>
              <a:rPr lang="en-US" sz="6000" b="1" dirty="0"/>
              <a:t>GRIT is an </a:t>
            </a:r>
            <a:r>
              <a:rPr lang="en-US" sz="6000" b="1" i="1" dirty="0"/>
              <a:t>attitude that </a:t>
            </a:r>
            <a:br>
              <a:rPr lang="en-US" sz="6000" b="1" i="1" dirty="0"/>
            </a:br>
            <a:r>
              <a:rPr lang="en-US" sz="6000" b="1" i="1" dirty="0"/>
              <a:t>can be taught</a:t>
            </a:r>
            <a:endParaRPr lang="en-US" sz="6000" i="1" dirty="0"/>
          </a:p>
        </p:txBody>
      </p:sp>
      <p:sp>
        <p:nvSpPr>
          <p:cNvPr id="7" name="Content Placeholder 6"/>
          <p:cNvSpPr>
            <a:spLocks noGrp="1"/>
          </p:cNvSpPr>
          <p:nvPr>
            <p:ph idx="1"/>
          </p:nvPr>
        </p:nvSpPr>
        <p:spPr>
          <a:xfrm>
            <a:off x="457200" y="1828800"/>
            <a:ext cx="8305800" cy="4343400"/>
          </a:xfrm>
        </p:spPr>
        <p:txBody>
          <a:bodyPr>
            <a:normAutofit fontScale="92500" lnSpcReduction="20000"/>
          </a:bodyPr>
          <a:lstStyle/>
          <a:p>
            <a:pPr lvl="1"/>
            <a:endParaRPr lang="en-US" sz="3600" dirty="0"/>
          </a:p>
          <a:p>
            <a:pPr marL="457200" lvl="1" indent="0" algn="ctr">
              <a:buNone/>
            </a:pPr>
            <a:r>
              <a:rPr lang="en-US" sz="3600" b="1" dirty="0"/>
              <a:t>About life</a:t>
            </a:r>
          </a:p>
          <a:p>
            <a:pPr lvl="1" algn="ctr"/>
            <a:endParaRPr lang="en-US" sz="3600" b="1" dirty="0"/>
          </a:p>
          <a:p>
            <a:pPr marL="457200" lvl="1" indent="0" algn="ctr">
              <a:buNone/>
            </a:pPr>
            <a:r>
              <a:rPr lang="en-US" sz="3600" b="1" dirty="0"/>
              <a:t>About learning</a:t>
            </a:r>
          </a:p>
          <a:p>
            <a:pPr lvl="1" algn="ctr"/>
            <a:endParaRPr lang="en-US" sz="3600" b="1" dirty="0"/>
          </a:p>
          <a:p>
            <a:pPr marL="457200" lvl="1" indent="0" algn="ctr">
              <a:buNone/>
            </a:pPr>
            <a:r>
              <a:rPr lang="en-US" sz="3600" b="1" dirty="0"/>
              <a:t>About how success is defined</a:t>
            </a:r>
          </a:p>
          <a:p>
            <a:pPr lvl="1" algn="ctr"/>
            <a:endParaRPr lang="en-US" sz="3600" b="1" dirty="0"/>
          </a:p>
          <a:p>
            <a:pPr marL="457200" lvl="1" indent="0" algn="ctr">
              <a:buNone/>
            </a:pPr>
            <a:r>
              <a:rPr lang="en-US" sz="3600" b="1" dirty="0"/>
              <a:t>About reacting to adversity</a:t>
            </a:r>
          </a:p>
          <a:p>
            <a:pPr lvl="1"/>
            <a:endParaRPr lang="en-US" sz="3600" dirty="0"/>
          </a:p>
          <a:p>
            <a:pPr lvl="1">
              <a:buNone/>
            </a:pPr>
            <a:endParaRPr lang="en-US" sz="3600" dirty="0"/>
          </a:p>
          <a:p>
            <a:pPr marL="457200" lvl="1" indent="0">
              <a:buNone/>
            </a:pPr>
            <a:endParaRPr lang="en-US" sz="3600" dirty="0"/>
          </a:p>
        </p:txBody>
      </p:sp>
    </p:spTree>
    <p:extLst>
      <p:ext uri="{BB962C8B-B14F-4D97-AF65-F5344CB8AC3E}">
        <p14:creationId xmlns:p14="http://schemas.microsoft.com/office/powerpoint/2010/main" xmlns="" val="3183638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628650" y="317500"/>
            <a:ext cx="7886700" cy="1325563"/>
          </a:xfrm>
        </p:spPr>
        <p:txBody>
          <a:bodyPr/>
          <a:lstStyle/>
          <a:p>
            <a:r>
              <a:rPr lang="en-US" altLang="en-US" b="1" dirty="0"/>
              <a:t>         </a:t>
            </a:r>
            <a:r>
              <a:rPr lang="en-US" altLang="en-US" sz="4400" b="1" dirty="0"/>
              <a:t>Who are you?</a:t>
            </a:r>
            <a:r>
              <a:rPr lang="en-US" altLang="en-US" dirty="0"/>
              <a:t/>
            </a:r>
            <a:br>
              <a:rPr lang="en-US" altLang="en-US" dirty="0"/>
            </a:br>
            <a:endParaRPr lang="en-US" altLang="en-US" sz="2700" dirty="0"/>
          </a:p>
        </p:txBody>
      </p:sp>
      <p:pic>
        <p:nvPicPr>
          <p:cNvPr id="24579" name="Picture 3" descr="35270"/>
          <p:cNvPicPr>
            <a:picLocks noGrp="1" noChangeAspect="1" noChangeArrowheads="1"/>
          </p:cNvPicPr>
          <p:nvPr>
            <p:ph sz="half" idx="1"/>
          </p:nvPr>
        </p:nvPicPr>
        <p:blipFill>
          <a:blip r:embed="rId2">
            <a:extLst>
              <a:ext uri="{28A0092B-C50C-407E-A947-70E740481C1C}">
                <a14:useLocalDpi xmlns:a14="http://schemas.microsoft.com/office/drawing/2010/main" xmlns="" val="0"/>
              </a:ext>
            </a:extLst>
          </a:blip>
          <a:srcRect/>
          <a:stretch>
            <a:fillRect/>
          </a:stretch>
        </p:blipFill>
        <p:spPr>
          <a:xfrm>
            <a:off x="838200" y="1081088"/>
            <a:ext cx="6119813" cy="5776912"/>
          </a:xfrm>
        </p:spPr>
      </p:pic>
      <p:sp>
        <p:nvSpPr>
          <p:cNvPr id="2" name="Content Placeholder 1"/>
          <p:cNvSpPr>
            <a:spLocks noGrp="1"/>
          </p:cNvSpPr>
          <p:nvPr>
            <p:ph sz="half" idx="2"/>
          </p:nvPr>
        </p:nvSpPr>
        <p:spPr>
          <a:xfrm>
            <a:off x="7086600" y="792163"/>
            <a:ext cx="1722438" cy="5384800"/>
          </a:xfrm>
        </p:spPr>
        <p:txBody>
          <a:bodyPr>
            <a:normAutofit fontScale="92500" lnSpcReduction="10000"/>
          </a:bodyPr>
          <a:lstStyle/>
          <a:p>
            <a:pPr>
              <a:defRPr/>
            </a:pPr>
            <a:endParaRPr lang="en-US" dirty="0"/>
          </a:p>
          <a:p>
            <a:pPr>
              <a:defRPr/>
            </a:pPr>
            <a:endParaRPr lang="en-US" dirty="0"/>
          </a:p>
          <a:p>
            <a:pPr>
              <a:defRPr/>
            </a:pPr>
            <a:r>
              <a:rPr lang="en-US" sz="2800" b="1" dirty="0"/>
              <a:t>Free day?</a:t>
            </a:r>
          </a:p>
          <a:p>
            <a:pPr>
              <a:defRPr/>
            </a:pPr>
            <a:endParaRPr lang="en-US" sz="2800" b="1" dirty="0"/>
          </a:p>
          <a:p>
            <a:pPr>
              <a:defRPr/>
            </a:pPr>
            <a:r>
              <a:rPr lang="en-US" sz="2800" b="1" dirty="0"/>
              <a:t>Hardest thing?</a:t>
            </a:r>
          </a:p>
          <a:p>
            <a:pPr>
              <a:defRPr/>
            </a:pPr>
            <a:endParaRPr lang="en-US" sz="2800" b="1" dirty="0"/>
          </a:p>
          <a:p>
            <a:pPr>
              <a:defRPr/>
            </a:pPr>
            <a:r>
              <a:rPr lang="en-US" sz="2800" b="1" dirty="0"/>
              <a:t>Enjoy the most?</a:t>
            </a:r>
          </a:p>
          <a:p>
            <a:pPr>
              <a:defRPr/>
            </a:pPr>
            <a:endParaRPr lang="en-US" dirty="0"/>
          </a:p>
          <a:p>
            <a:pPr marL="0" indent="0">
              <a:buFont typeface="Arial" panose="020B0604020202020204" pitchFamily="34" charset="0"/>
              <a:buNone/>
              <a:defRPr/>
            </a:pPr>
            <a:r>
              <a:rPr lang="en-US" dirty="0"/>
              <a:t>                      </a:t>
            </a:r>
          </a:p>
        </p:txBody>
      </p:sp>
    </p:spTree>
    <p:extLst>
      <p:ext uri="{BB962C8B-B14F-4D97-AF65-F5344CB8AC3E}">
        <p14:creationId xmlns:p14="http://schemas.microsoft.com/office/powerpoint/2010/main" xmlns="" val="11783652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nodeType="withEffect">
                                  <p:stCondLst>
                                    <p:cond delay="0"/>
                                  </p:stCondLst>
                                  <p:childTnLst>
                                    <p:animEffect transition="out" filter="fade">
                                      <p:cBhvr>
                                        <p:cTn id="6" dur="500"/>
                                        <p:tgtEl>
                                          <p:spTgt spid="242690"/>
                                        </p:tgtEl>
                                      </p:cBhvr>
                                    </p:animEffect>
                                    <p:animScale>
                                      <p:cBhvr>
                                        <p:cTn id="7" dur="250" autoRev="1" fill="hold"/>
                                        <p:tgtEl>
                                          <p:spTgt spid="242690"/>
                                        </p:tgtEl>
                                      </p:cBhvr>
                                      <p:by x="105000" y="105000"/>
                                    </p:animScale>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additive="base">
                                        <p:cTn id="1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 calcmode="lin" valueType="num">
                                      <p:cBhvr additive="base">
                                        <p:cTn id="16"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 calcmode="lin" valueType="num">
                                      <p:cBhvr additive="base">
                                        <p:cTn id="20"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400" dirty="0"/>
              <a:t/>
            </a:r>
            <a:br>
              <a:rPr lang="en-US" sz="4400" dirty="0"/>
            </a:br>
            <a:r>
              <a:rPr lang="en-US" sz="6700" b="1" dirty="0"/>
              <a:t>GRIT is a </a:t>
            </a:r>
            <a:r>
              <a:rPr lang="en-US" sz="6700" b="1" i="1" dirty="0"/>
              <a:t>dialogue</a:t>
            </a:r>
            <a:r>
              <a:rPr lang="en-US" sz="4400" i="1" dirty="0"/>
              <a:t/>
            </a:r>
            <a:br>
              <a:rPr lang="en-US" sz="4400" i="1" dirty="0"/>
            </a:br>
            <a:endParaRPr lang="en-US" dirty="0"/>
          </a:p>
        </p:txBody>
      </p:sp>
      <p:sp>
        <p:nvSpPr>
          <p:cNvPr id="3" name="Content Placeholder 2"/>
          <p:cNvSpPr>
            <a:spLocks noGrp="1"/>
          </p:cNvSpPr>
          <p:nvPr>
            <p:ph idx="1"/>
          </p:nvPr>
        </p:nvSpPr>
        <p:spPr>
          <a:xfrm>
            <a:off x="457200" y="1295400"/>
            <a:ext cx="8229600" cy="4525963"/>
          </a:xfrm>
        </p:spPr>
        <p:txBody>
          <a:bodyPr>
            <a:noAutofit/>
          </a:bodyPr>
          <a:lstStyle/>
          <a:p>
            <a:pPr marL="457200" lvl="1" indent="0">
              <a:buNone/>
            </a:pPr>
            <a:r>
              <a:rPr lang="en-US" sz="3600" dirty="0"/>
              <a:t>Among everyone with a vested interest</a:t>
            </a:r>
          </a:p>
          <a:p>
            <a:pPr lvl="1"/>
            <a:endParaRPr lang="en-US" sz="3600" dirty="0"/>
          </a:p>
          <a:p>
            <a:pPr lvl="1">
              <a:buFont typeface="Arial" panose="020B0604020202020204" pitchFamily="34" charset="0"/>
              <a:buChar char="•"/>
            </a:pPr>
            <a:r>
              <a:rPr lang="en-US" sz="3600" dirty="0"/>
              <a:t>Among teachers, students, parents</a:t>
            </a:r>
          </a:p>
          <a:p>
            <a:pPr lvl="1">
              <a:buFont typeface="Arial" panose="020B0604020202020204" pitchFamily="34" charset="0"/>
              <a:buChar char="•"/>
            </a:pPr>
            <a:r>
              <a:rPr lang="en-US" sz="3600" dirty="0"/>
              <a:t>Between parents and children</a:t>
            </a:r>
          </a:p>
          <a:p>
            <a:pPr marL="457200" lvl="1" indent="0">
              <a:buNone/>
            </a:pPr>
            <a:endParaRPr lang="en-US" sz="3600" dirty="0"/>
          </a:p>
          <a:p>
            <a:pPr marL="457200" lvl="1" indent="0" algn="ctr">
              <a:buNone/>
            </a:pPr>
            <a:r>
              <a:rPr lang="en-US" sz="3600" dirty="0"/>
              <a:t>It’s overt and transparent</a:t>
            </a:r>
          </a:p>
          <a:p>
            <a:pPr marL="457200" lvl="1" indent="0" algn="ctr">
              <a:buNone/>
            </a:pPr>
            <a:r>
              <a:rPr lang="en-US" sz="3600" b="1" i="1" dirty="0"/>
              <a:t>WITH</a:t>
            </a:r>
            <a:r>
              <a:rPr lang="en-US" sz="3600" dirty="0"/>
              <a:t>, not </a:t>
            </a:r>
            <a:r>
              <a:rPr lang="en-US" sz="3600" i="1" dirty="0"/>
              <a:t>to</a:t>
            </a:r>
            <a:r>
              <a:rPr lang="en-US" sz="3600" dirty="0"/>
              <a:t>…</a:t>
            </a:r>
          </a:p>
          <a:p>
            <a:pPr marL="457200" lvl="1" indent="0">
              <a:buNone/>
            </a:pPr>
            <a:endParaRPr lang="en-US" sz="3600" dirty="0"/>
          </a:p>
          <a:p>
            <a:pPr marL="457200" lvl="1" indent="0" algn="ctr">
              <a:buNone/>
            </a:pPr>
            <a:endParaRPr lang="en-US" sz="3600" dirty="0"/>
          </a:p>
        </p:txBody>
      </p:sp>
    </p:spTree>
    <p:extLst>
      <p:ext uri="{BB962C8B-B14F-4D97-AF65-F5344CB8AC3E}">
        <p14:creationId xmlns:p14="http://schemas.microsoft.com/office/powerpoint/2010/main" xmlns="" val="89572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Teachers must know that the dialogue includes listening to students</a:t>
            </a: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228600" y="1417638"/>
            <a:ext cx="3425031" cy="3425031"/>
          </a:xfrm>
        </p:spPr>
      </p:pic>
      <p:sp>
        <p:nvSpPr>
          <p:cNvPr id="6" name="Content Placeholder 5"/>
          <p:cNvSpPr>
            <a:spLocks noGrp="1"/>
          </p:cNvSpPr>
          <p:nvPr>
            <p:ph sz="half" idx="2"/>
          </p:nvPr>
        </p:nvSpPr>
        <p:spPr>
          <a:xfrm>
            <a:off x="3505200" y="1600200"/>
            <a:ext cx="5181600" cy="4525963"/>
          </a:xfrm>
        </p:spPr>
        <p:txBody>
          <a:bodyPr/>
          <a:lstStyle/>
          <a:p>
            <a:r>
              <a:rPr lang="en-US" sz="3600" dirty="0"/>
              <a:t>We need to know what students know</a:t>
            </a:r>
          </a:p>
          <a:p>
            <a:r>
              <a:rPr lang="en-US" sz="3600" dirty="0"/>
              <a:t>We need to know how students learn</a:t>
            </a:r>
          </a:p>
          <a:p>
            <a:r>
              <a:rPr lang="en-US" sz="3600" dirty="0"/>
              <a:t>We need to know how students feel about learning.</a:t>
            </a:r>
          </a:p>
          <a:p>
            <a:pPr marL="0" indent="0">
              <a:buNone/>
            </a:pPr>
            <a:endParaRPr lang="en-US" dirty="0"/>
          </a:p>
        </p:txBody>
      </p:sp>
    </p:spTree>
    <p:extLst>
      <p:ext uri="{BB962C8B-B14F-4D97-AF65-F5344CB8AC3E}">
        <p14:creationId xmlns:p14="http://schemas.microsoft.com/office/powerpoint/2010/main" xmlns="" val="919376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a:t>Still and always </a:t>
            </a:r>
          </a:p>
        </p:txBody>
      </p:sp>
      <p:sp>
        <p:nvSpPr>
          <p:cNvPr id="3" name="Content Placeholder 2"/>
          <p:cNvSpPr>
            <a:spLocks noGrp="1"/>
          </p:cNvSpPr>
          <p:nvPr>
            <p:ph idx="1"/>
          </p:nvPr>
        </p:nvSpPr>
        <p:spPr>
          <a:xfrm>
            <a:off x="457200" y="1143000"/>
            <a:ext cx="8229600" cy="4983163"/>
          </a:xfrm>
        </p:spPr>
        <p:txBody>
          <a:bodyPr>
            <a:normAutofit fontScale="92500" lnSpcReduction="20000"/>
          </a:bodyPr>
          <a:lstStyle/>
          <a:p>
            <a:pPr marL="0" indent="0" algn="ctr">
              <a:buNone/>
            </a:pPr>
            <a:r>
              <a:rPr lang="en-US" sz="6600" b="1" dirty="0"/>
              <a:t>Children must know that we embrace them </a:t>
            </a:r>
            <a:r>
              <a:rPr lang="en-US" sz="6600" b="1" i="1" dirty="0"/>
              <a:t>regardless of their success</a:t>
            </a:r>
            <a:r>
              <a:rPr lang="en-US" sz="6600" b="1" dirty="0"/>
              <a:t>. </a:t>
            </a:r>
          </a:p>
          <a:p>
            <a:pPr marL="0" indent="0" algn="ctr">
              <a:buNone/>
            </a:pPr>
            <a:r>
              <a:rPr lang="en-US" sz="6600" b="1" dirty="0"/>
              <a:t>We embrace them as people.</a:t>
            </a:r>
          </a:p>
          <a:p>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xmlns="" val="373971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November 18, 2011 </a:t>
            </a:r>
            <a:r>
              <a:rPr lang="en-US" sz="2800" i="1" dirty="0"/>
              <a:t>NYT </a:t>
            </a:r>
            <a:r>
              <a:rPr lang="en-US" sz="2800" dirty="0"/>
              <a:t>by Paul Tough</a:t>
            </a:r>
            <a:endParaRPr lang="en-US" sz="2800" i="1" dirty="0"/>
          </a:p>
        </p:txBody>
      </p:sp>
      <p:sp>
        <p:nvSpPr>
          <p:cNvPr id="3" name="Content Placeholder 2"/>
          <p:cNvSpPr>
            <a:spLocks noGrp="1"/>
          </p:cNvSpPr>
          <p:nvPr>
            <p:ph idx="1"/>
          </p:nvPr>
        </p:nvSpPr>
        <p:spPr/>
        <p:txBody>
          <a:bodyPr>
            <a:normAutofit/>
          </a:bodyPr>
          <a:lstStyle/>
          <a:p>
            <a:pPr marL="0" indent="0" algn="ctr">
              <a:buNone/>
            </a:pPr>
            <a:r>
              <a:rPr lang="en-US" sz="5400" b="1" i="1" dirty="0"/>
              <a:t>“The Character Test</a:t>
            </a:r>
            <a:r>
              <a:rPr lang="en-US" dirty="0"/>
              <a:t/>
            </a:r>
            <a:br>
              <a:rPr lang="en-US" dirty="0"/>
            </a:br>
            <a:r>
              <a:rPr lang="en-US" sz="3200" dirty="0"/>
              <a:t>Why our kids’ success – and happiness – may depend less on perfect performance than on learning how to deal with failure”</a:t>
            </a:r>
            <a:br>
              <a:rPr lang="en-US" sz="3200" dirty="0"/>
            </a:br>
            <a:r>
              <a:rPr lang="en-US" sz="3200" dirty="0"/>
              <a:t/>
            </a:r>
            <a:br>
              <a:rPr lang="en-US" sz="3200" dirty="0"/>
            </a:br>
            <a:r>
              <a:rPr lang="en-US" sz="3200" b="1" i="1" dirty="0"/>
              <a:t>What if the secret to success is failure?</a:t>
            </a:r>
            <a:endParaRPr lang="en-US" sz="3200" dirty="0"/>
          </a:p>
        </p:txBody>
      </p:sp>
    </p:spTree>
    <p:extLst>
      <p:ext uri="{BB962C8B-B14F-4D97-AF65-F5344CB8AC3E}">
        <p14:creationId xmlns:p14="http://schemas.microsoft.com/office/powerpoint/2010/main" xmlns="" val="15159483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Riverdale school leader on students who get 800 on their SAT…</a:t>
            </a: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1371600" y="2133600"/>
            <a:ext cx="2460561" cy="2560320"/>
          </a:xfrm>
          <a:prstGeom prst="rect">
            <a:avLst/>
          </a:prstGeom>
          <a:ln w="88900" cap="sq" cmpd="thickThin">
            <a:solidFill>
              <a:srgbClr val="000000"/>
            </a:solidFill>
            <a:prstDash val="solid"/>
            <a:miter lim="800000"/>
          </a:ln>
          <a:effectLst>
            <a:innerShdw blurRad="76200">
              <a:srgbClr val="000000"/>
            </a:innerShdw>
          </a:effectLst>
        </p:spPr>
      </p:pic>
      <p:sp>
        <p:nvSpPr>
          <p:cNvPr id="6" name="Content Placeholder 5"/>
          <p:cNvSpPr>
            <a:spLocks noGrp="1"/>
          </p:cNvSpPr>
          <p:nvPr>
            <p:ph sz="half" idx="2"/>
          </p:nvPr>
        </p:nvSpPr>
        <p:spPr>
          <a:xfrm>
            <a:off x="4191000" y="1417638"/>
            <a:ext cx="4495800" cy="4708525"/>
          </a:xfrm>
        </p:spPr>
        <p:txBody>
          <a:bodyPr>
            <a:normAutofit fontScale="92500" lnSpcReduction="10000"/>
          </a:bodyPr>
          <a:lstStyle/>
          <a:p>
            <a:pPr marL="0" indent="0">
              <a:buNone/>
            </a:pPr>
            <a:endParaRPr lang="en-US" sz="3600" dirty="0"/>
          </a:p>
          <a:p>
            <a:pPr marL="0" indent="0">
              <a:buNone/>
            </a:pPr>
            <a:r>
              <a:rPr lang="en-US" sz="3600" dirty="0"/>
              <a:t>“When that person suddenly has to face up to a difficult moment, then I think they’re screwed, to be honest. I don’t think they’ve grown the capacities to be able to handle that.”</a:t>
            </a:r>
          </a:p>
          <a:p>
            <a:pPr marL="0" indent="0">
              <a:buNone/>
            </a:pPr>
            <a:endParaRPr lang="en-US" dirty="0"/>
          </a:p>
        </p:txBody>
      </p:sp>
      <p:sp>
        <p:nvSpPr>
          <p:cNvPr id="8" name="Rectangle 7"/>
          <p:cNvSpPr/>
          <p:nvPr/>
        </p:nvSpPr>
        <p:spPr>
          <a:xfrm>
            <a:off x="1676400" y="4191000"/>
            <a:ext cx="1943161" cy="369332"/>
          </a:xfrm>
          <a:prstGeom prst="rect">
            <a:avLst/>
          </a:prstGeom>
        </p:spPr>
        <p:txBody>
          <a:bodyPr wrap="none">
            <a:spAutoFit/>
          </a:bodyPr>
          <a:lstStyle/>
          <a:p>
            <a:r>
              <a:rPr lang="en-US" b="1" dirty="0">
                <a:solidFill>
                  <a:schemeClr val="bg1"/>
                </a:solidFill>
              </a:rPr>
              <a:t>Dominic Randolph</a:t>
            </a:r>
          </a:p>
        </p:txBody>
      </p:sp>
    </p:spTree>
    <p:extLst>
      <p:ext uri="{BB962C8B-B14F-4D97-AF65-F5344CB8AC3E}">
        <p14:creationId xmlns:p14="http://schemas.microsoft.com/office/powerpoint/2010/main" xmlns="" val="3504251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Angela Duckworth</a:t>
            </a: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572125" y="2120900"/>
            <a:ext cx="2652773" cy="1765300"/>
          </a:xfrm>
          <a:prstGeom prst="rect">
            <a:avLst/>
          </a:prstGeom>
          <a:ln w="88900" cap="sq" cmpd="thickThin">
            <a:solidFill>
              <a:srgbClr val="000000"/>
            </a:solidFill>
            <a:prstDash val="solid"/>
            <a:miter lim="800000"/>
          </a:ln>
          <a:effectLst>
            <a:innerShdw blurRad="76200">
              <a:srgbClr val="000000"/>
            </a:innerShdw>
          </a:effectLst>
        </p:spPr>
      </p:pic>
      <p:sp>
        <p:nvSpPr>
          <p:cNvPr id="6" name="Content Placeholder 5"/>
          <p:cNvSpPr>
            <a:spLocks noGrp="1"/>
          </p:cNvSpPr>
          <p:nvPr>
            <p:ph sz="half" idx="2"/>
          </p:nvPr>
        </p:nvSpPr>
        <p:spPr>
          <a:xfrm>
            <a:off x="3505200" y="1600200"/>
            <a:ext cx="5181600" cy="4525963"/>
          </a:xfrm>
        </p:spPr>
        <p:txBody>
          <a:bodyPr>
            <a:normAutofit/>
          </a:bodyPr>
          <a:lstStyle/>
          <a:p>
            <a:pPr marL="36576" indent="0">
              <a:buNone/>
            </a:pPr>
            <a:r>
              <a:rPr lang="en-US" sz="3200" dirty="0"/>
              <a:t>“What struck me was that IQ was not the only difference between my best and my worst students. Some of my strongest students did not have stratospheric IQ scores. Some of my smartest kids weren’t doing so well.”</a:t>
            </a:r>
          </a:p>
          <a:p>
            <a:pPr marL="36576" indent="0">
              <a:buNone/>
            </a:pPr>
            <a:endParaRPr lang="en-US" dirty="0"/>
          </a:p>
        </p:txBody>
      </p:sp>
    </p:spTree>
    <p:extLst>
      <p:ext uri="{BB962C8B-B14F-4D97-AF65-F5344CB8AC3E}">
        <p14:creationId xmlns:p14="http://schemas.microsoft.com/office/powerpoint/2010/main" xmlns="" val="2093086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1554162"/>
          </a:xfrm>
        </p:spPr>
        <p:txBody>
          <a:bodyPr>
            <a:normAutofit/>
          </a:bodyPr>
          <a:lstStyle/>
          <a:p>
            <a:r>
              <a:rPr lang="en-US" b="1" dirty="0"/>
              <a:t>Relationship between </a:t>
            </a:r>
            <a:br>
              <a:rPr lang="en-US" b="1" dirty="0"/>
            </a:br>
            <a:r>
              <a:rPr lang="en-US" b="1" dirty="0"/>
              <a:t>grit and talent?</a:t>
            </a:r>
          </a:p>
        </p:txBody>
      </p:sp>
      <p:sp>
        <p:nvSpPr>
          <p:cNvPr id="3" name="Content Placeholder 2"/>
          <p:cNvSpPr>
            <a:spLocks noGrp="1"/>
          </p:cNvSpPr>
          <p:nvPr>
            <p:ph idx="1"/>
          </p:nvPr>
        </p:nvSpPr>
        <p:spPr>
          <a:xfrm>
            <a:off x="457200" y="2332037"/>
            <a:ext cx="8229600" cy="4525963"/>
          </a:xfrm>
        </p:spPr>
        <p:txBody>
          <a:bodyPr/>
          <a:lstStyle/>
          <a:p>
            <a:pPr>
              <a:buNone/>
            </a:pPr>
            <a:r>
              <a:rPr lang="en-US" dirty="0"/>
              <a:t>“Sometimes the more talented you are, the less gritty you are,” says Duckworth.</a:t>
            </a:r>
          </a:p>
          <a:p>
            <a:pPr>
              <a:buNone/>
            </a:pPr>
            <a:endParaRPr lang="en-US" dirty="0"/>
          </a:p>
          <a:p>
            <a:pPr>
              <a:buNone/>
            </a:pPr>
            <a:endParaRPr lang="en-US" dirty="0"/>
          </a:p>
        </p:txBody>
      </p:sp>
      <p:pic>
        <p:nvPicPr>
          <p:cNvPr id="1026" name="Picture 2" descr="C:\Documents and Settings\Tom Hoerr\Local Settings\Temporary Internet Files\Content.IE5\SFN6VIUN\genius-work-7515097[1].jpg"/>
          <p:cNvPicPr>
            <a:picLocks noChangeAspect="1" noChangeArrowheads="1"/>
          </p:cNvPicPr>
          <p:nvPr/>
        </p:nvPicPr>
        <p:blipFill>
          <a:blip r:embed="rId2" cstate="print"/>
          <a:srcRect/>
          <a:stretch>
            <a:fillRect/>
          </a:stretch>
        </p:blipFill>
        <p:spPr bwMode="auto">
          <a:xfrm>
            <a:off x="3505200" y="3505200"/>
            <a:ext cx="2184400" cy="2184400"/>
          </a:xfrm>
          <a:prstGeom prst="rect">
            <a:avLst/>
          </a:prstGeom>
          <a:noFill/>
        </p:spPr>
      </p:pic>
    </p:spTree>
    <p:extLst>
      <p:ext uri="{BB962C8B-B14F-4D97-AF65-F5344CB8AC3E}">
        <p14:creationId xmlns:p14="http://schemas.microsoft.com/office/powerpoint/2010/main" xmlns="" val="4488654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i="1" dirty="0"/>
              <a:t/>
            </a:r>
            <a:br>
              <a:rPr lang="en-US" i="1" dirty="0"/>
            </a:br>
            <a:r>
              <a:rPr lang="en-US" i="1" dirty="0"/>
              <a:t>True Grit Café in </a:t>
            </a:r>
            <a:r>
              <a:rPr lang="en-US" dirty="0"/>
              <a:t>Ridgeway, CO</a:t>
            </a:r>
            <a:r>
              <a:rPr lang="en-US" i="1" dirty="0"/>
              <a:t/>
            </a:r>
            <a:br>
              <a:rPr lang="en-US" i="1" dirty="0"/>
            </a:br>
            <a:endParaRPr lang="en-US" sz="3100" i="1" dirty="0"/>
          </a:p>
        </p:txBody>
      </p:sp>
      <p:pic>
        <p:nvPicPr>
          <p:cNvPr id="5" name="Content Placeholder 4"/>
          <p:cNvPicPr>
            <a:picLocks noGrp="1" noChangeAspect="1"/>
          </p:cNvPicPr>
          <p:nvPr>
            <p:ph idx="1"/>
          </p:nvPr>
        </p:nvPicPr>
        <p:blipFill>
          <a:blip r:embed="rId2" cstate="print">
            <a:extLst>
              <a:ext uri="{BEBA8EAE-BF5A-486C-A8C5-ECC9F3942E4B}">
                <a14:imgProps xmlns:a14="http://schemas.microsoft.com/office/drawing/2010/main" xmlns="">
                  <a14:imgLayer r:embed="rId3">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2874764" y="1600200"/>
            <a:ext cx="3394472" cy="452596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17868662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01000" cy="1143000"/>
          </a:xfrm>
        </p:spPr>
        <p:txBody>
          <a:bodyPr>
            <a:normAutofit fontScale="90000"/>
          </a:bodyPr>
          <a:lstStyle/>
          <a:p>
            <a:r>
              <a:rPr lang="en-US" b="1" dirty="0"/>
              <a:t/>
            </a:r>
            <a:br>
              <a:rPr lang="en-US" b="1" dirty="0"/>
            </a:br>
            <a:r>
              <a:rPr lang="en-US" b="1" dirty="0"/>
              <a:t>“Principal Connection,” </a:t>
            </a:r>
            <a:r>
              <a:rPr lang="en-US" b="1" i="1" dirty="0"/>
              <a:t>Educational Leadership</a:t>
            </a:r>
            <a:r>
              <a:rPr lang="en-US" b="1" dirty="0"/>
              <a:t>, January 2008</a:t>
            </a:r>
          </a:p>
        </p:txBody>
      </p:sp>
      <p:sp>
        <p:nvSpPr>
          <p:cNvPr id="3" name="Content Placeholder 2"/>
          <p:cNvSpPr>
            <a:spLocks noGrp="1"/>
          </p:cNvSpPr>
          <p:nvPr>
            <p:ph idx="1"/>
          </p:nvPr>
        </p:nvSpPr>
        <p:spPr/>
        <p:txBody>
          <a:bodyPr/>
          <a:lstStyle/>
          <a:p>
            <a:endParaRPr lang="en-US" dirty="0"/>
          </a:p>
          <a:p>
            <a:pPr marL="36576" indent="0">
              <a:buNone/>
            </a:pPr>
            <a:r>
              <a:rPr lang="en-US" sz="3200" dirty="0"/>
              <a:t>“What standardized tests cannot do – indeed, what almost no test can do – is capture a child’s essence. Tests don’t speak to the internal factors that play a major role in life success: curiosity, effort, resilience, and compassion.” </a:t>
            </a:r>
          </a:p>
        </p:txBody>
      </p:sp>
    </p:spTree>
    <p:extLst>
      <p:ext uri="{BB962C8B-B14F-4D97-AF65-F5344CB8AC3E}">
        <p14:creationId xmlns:p14="http://schemas.microsoft.com/office/powerpoint/2010/main" xmlns="" val="4280490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My shorthand…</a:t>
            </a:r>
          </a:p>
        </p:txBody>
      </p:sp>
      <p:sp>
        <p:nvSpPr>
          <p:cNvPr id="3" name="Content Placeholder 2"/>
          <p:cNvSpPr>
            <a:spLocks noGrp="1"/>
          </p:cNvSpPr>
          <p:nvPr>
            <p:ph idx="1"/>
          </p:nvPr>
        </p:nvSpPr>
        <p:spPr/>
        <p:txBody>
          <a:bodyPr/>
          <a:lstStyle/>
          <a:p>
            <a:pPr marL="0" indent="0" algn="ctr">
              <a:buNone/>
            </a:pPr>
            <a:endParaRPr lang="en-US" dirty="0"/>
          </a:p>
          <a:p>
            <a:pPr marL="0" indent="0" algn="ctr">
              <a:buNone/>
            </a:pPr>
            <a:r>
              <a:rPr lang="en-US" sz="6000" b="1" i="1" dirty="0"/>
              <a:t>Who you are is more important than what </a:t>
            </a:r>
          </a:p>
          <a:p>
            <a:pPr marL="0" indent="0" algn="ctr">
              <a:buNone/>
            </a:pPr>
            <a:r>
              <a:rPr lang="en-US" sz="6000" b="1" i="1" dirty="0"/>
              <a:t>you know.</a:t>
            </a:r>
          </a:p>
        </p:txBody>
      </p:sp>
    </p:spTree>
    <p:extLst>
      <p:ext uri="{BB962C8B-B14F-4D97-AF65-F5344CB8AC3E}">
        <p14:creationId xmlns:p14="http://schemas.microsoft.com/office/powerpoint/2010/main" xmlns="" val="3164042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flipV="1">
            <a:off x="990600" y="228600"/>
            <a:ext cx="7524750" cy="76200"/>
          </a:xfrm>
        </p:spPr>
        <p:txBody>
          <a:bodyPr>
            <a:normAutofit fontScale="90000"/>
          </a:bodyPr>
          <a:lstStyle/>
          <a:p>
            <a:endParaRPr lang="en-US" dirty="0"/>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2642160" y="328233"/>
            <a:ext cx="4493740" cy="6393242"/>
          </a:xfrm>
        </p:spPr>
      </p:pic>
      <p:sp>
        <p:nvSpPr>
          <p:cNvPr id="7" name="Content Placeholder 6"/>
          <p:cNvSpPr>
            <a:spLocks noGrp="1"/>
          </p:cNvSpPr>
          <p:nvPr>
            <p:ph sz="half" idx="2"/>
          </p:nvPr>
        </p:nvSpPr>
        <p:spPr>
          <a:xfrm>
            <a:off x="5791200" y="1870077"/>
            <a:ext cx="2724150" cy="4306886"/>
          </a:xfrm>
        </p:spPr>
        <p:txBody>
          <a:bodyPr>
            <a:normAutofit/>
          </a:bodyPr>
          <a:lstStyle/>
          <a:p>
            <a:pPr marL="0" indent="0" algn="ctr">
              <a:buNone/>
            </a:pPr>
            <a:endParaRPr lang="en-US" sz="4800" dirty="0"/>
          </a:p>
        </p:txBody>
      </p:sp>
    </p:spTree>
    <p:extLst>
      <p:ext uri="{BB962C8B-B14F-4D97-AF65-F5344CB8AC3E}">
        <p14:creationId xmlns:p14="http://schemas.microsoft.com/office/powerpoint/2010/main" xmlns="" val="346848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57200" y="196849"/>
            <a:ext cx="8373534" cy="6280151"/>
          </a:xfrm>
        </p:spPr>
      </p:pic>
    </p:spTree>
    <p:extLst>
      <p:ext uri="{BB962C8B-B14F-4D97-AF65-F5344CB8AC3E}">
        <p14:creationId xmlns:p14="http://schemas.microsoft.com/office/powerpoint/2010/main" xmlns="" val="9610499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lnSpcReduction="20000"/>
          </a:bodyPr>
          <a:lstStyle/>
          <a:p>
            <a:pPr marL="0" indent="0" algn="ctr">
              <a:buNone/>
            </a:pPr>
            <a:r>
              <a:rPr lang="en-US" sz="5400" b="1" dirty="0"/>
              <a:t>Grit</a:t>
            </a:r>
            <a:r>
              <a:rPr lang="en-US" sz="5400" dirty="0"/>
              <a:t> is:</a:t>
            </a:r>
          </a:p>
          <a:p>
            <a:pPr marL="0" indent="0" algn="ctr">
              <a:buNone/>
            </a:pPr>
            <a:r>
              <a:rPr lang="en-US" sz="5400" i="1" dirty="0"/>
              <a:t>Passion + persistence</a:t>
            </a:r>
          </a:p>
          <a:p>
            <a:pPr marL="0" indent="0" algn="ctr">
              <a:buNone/>
            </a:pPr>
            <a:r>
              <a:rPr lang="en-US" sz="5400" dirty="0"/>
              <a:t>overcoming boredom</a:t>
            </a:r>
          </a:p>
          <a:p>
            <a:pPr marL="0" indent="0" algn="ctr">
              <a:buNone/>
            </a:pPr>
            <a:r>
              <a:rPr lang="en-US" sz="5400" dirty="0"/>
              <a:t>overcoming frustration</a:t>
            </a:r>
          </a:p>
          <a:p>
            <a:pPr marL="0" indent="0" algn="ctr">
              <a:buNone/>
            </a:pPr>
            <a:r>
              <a:rPr lang="en-US" sz="5400" dirty="0"/>
              <a:t>overcoming failure</a:t>
            </a:r>
          </a:p>
          <a:p>
            <a:pPr marL="0" indent="0" algn="ctr">
              <a:buNone/>
            </a:pPr>
            <a:r>
              <a:rPr lang="en-US" sz="5400" dirty="0"/>
              <a:t>making </a:t>
            </a:r>
            <a:r>
              <a:rPr lang="en-US" sz="5400" i="1" dirty="0"/>
              <a:t>new</a:t>
            </a:r>
            <a:r>
              <a:rPr lang="en-US" sz="5400" dirty="0"/>
              <a:t> mistakes. </a:t>
            </a:r>
          </a:p>
        </p:txBody>
      </p:sp>
    </p:spTree>
    <p:extLst>
      <p:ext uri="{BB962C8B-B14F-4D97-AF65-F5344CB8AC3E}">
        <p14:creationId xmlns:p14="http://schemas.microsoft.com/office/powerpoint/2010/main" xmlns="" val="47066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b="1" dirty="0"/>
              <a:t>Mistakes and Implications</a:t>
            </a:r>
          </a:p>
        </p:txBody>
      </p:sp>
      <p:graphicFrame>
        <p:nvGraphicFramePr>
          <p:cNvPr id="332803" name="Group 3"/>
          <p:cNvGraphicFramePr>
            <a:graphicFrameLocks noGrp="1"/>
          </p:cNvGraphicFramePr>
          <p:nvPr>
            <p:ph type="tbl" idx="1"/>
            <p:extLst/>
          </p:nvPr>
        </p:nvGraphicFramePr>
        <p:xfrm>
          <a:off x="457200" y="1371600"/>
          <a:ext cx="8229600" cy="944880"/>
        </p:xfrm>
        <a:graphic>
          <a:graphicData uri="http://schemas.openxmlformats.org/drawingml/2006/table">
            <a:tbl>
              <a:tblPr/>
              <a:tblGrid>
                <a:gridCol w="2362200">
                  <a:extLst>
                    <a:ext uri="{9D8B030D-6E8A-4147-A177-3AD203B41FA5}">
                      <a16:colId xmlns:a16="http://schemas.microsoft.com/office/drawing/2014/main" xmlns="" val="20000"/>
                    </a:ext>
                  </a:extLst>
                </a:gridCol>
                <a:gridCol w="3733800">
                  <a:extLst>
                    <a:ext uri="{9D8B030D-6E8A-4147-A177-3AD203B41FA5}">
                      <a16:colId xmlns:a16="http://schemas.microsoft.com/office/drawing/2014/main" xmlns="" val="20001"/>
                    </a:ext>
                  </a:extLst>
                </a:gridCol>
                <a:gridCol w="2133600">
                  <a:extLst>
                    <a:ext uri="{9D8B030D-6E8A-4147-A177-3AD203B41FA5}">
                      <a16:colId xmlns:a16="http://schemas.microsoft.com/office/drawing/2014/main" xmlns="" val="20002"/>
                    </a:ext>
                  </a:extLst>
                </a:gridCol>
              </a:tblGrid>
              <a:tr h="838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dirty="0">
                          <a:ln>
                            <a:noFill/>
                          </a:ln>
                          <a:solidFill>
                            <a:schemeClr val="tx1"/>
                          </a:solidFill>
                          <a:effectLst/>
                          <a:latin typeface="Arial" charset="0"/>
                          <a:cs typeface="Arial" charset="0"/>
                        </a:rPr>
                        <a:t>Kinds of mistakes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dirty="0">
                          <a:ln>
                            <a:noFill/>
                          </a:ln>
                          <a:solidFill>
                            <a:schemeClr val="tx1"/>
                          </a:solidFill>
                          <a:effectLst/>
                          <a:latin typeface="Arial" charset="0"/>
                          <a:cs typeface="Arial" charset="0"/>
                        </a:rPr>
                        <a:t>What do they mean for 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dirty="0">
                          <a:ln>
                            <a:noFill/>
                          </a:ln>
                          <a:solidFill>
                            <a:schemeClr val="tx1"/>
                          </a:solidFill>
                          <a:effectLst/>
                          <a:latin typeface="Arial" charset="0"/>
                          <a:cs typeface="Arial" charset="0"/>
                        </a:rPr>
                        <a:t>They are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xmlns="" val="1657909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b="1" dirty="0"/>
              <a:t>Mistakes and Implications</a:t>
            </a:r>
          </a:p>
        </p:txBody>
      </p:sp>
      <p:graphicFrame>
        <p:nvGraphicFramePr>
          <p:cNvPr id="332803" name="Group 3"/>
          <p:cNvGraphicFramePr>
            <a:graphicFrameLocks noGrp="1"/>
          </p:cNvGraphicFramePr>
          <p:nvPr>
            <p:ph type="tbl" idx="1"/>
            <p:extLst/>
          </p:nvPr>
        </p:nvGraphicFramePr>
        <p:xfrm>
          <a:off x="457200" y="1371600"/>
          <a:ext cx="8229600" cy="2133600"/>
        </p:xfrm>
        <a:graphic>
          <a:graphicData uri="http://schemas.openxmlformats.org/drawingml/2006/table">
            <a:tbl>
              <a:tblPr/>
              <a:tblGrid>
                <a:gridCol w="2362200">
                  <a:extLst>
                    <a:ext uri="{9D8B030D-6E8A-4147-A177-3AD203B41FA5}">
                      <a16:colId xmlns:a16="http://schemas.microsoft.com/office/drawing/2014/main" xmlns="" val="20000"/>
                    </a:ext>
                  </a:extLst>
                </a:gridCol>
                <a:gridCol w="3733800">
                  <a:extLst>
                    <a:ext uri="{9D8B030D-6E8A-4147-A177-3AD203B41FA5}">
                      <a16:colId xmlns:a16="http://schemas.microsoft.com/office/drawing/2014/main" xmlns="" val="20001"/>
                    </a:ext>
                  </a:extLst>
                </a:gridCol>
                <a:gridCol w="2133600">
                  <a:extLst>
                    <a:ext uri="{9D8B030D-6E8A-4147-A177-3AD203B41FA5}">
                      <a16:colId xmlns:a16="http://schemas.microsoft.com/office/drawing/2014/main" xmlns="" val="20002"/>
                    </a:ext>
                  </a:extLst>
                </a:gridCol>
              </a:tblGrid>
              <a:tr h="838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dirty="0">
                          <a:ln>
                            <a:noFill/>
                          </a:ln>
                          <a:solidFill>
                            <a:schemeClr val="tx1"/>
                          </a:solidFill>
                          <a:effectLst/>
                          <a:latin typeface="Arial" charset="0"/>
                          <a:cs typeface="Arial" charset="0"/>
                        </a:rPr>
                        <a:t>Kinds of mistakes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dirty="0">
                          <a:ln>
                            <a:noFill/>
                          </a:ln>
                          <a:solidFill>
                            <a:schemeClr val="tx1"/>
                          </a:solidFill>
                          <a:effectLst/>
                          <a:latin typeface="Arial" charset="0"/>
                          <a:cs typeface="Arial" charset="0"/>
                        </a:rPr>
                        <a:t>What do they mean for 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dirty="0">
                          <a:ln>
                            <a:noFill/>
                          </a:ln>
                          <a:solidFill>
                            <a:schemeClr val="tx1"/>
                          </a:solidFill>
                          <a:effectLst/>
                          <a:latin typeface="Arial" charset="0"/>
                          <a:cs typeface="Arial" charset="0"/>
                        </a:rPr>
                        <a:t>They are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131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cs typeface="Arial" charset="0"/>
                        </a:rPr>
                        <a:t>OLD</a:t>
                      </a:r>
                      <a:r>
                        <a:rPr kumimoji="0" lang="en-US" sz="2400" b="0" i="0" u="none" strike="noStrike" cap="none" normalizeH="0" baseline="0" dirty="0">
                          <a:ln>
                            <a:noFill/>
                          </a:ln>
                          <a:solidFill>
                            <a:schemeClr val="tx1"/>
                          </a:solidFill>
                          <a:effectLst/>
                          <a:latin typeface="Arial" charset="0"/>
                          <a:cs typeface="Arial" charset="0"/>
                        </a:rPr>
                        <a:t> mistakes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cs typeface="Arial" charset="0"/>
                        </a:rPr>
                        <a:t>We repeat our errors and do not learn from our experiences.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cs typeface="Arial" charset="0"/>
                        </a:rPr>
                        <a:t>Dumb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xmlns="" val="12032727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b="1" dirty="0"/>
              <a:t>Mistakes and Implications</a:t>
            </a:r>
          </a:p>
        </p:txBody>
      </p:sp>
      <p:graphicFrame>
        <p:nvGraphicFramePr>
          <p:cNvPr id="332803" name="Group 3"/>
          <p:cNvGraphicFramePr>
            <a:graphicFrameLocks noGrp="1"/>
          </p:cNvGraphicFramePr>
          <p:nvPr>
            <p:ph type="tbl" idx="1"/>
            <p:extLst/>
          </p:nvPr>
        </p:nvGraphicFramePr>
        <p:xfrm>
          <a:off x="457200" y="1371600"/>
          <a:ext cx="8229600" cy="3688080"/>
        </p:xfrm>
        <a:graphic>
          <a:graphicData uri="http://schemas.openxmlformats.org/drawingml/2006/table">
            <a:tbl>
              <a:tblPr/>
              <a:tblGrid>
                <a:gridCol w="2362200">
                  <a:extLst>
                    <a:ext uri="{9D8B030D-6E8A-4147-A177-3AD203B41FA5}">
                      <a16:colId xmlns:a16="http://schemas.microsoft.com/office/drawing/2014/main" xmlns="" val="20000"/>
                    </a:ext>
                  </a:extLst>
                </a:gridCol>
                <a:gridCol w="3733800">
                  <a:extLst>
                    <a:ext uri="{9D8B030D-6E8A-4147-A177-3AD203B41FA5}">
                      <a16:colId xmlns:a16="http://schemas.microsoft.com/office/drawing/2014/main" xmlns="" val="20001"/>
                    </a:ext>
                  </a:extLst>
                </a:gridCol>
                <a:gridCol w="2133600">
                  <a:extLst>
                    <a:ext uri="{9D8B030D-6E8A-4147-A177-3AD203B41FA5}">
                      <a16:colId xmlns:a16="http://schemas.microsoft.com/office/drawing/2014/main" xmlns="" val="20002"/>
                    </a:ext>
                  </a:extLst>
                </a:gridCol>
              </a:tblGrid>
              <a:tr h="838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dirty="0">
                          <a:ln>
                            <a:noFill/>
                          </a:ln>
                          <a:solidFill>
                            <a:schemeClr val="tx1"/>
                          </a:solidFill>
                          <a:effectLst/>
                          <a:latin typeface="Arial" charset="0"/>
                          <a:cs typeface="Arial" charset="0"/>
                        </a:rPr>
                        <a:t>Kinds of mistakes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dirty="0">
                          <a:ln>
                            <a:noFill/>
                          </a:ln>
                          <a:solidFill>
                            <a:schemeClr val="tx1"/>
                          </a:solidFill>
                          <a:effectLst/>
                          <a:latin typeface="Arial" charset="0"/>
                          <a:cs typeface="Arial" charset="0"/>
                        </a:rPr>
                        <a:t>What do they mean for 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dirty="0">
                          <a:ln>
                            <a:noFill/>
                          </a:ln>
                          <a:solidFill>
                            <a:schemeClr val="tx1"/>
                          </a:solidFill>
                          <a:effectLst/>
                          <a:latin typeface="Arial" charset="0"/>
                          <a:cs typeface="Arial" charset="0"/>
                        </a:rPr>
                        <a:t>They are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131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cs typeface="Arial" charset="0"/>
                        </a:rPr>
                        <a:t>OLD</a:t>
                      </a:r>
                      <a:r>
                        <a:rPr kumimoji="0" lang="en-US" sz="2400" b="0" i="0" u="none" strike="noStrike" cap="none" normalizeH="0" baseline="0" dirty="0">
                          <a:ln>
                            <a:noFill/>
                          </a:ln>
                          <a:solidFill>
                            <a:schemeClr val="tx1"/>
                          </a:solidFill>
                          <a:effectLst/>
                          <a:latin typeface="Arial" charset="0"/>
                          <a:cs typeface="Arial" charset="0"/>
                        </a:rPr>
                        <a:t> mistakes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cs typeface="Arial" charset="0"/>
                        </a:rPr>
                        <a:t>We repeat our errors and do not learn from our experiences.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cs typeface="Arial" charset="0"/>
                        </a:rPr>
                        <a:t>Dumb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130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cs typeface="Arial" charset="0"/>
                        </a:rPr>
                        <a:t>NO </a:t>
                      </a:r>
                      <a:r>
                        <a:rPr kumimoji="0" lang="en-US" sz="2400" b="0" i="0" u="none" strike="noStrike" cap="none" normalizeH="0" baseline="0" dirty="0">
                          <a:ln>
                            <a:noFill/>
                          </a:ln>
                          <a:solidFill>
                            <a:schemeClr val="tx1"/>
                          </a:solidFill>
                          <a:effectLst/>
                          <a:latin typeface="Arial" charset="0"/>
                          <a:cs typeface="Arial" charset="0"/>
                        </a:rPr>
                        <a:t>mistakes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cs typeface="Arial" charset="0"/>
                        </a:rPr>
                        <a:t>We continue to use the same approach. We are error-free but little learning takes place.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cs typeface="Arial" charset="0"/>
                        </a:rPr>
                        <a:t>Not smart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xmlns="" val="39763831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b="1" dirty="0"/>
              <a:t>Mistakes and Implications</a:t>
            </a:r>
          </a:p>
        </p:txBody>
      </p:sp>
      <p:graphicFrame>
        <p:nvGraphicFramePr>
          <p:cNvPr id="332803" name="Group 3"/>
          <p:cNvGraphicFramePr>
            <a:graphicFrameLocks noGrp="1"/>
          </p:cNvGraphicFramePr>
          <p:nvPr>
            <p:ph type="tbl" idx="1"/>
            <p:extLst/>
          </p:nvPr>
        </p:nvGraphicFramePr>
        <p:xfrm>
          <a:off x="457200" y="1371600"/>
          <a:ext cx="8229600" cy="4876800"/>
        </p:xfrm>
        <a:graphic>
          <a:graphicData uri="http://schemas.openxmlformats.org/drawingml/2006/table">
            <a:tbl>
              <a:tblPr/>
              <a:tblGrid>
                <a:gridCol w="2362200">
                  <a:extLst>
                    <a:ext uri="{9D8B030D-6E8A-4147-A177-3AD203B41FA5}">
                      <a16:colId xmlns:a16="http://schemas.microsoft.com/office/drawing/2014/main" xmlns="" val="20000"/>
                    </a:ext>
                  </a:extLst>
                </a:gridCol>
                <a:gridCol w="3733800">
                  <a:extLst>
                    <a:ext uri="{9D8B030D-6E8A-4147-A177-3AD203B41FA5}">
                      <a16:colId xmlns:a16="http://schemas.microsoft.com/office/drawing/2014/main" xmlns="" val="20001"/>
                    </a:ext>
                  </a:extLst>
                </a:gridCol>
                <a:gridCol w="2133600">
                  <a:extLst>
                    <a:ext uri="{9D8B030D-6E8A-4147-A177-3AD203B41FA5}">
                      <a16:colId xmlns:a16="http://schemas.microsoft.com/office/drawing/2014/main" xmlns="" val="20002"/>
                    </a:ext>
                  </a:extLst>
                </a:gridCol>
              </a:tblGrid>
              <a:tr h="838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dirty="0">
                          <a:ln>
                            <a:noFill/>
                          </a:ln>
                          <a:solidFill>
                            <a:schemeClr val="tx1"/>
                          </a:solidFill>
                          <a:effectLst/>
                          <a:latin typeface="Arial" charset="0"/>
                          <a:cs typeface="Arial" charset="0"/>
                        </a:rPr>
                        <a:t>Kinds of mistakes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dirty="0">
                          <a:ln>
                            <a:noFill/>
                          </a:ln>
                          <a:solidFill>
                            <a:schemeClr val="tx1"/>
                          </a:solidFill>
                          <a:effectLst/>
                          <a:latin typeface="Arial" charset="0"/>
                          <a:cs typeface="Arial" charset="0"/>
                        </a:rPr>
                        <a:t>What do they mean for 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1" u="none" strike="noStrike" cap="none" normalizeH="0" baseline="0" dirty="0">
                          <a:ln>
                            <a:noFill/>
                          </a:ln>
                          <a:solidFill>
                            <a:schemeClr val="tx1"/>
                          </a:solidFill>
                          <a:effectLst/>
                          <a:latin typeface="Arial" charset="0"/>
                          <a:cs typeface="Arial" charset="0"/>
                        </a:rPr>
                        <a:t>They are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131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cs typeface="Arial" charset="0"/>
                        </a:rPr>
                        <a:t>OLD</a:t>
                      </a:r>
                      <a:r>
                        <a:rPr kumimoji="0" lang="en-US" sz="2400" b="0" i="0" u="none" strike="noStrike" cap="none" normalizeH="0" baseline="0" dirty="0">
                          <a:ln>
                            <a:noFill/>
                          </a:ln>
                          <a:solidFill>
                            <a:schemeClr val="tx1"/>
                          </a:solidFill>
                          <a:effectLst/>
                          <a:latin typeface="Arial" charset="0"/>
                          <a:cs typeface="Arial" charset="0"/>
                        </a:rPr>
                        <a:t> mistakes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cs typeface="Arial" charset="0"/>
                        </a:rPr>
                        <a:t>We repeat our errors and do not learn from our experiences.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cs typeface="Arial" charset="0"/>
                        </a:rPr>
                        <a:t>Dumb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130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cs typeface="Arial" charset="0"/>
                        </a:rPr>
                        <a:t>NO </a:t>
                      </a:r>
                      <a:r>
                        <a:rPr kumimoji="0" lang="en-US" sz="2400" b="0" i="0" u="none" strike="noStrike" cap="none" normalizeH="0" baseline="0" dirty="0">
                          <a:ln>
                            <a:noFill/>
                          </a:ln>
                          <a:solidFill>
                            <a:schemeClr val="tx1"/>
                          </a:solidFill>
                          <a:effectLst/>
                          <a:latin typeface="Arial" charset="0"/>
                          <a:cs typeface="Arial" charset="0"/>
                        </a:rPr>
                        <a:t>mistakes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cs typeface="Arial" charset="0"/>
                        </a:rPr>
                        <a:t>We continue to use the same approach. We are error-free but little learning takes place.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cs typeface="Arial" charset="0"/>
                        </a:rPr>
                        <a:t>Not smart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1318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a:ln>
                            <a:noFill/>
                          </a:ln>
                          <a:solidFill>
                            <a:schemeClr val="tx1"/>
                          </a:solidFill>
                          <a:effectLst/>
                          <a:latin typeface="Arial" charset="0"/>
                          <a:cs typeface="Arial" charset="0"/>
                        </a:rPr>
                        <a:t>NEW</a:t>
                      </a:r>
                      <a:r>
                        <a:rPr kumimoji="0" lang="en-US" sz="2400" b="0" i="0" u="none" strike="noStrike" cap="none" normalizeH="0" baseline="0" dirty="0">
                          <a:ln>
                            <a:noFill/>
                          </a:ln>
                          <a:solidFill>
                            <a:schemeClr val="tx1"/>
                          </a:solidFill>
                          <a:effectLst/>
                          <a:latin typeface="Arial" charset="0"/>
                          <a:cs typeface="Arial" charset="0"/>
                        </a:rPr>
                        <a:t> mistakes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cs typeface="Arial" charset="0"/>
                        </a:rPr>
                        <a:t>We try new ideas and strategies and learn from our experiences.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cs typeface="Arial" charset="0"/>
                        </a:rPr>
                        <a:t>Brave and wise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xmlns="" val="7415061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7200" b="1" dirty="0"/>
              <a:t>Make NEW Mistakes</a:t>
            </a:r>
          </a:p>
        </p:txBody>
      </p:sp>
      <p:sp>
        <p:nvSpPr>
          <p:cNvPr id="4" name="Content Placeholder 3"/>
          <p:cNvSpPr>
            <a:spLocks noGrp="1"/>
          </p:cNvSpPr>
          <p:nvPr>
            <p:ph sz="half" idx="2"/>
          </p:nvPr>
        </p:nvSpPr>
        <p:spPr>
          <a:xfrm>
            <a:off x="3733800" y="1600200"/>
            <a:ext cx="4953000" cy="4525963"/>
          </a:xfrm>
        </p:spPr>
        <p:txBody>
          <a:bodyPr/>
          <a:lstStyle/>
          <a:p>
            <a:pPr marL="0" indent="0" algn="ctr">
              <a:buNone/>
            </a:pPr>
            <a:endParaRPr lang="en-US" dirty="0"/>
          </a:p>
          <a:p>
            <a:pPr algn="ctr"/>
            <a:r>
              <a:rPr lang="en-US" dirty="0"/>
              <a:t>evidences the growth mindset</a:t>
            </a:r>
          </a:p>
          <a:p>
            <a:pPr algn="ctr"/>
            <a:r>
              <a:rPr lang="en-US" dirty="0"/>
              <a:t>leads to continued learning</a:t>
            </a:r>
          </a:p>
          <a:p>
            <a:pPr algn="ctr"/>
            <a:r>
              <a:rPr lang="en-US" dirty="0"/>
              <a:t>is necessary for success</a:t>
            </a:r>
          </a:p>
          <a:p>
            <a:pPr algn="ctr"/>
            <a:r>
              <a:rPr lang="en-US" sz="4400" dirty="0"/>
              <a:t>embodies grit.</a:t>
            </a:r>
          </a:p>
          <a:p>
            <a:endParaRPr lang="en-US" dirty="0"/>
          </a:p>
        </p:txBody>
      </p:sp>
      <p:pic>
        <p:nvPicPr>
          <p:cNvPr id="10" name="Content Placeholder 9"/>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939998" y="1825625"/>
            <a:ext cx="2288381" cy="305117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11031896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Grit is</a:t>
            </a:r>
          </a:p>
        </p:txBody>
      </p:sp>
      <p:sp>
        <p:nvSpPr>
          <p:cNvPr id="3" name="Content Placeholder 2"/>
          <p:cNvSpPr>
            <a:spLocks noGrp="1"/>
          </p:cNvSpPr>
          <p:nvPr>
            <p:ph idx="1"/>
          </p:nvPr>
        </p:nvSpPr>
        <p:spPr/>
        <p:txBody>
          <a:bodyPr/>
          <a:lstStyle/>
          <a:p>
            <a:pPr marL="0" indent="0">
              <a:buNone/>
            </a:pPr>
            <a:endParaRPr lang="en-US" dirty="0"/>
          </a:p>
          <a:p>
            <a:pPr marL="0" indent="0" algn="ctr">
              <a:buNone/>
            </a:pPr>
            <a:r>
              <a:rPr lang="en-US" sz="3600" b="1" dirty="0"/>
              <a:t>An attitude</a:t>
            </a:r>
          </a:p>
          <a:p>
            <a:pPr marL="0" indent="0" algn="ctr">
              <a:buNone/>
            </a:pPr>
            <a:endParaRPr lang="en-US" sz="3600" b="1" dirty="0"/>
          </a:p>
          <a:p>
            <a:pPr marL="0" indent="0" algn="ctr">
              <a:buNone/>
            </a:pPr>
            <a:r>
              <a:rPr lang="en-US" sz="3600" b="1" dirty="0"/>
              <a:t>A dialogue</a:t>
            </a:r>
          </a:p>
          <a:p>
            <a:pPr marL="0" indent="0" algn="ctr">
              <a:buNone/>
            </a:pPr>
            <a:endParaRPr lang="en-US" sz="3600" b="1" dirty="0"/>
          </a:p>
          <a:p>
            <a:pPr marL="0" indent="0" algn="ctr">
              <a:buNone/>
            </a:pPr>
            <a:r>
              <a:rPr lang="en-US" sz="3600" b="1" dirty="0"/>
              <a:t>A strategy!</a:t>
            </a:r>
          </a:p>
        </p:txBody>
      </p:sp>
    </p:spTree>
    <p:extLst>
      <p:ext uri="{BB962C8B-B14F-4D97-AF65-F5344CB8AC3E}">
        <p14:creationId xmlns:p14="http://schemas.microsoft.com/office/powerpoint/2010/main" xmlns="" val="418756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Duckworth’s Grit Formula</a:t>
            </a:r>
          </a:p>
        </p:txBody>
      </p:sp>
      <p:sp>
        <p:nvSpPr>
          <p:cNvPr id="3" name="Content Placeholder 2"/>
          <p:cNvSpPr>
            <a:spLocks noGrp="1"/>
          </p:cNvSpPr>
          <p:nvPr>
            <p:ph idx="1"/>
          </p:nvPr>
        </p:nvSpPr>
        <p:spPr/>
        <p:txBody>
          <a:bodyPr>
            <a:normAutofit lnSpcReduction="10000"/>
          </a:bodyPr>
          <a:lstStyle/>
          <a:p>
            <a:pPr marL="0" indent="0" algn="ctr">
              <a:buNone/>
            </a:pPr>
            <a:r>
              <a:rPr lang="en-US" sz="3600" b="1" dirty="0"/>
              <a:t>Passion + Perseverance = Grit</a:t>
            </a:r>
          </a:p>
          <a:p>
            <a:pPr marL="0" indent="0">
              <a:buNone/>
            </a:pPr>
            <a:endParaRPr lang="en-US" sz="3600" dirty="0"/>
          </a:p>
          <a:p>
            <a:pPr marL="0" indent="0">
              <a:buNone/>
            </a:pPr>
            <a:r>
              <a:rPr lang="en-US" sz="3600" dirty="0"/>
              <a:t>Step 1</a:t>
            </a:r>
          </a:p>
          <a:p>
            <a:pPr marL="0" indent="0">
              <a:buNone/>
            </a:pPr>
            <a:r>
              <a:rPr lang="en-US" sz="3600" dirty="0"/>
              <a:t>	talent + effort = skill</a:t>
            </a:r>
          </a:p>
          <a:p>
            <a:pPr marL="0" indent="0">
              <a:buNone/>
            </a:pPr>
            <a:endParaRPr lang="en-US" sz="3600" dirty="0"/>
          </a:p>
          <a:p>
            <a:pPr marL="0" indent="0">
              <a:buNone/>
            </a:pPr>
            <a:r>
              <a:rPr lang="en-US" sz="3600" dirty="0"/>
              <a:t>Step 2</a:t>
            </a:r>
          </a:p>
          <a:p>
            <a:pPr marL="0" indent="0">
              <a:buNone/>
            </a:pPr>
            <a:r>
              <a:rPr lang="en-US" sz="3600" dirty="0"/>
              <a:t>	skill + </a:t>
            </a:r>
            <a:r>
              <a:rPr lang="en-US" sz="3600" dirty="0" err="1"/>
              <a:t>eeefffooorrrttt</a:t>
            </a:r>
            <a:r>
              <a:rPr lang="en-US" sz="3600" dirty="0"/>
              <a:t> = achievement</a:t>
            </a:r>
          </a:p>
          <a:p>
            <a:pPr marL="0" indent="0">
              <a:buNone/>
            </a:pPr>
            <a:endParaRPr lang="en-US" dirty="0"/>
          </a:p>
          <a:p>
            <a:pPr marL="0" indent="0">
              <a:buNone/>
            </a:pPr>
            <a:endParaRPr lang="en-US" sz="1500" dirty="0"/>
          </a:p>
        </p:txBody>
      </p:sp>
    </p:spTree>
    <p:extLst>
      <p:ext uri="{BB962C8B-B14F-4D97-AF65-F5344CB8AC3E}">
        <p14:creationId xmlns:p14="http://schemas.microsoft.com/office/powerpoint/2010/main" xmlns="" val="240660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1000"/>
                                        <p:tgtEl>
                                          <p:spTgt spid="3">
                                            <p:txEl>
                                              <p:pRg st="5" end="5"/>
                                            </p:txEl>
                                          </p:spTgt>
                                        </p:tgtEl>
                                      </p:cBhvr>
                                    </p:animEffect>
                                    <p:anim calcmode="lin" valueType="num">
                                      <p:cBhvr>
                                        <p:cTn id="2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1000"/>
                                        <p:tgtEl>
                                          <p:spTgt spid="3">
                                            <p:txEl>
                                              <p:pRg st="6" end="6"/>
                                            </p:txEl>
                                          </p:spTgt>
                                        </p:tgtEl>
                                      </p:cBhvr>
                                    </p:animEffect>
                                    <p:anim calcmode="lin" valueType="num">
                                      <p:cBhvr>
                                        <p:cTn id="2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Every student needs grit</a:t>
            </a:r>
          </a:p>
        </p:txBody>
      </p:sp>
      <p:sp>
        <p:nvSpPr>
          <p:cNvPr id="4" name="Content Placeholder 3"/>
          <p:cNvSpPr>
            <a:spLocks noGrp="1"/>
          </p:cNvSpPr>
          <p:nvPr>
            <p:ph sz="half" idx="1"/>
          </p:nvPr>
        </p:nvSpPr>
        <p:spPr/>
        <p:txBody>
          <a:bodyPr>
            <a:normAutofit/>
          </a:bodyPr>
          <a:lstStyle/>
          <a:p>
            <a:pPr marL="0" indent="0" algn="ctr">
              <a:buNone/>
            </a:pPr>
            <a:r>
              <a:rPr lang="en-US" b="1" dirty="0"/>
              <a:t>HIGH FLYERS</a:t>
            </a:r>
          </a:p>
          <a:p>
            <a:r>
              <a:rPr lang="en-US" dirty="0"/>
              <a:t>Not used to failing</a:t>
            </a:r>
          </a:p>
          <a:p>
            <a:r>
              <a:rPr lang="en-US" dirty="0"/>
              <a:t>Quick to give up</a:t>
            </a:r>
          </a:p>
          <a:p>
            <a:r>
              <a:rPr lang="en-US" i="1" dirty="0"/>
              <a:t>Narrow</a:t>
            </a:r>
            <a:r>
              <a:rPr lang="en-US" dirty="0"/>
              <a:t> in hesitations</a:t>
            </a:r>
          </a:p>
          <a:p>
            <a:r>
              <a:rPr lang="en-US" dirty="0"/>
              <a:t>Need to be taught to persevere</a:t>
            </a:r>
          </a:p>
          <a:p>
            <a:r>
              <a:rPr lang="en-US" dirty="0"/>
              <a:t>Can be taught to transfer grit </a:t>
            </a:r>
          </a:p>
          <a:p>
            <a:r>
              <a:rPr lang="en-US" dirty="0"/>
              <a:t>Small steps </a:t>
            </a:r>
          </a:p>
          <a:p>
            <a:endParaRPr lang="en-US" dirty="0"/>
          </a:p>
        </p:txBody>
      </p:sp>
      <p:sp>
        <p:nvSpPr>
          <p:cNvPr id="5" name="Content Placeholder 4"/>
          <p:cNvSpPr>
            <a:spLocks noGrp="1"/>
          </p:cNvSpPr>
          <p:nvPr>
            <p:ph sz="half" idx="2"/>
          </p:nvPr>
        </p:nvSpPr>
        <p:spPr/>
        <p:txBody>
          <a:bodyPr>
            <a:normAutofit/>
          </a:bodyPr>
          <a:lstStyle/>
          <a:p>
            <a:pPr marL="0" indent="0" algn="ctr">
              <a:buNone/>
            </a:pPr>
            <a:r>
              <a:rPr lang="en-US" b="1" dirty="0"/>
              <a:t>STRUGGLERS</a:t>
            </a:r>
          </a:p>
          <a:p>
            <a:r>
              <a:rPr lang="en-US" dirty="0"/>
              <a:t>Too used to failing</a:t>
            </a:r>
          </a:p>
          <a:p>
            <a:r>
              <a:rPr lang="en-US" dirty="0"/>
              <a:t>Quick to give up</a:t>
            </a:r>
          </a:p>
          <a:p>
            <a:r>
              <a:rPr lang="en-US" i="1" dirty="0"/>
              <a:t>General</a:t>
            </a:r>
            <a:r>
              <a:rPr lang="en-US" dirty="0"/>
              <a:t> in hesitations</a:t>
            </a:r>
          </a:p>
          <a:p>
            <a:r>
              <a:rPr lang="en-US" dirty="0"/>
              <a:t>Need to be taught to persevere</a:t>
            </a:r>
          </a:p>
          <a:p>
            <a:r>
              <a:rPr lang="en-US" dirty="0"/>
              <a:t>Can be taught to transfer grit </a:t>
            </a:r>
          </a:p>
          <a:p>
            <a:r>
              <a:rPr lang="en-US" dirty="0"/>
              <a:t>Small steps </a:t>
            </a:r>
          </a:p>
          <a:p>
            <a:endParaRPr lang="en-US" dirty="0"/>
          </a:p>
        </p:txBody>
      </p:sp>
    </p:spTree>
    <p:extLst>
      <p:ext uri="{BB962C8B-B14F-4D97-AF65-F5344CB8AC3E}">
        <p14:creationId xmlns:p14="http://schemas.microsoft.com/office/powerpoint/2010/main" xmlns="" val="4029510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4"/>
          <p:cNvSpPr>
            <a:spLocks noGrp="1"/>
          </p:cNvSpPr>
          <p:nvPr>
            <p:ph type="title"/>
          </p:nvPr>
        </p:nvSpPr>
        <p:spPr/>
        <p:txBody>
          <a:bodyPr/>
          <a:lstStyle/>
          <a:p>
            <a:r>
              <a:rPr lang="en-US" altLang="en-US" b="1" dirty="0"/>
              <a:t>A two question test for you…</a:t>
            </a:r>
          </a:p>
        </p:txBody>
      </p:sp>
      <p:pic>
        <p:nvPicPr>
          <p:cNvPr id="12291" name="Content Placeholder 6" descr="test every three weeks?"/>
          <p:cNvPicPr>
            <a:picLocks noGrp="1" noChangeAspect="1"/>
          </p:cNvPicPr>
          <p:nvPr>
            <p:ph idx="1"/>
          </p:nvPr>
        </p:nvPicPr>
        <p:blipFill>
          <a:blip r:embed="rId2">
            <a:extLst/>
          </a:blip>
          <a:srcRect/>
          <a:stretch>
            <a:fillRect/>
          </a:stretch>
        </p:blipFill>
        <p:spPr>
          <a:xfrm>
            <a:off x="2032000" y="1600200"/>
            <a:ext cx="5080000" cy="3810000"/>
          </a:xfrm>
          <a:ln w="190500" cap="sq">
            <a:solidFill>
              <a:srgbClr val="C8C6BD"/>
            </a:solidFill>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3550914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There’s a push-back against grit…</a:t>
            </a:r>
          </a:p>
        </p:txBody>
      </p:sp>
      <p:sp>
        <p:nvSpPr>
          <p:cNvPr id="5" name="Content Placeholder 4"/>
          <p:cNvSpPr>
            <a:spLocks noGrp="1"/>
          </p:cNvSpPr>
          <p:nvPr>
            <p:ph sz="half" idx="1"/>
          </p:nvPr>
        </p:nvSpPr>
        <p:spPr>
          <a:xfrm>
            <a:off x="457200" y="1600200"/>
            <a:ext cx="4343400" cy="4525963"/>
          </a:xfrm>
        </p:spPr>
        <p:txBody>
          <a:bodyPr>
            <a:normAutofit/>
          </a:bodyPr>
          <a:lstStyle/>
          <a:p>
            <a:pPr marL="0" indent="0">
              <a:buNone/>
            </a:pPr>
            <a:r>
              <a:rPr lang="en-US" dirty="0"/>
              <a:t>Some people think</a:t>
            </a:r>
          </a:p>
          <a:p>
            <a:r>
              <a:rPr lang="en-US" dirty="0"/>
              <a:t>Endorsing grit means it is a panacea.</a:t>
            </a:r>
          </a:p>
          <a:p>
            <a:r>
              <a:rPr lang="en-US" dirty="0"/>
              <a:t>Endorsing grit means ignoring kids’ differences.</a:t>
            </a:r>
          </a:p>
          <a:p>
            <a:r>
              <a:rPr lang="en-US" dirty="0"/>
              <a:t>Endorsing grit means discounting the settings in which students live.</a:t>
            </a:r>
          </a:p>
          <a:p>
            <a:pPr marL="0" indent="0">
              <a:buNone/>
            </a:pPr>
            <a:endParaRPr lang="en-US" dirty="0"/>
          </a:p>
        </p:txBody>
      </p:sp>
      <p:sp>
        <p:nvSpPr>
          <p:cNvPr id="6" name="Content Placeholder 5"/>
          <p:cNvSpPr>
            <a:spLocks noGrp="1"/>
          </p:cNvSpPr>
          <p:nvPr>
            <p:ph sz="half" idx="2"/>
          </p:nvPr>
        </p:nvSpPr>
        <p:spPr>
          <a:xfrm>
            <a:off x="4953000" y="1600200"/>
            <a:ext cx="4038600" cy="4525963"/>
          </a:xfrm>
        </p:spPr>
        <p:txBody>
          <a:bodyPr>
            <a:normAutofit/>
          </a:bodyPr>
          <a:lstStyle/>
          <a:p>
            <a:pPr marL="0" indent="0">
              <a:buNone/>
            </a:pPr>
            <a:endParaRPr lang="en-US" dirty="0"/>
          </a:p>
          <a:p>
            <a:pPr marL="0" indent="0">
              <a:buNone/>
            </a:pPr>
            <a:endParaRPr lang="en-US" dirty="0"/>
          </a:p>
          <a:p>
            <a:pPr marL="0" indent="0" algn="ctr">
              <a:buNone/>
            </a:pPr>
            <a:r>
              <a:rPr lang="en-US" sz="8000" b="1" dirty="0"/>
              <a:t>WRONG!</a:t>
            </a:r>
          </a:p>
        </p:txBody>
      </p:sp>
    </p:spTree>
    <p:extLst>
      <p:ext uri="{BB962C8B-B14F-4D97-AF65-F5344CB8AC3E}">
        <p14:creationId xmlns:p14="http://schemas.microsoft.com/office/powerpoint/2010/main" xmlns="" val="306340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pPr marL="0" indent="0" algn="ctr">
              <a:buNone/>
            </a:pPr>
            <a:r>
              <a:rPr lang="en-US" sz="4400" b="1" dirty="0"/>
              <a:t>Every student needs grit!</a:t>
            </a:r>
          </a:p>
          <a:p>
            <a:pPr marL="0" indent="0" algn="ctr">
              <a:buNone/>
            </a:pPr>
            <a:endParaRPr lang="en-US" sz="4400" b="1" dirty="0"/>
          </a:p>
          <a:p>
            <a:pPr marL="0" indent="0" algn="ctr">
              <a:buNone/>
            </a:pPr>
            <a:endParaRPr lang="en-US" sz="4400" b="1" dirty="0"/>
          </a:p>
        </p:txBody>
      </p:sp>
      <p:pic>
        <p:nvPicPr>
          <p:cNvPr id="7" name="Content Placeholder 3" descr="museum 2011 015.JPG"/>
          <p:cNvPicPr>
            <a:picLocks noChangeAspect="1"/>
          </p:cNvPicPr>
          <p:nvPr/>
        </p:nvPicPr>
        <p:blipFill>
          <a:blip r:embed="rId2" cstate="print"/>
          <a:stretch>
            <a:fillRect/>
          </a:stretch>
        </p:blipFill>
        <p:spPr>
          <a:xfrm>
            <a:off x="1905000" y="2590800"/>
            <a:ext cx="5181600" cy="38862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27053561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glow rad="228600">
              <a:schemeClr val="accent2">
                <a:satMod val="175000"/>
                <a:alpha val="40000"/>
              </a:schemeClr>
            </a:glow>
          </a:effectLst>
        </p:spPr>
        <p:txBody>
          <a:bodyPr>
            <a:normAutofit fontScale="90000"/>
          </a:bodyPr>
          <a:lstStyle/>
          <a:p>
            <a:pPr algn="ctr"/>
            <a:r>
              <a:rPr lang="en-US" b="1" dirty="0"/>
              <a:t/>
            </a:r>
            <a:br>
              <a:rPr lang="en-US" b="1" dirty="0"/>
            </a:br>
            <a:r>
              <a:rPr lang="en-US" b="1" dirty="0"/>
              <a:t>Grit means pushing yourself: </a:t>
            </a:r>
            <a:br>
              <a:rPr lang="en-US" b="1" dirty="0"/>
            </a:br>
            <a:endParaRPr lang="en-US" b="1" dirty="0"/>
          </a:p>
        </p:txBody>
      </p:sp>
      <p:sp>
        <p:nvSpPr>
          <p:cNvPr id="3" name="Content Placeholder 2"/>
          <p:cNvSpPr>
            <a:spLocks noGrp="1"/>
          </p:cNvSpPr>
          <p:nvPr>
            <p:ph idx="1"/>
          </p:nvPr>
        </p:nvSpPr>
        <p:spPr/>
        <p:txBody>
          <a:bodyPr>
            <a:normAutofit/>
          </a:bodyPr>
          <a:lstStyle/>
          <a:p>
            <a:endParaRPr lang="en-US" dirty="0"/>
          </a:p>
          <a:p>
            <a:r>
              <a:rPr lang="en-US" sz="3600" dirty="0"/>
              <a:t>Mario Andretti: </a:t>
            </a:r>
            <a:r>
              <a:rPr lang="en-US" sz="3600" b="1" dirty="0"/>
              <a:t>“If things seem under control, you are just not going fast enough.” </a:t>
            </a:r>
          </a:p>
          <a:p>
            <a:endParaRPr lang="en-US" sz="3600" dirty="0"/>
          </a:p>
          <a:p>
            <a:r>
              <a:rPr lang="en-US" sz="3600" dirty="0"/>
              <a:t>Tony Wagner: </a:t>
            </a:r>
            <a:r>
              <a:rPr lang="en-US" sz="3600" b="1" dirty="0"/>
              <a:t>"If you don't fail, then you are probably playing it too safe." </a:t>
            </a:r>
          </a:p>
          <a:p>
            <a:endParaRPr lang="en-US" dirty="0"/>
          </a:p>
        </p:txBody>
      </p:sp>
    </p:spTree>
    <p:extLst>
      <p:ext uri="{BB962C8B-B14F-4D97-AF65-F5344CB8AC3E}">
        <p14:creationId xmlns:p14="http://schemas.microsoft.com/office/powerpoint/2010/main" xmlns="" val="334182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dirty="0"/>
          </a:p>
        </p:txBody>
      </p:sp>
      <p:pic>
        <p:nvPicPr>
          <p:cNvPr id="9" name="Content Placeholder 8" descr="IKEA makes move towards erasing Thomas Edison from the history books ..."/>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685800" y="1981200"/>
            <a:ext cx="2141220" cy="2850499"/>
          </a:xfrm>
          <a:prstGeom prst="rect">
            <a:avLst/>
          </a:prstGeom>
          <a:ln w="88900" cap="sq" cmpd="thickThin">
            <a:solidFill>
              <a:srgbClr val="000000"/>
            </a:solidFill>
            <a:prstDash val="solid"/>
            <a:miter lim="800000"/>
          </a:ln>
          <a:effectLst>
            <a:innerShdw blurRad="76200">
              <a:srgbClr val="000000"/>
            </a:innerShdw>
          </a:effectLst>
        </p:spPr>
      </p:pic>
      <p:sp>
        <p:nvSpPr>
          <p:cNvPr id="8" name="Content Placeholder 7"/>
          <p:cNvSpPr>
            <a:spLocks noGrp="1"/>
          </p:cNvSpPr>
          <p:nvPr>
            <p:ph sz="half" idx="2"/>
          </p:nvPr>
        </p:nvSpPr>
        <p:spPr>
          <a:xfrm>
            <a:off x="3505200" y="1600200"/>
            <a:ext cx="5181600" cy="4525963"/>
          </a:xfrm>
        </p:spPr>
        <p:txBody>
          <a:bodyPr/>
          <a:lstStyle/>
          <a:p>
            <a:pPr marL="0" indent="0">
              <a:buNone/>
            </a:pPr>
            <a:r>
              <a:rPr lang="en-US" sz="4000" b="1" dirty="0"/>
              <a:t>“Many of life's failures are people who did not realize how close they were to success when they gave up”</a:t>
            </a:r>
          </a:p>
          <a:p>
            <a:pPr marL="0" indent="0">
              <a:buNone/>
            </a:pPr>
            <a:r>
              <a:rPr lang="en-US" sz="4000" b="1" dirty="0"/>
              <a:t>          </a:t>
            </a:r>
            <a:r>
              <a:rPr lang="en-US" sz="4000" dirty="0"/>
              <a:t> Thomas Edison</a:t>
            </a:r>
          </a:p>
          <a:p>
            <a:pPr marL="0" indent="0">
              <a:buNone/>
            </a:pPr>
            <a:endParaRPr lang="en-US" dirty="0"/>
          </a:p>
        </p:txBody>
      </p:sp>
    </p:spTree>
    <p:extLst>
      <p:ext uri="{BB962C8B-B14F-4D97-AF65-F5344CB8AC3E}">
        <p14:creationId xmlns:p14="http://schemas.microsoft.com/office/powerpoint/2010/main" xmlns="" val="34193679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838200" y="1828800"/>
            <a:ext cx="2077045" cy="2560320"/>
          </a:xfrm>
          <a:prstGeom prst="rect">
            <a:avLst/>
          </a:prstGeom>
          <a:ln w="88900" cap="sq" cmpd="thickThin">
            <a:solidFill>
              <a:srgbClr val="000000"/>
            </a:solidFill>
            <a:prstDash val="solid"/>
            <a:miter lim="800000"/>
          </a:ln>
          <a:effectLst>
            <a:innerShdw blurRad="76200">
              <a:srgbClr val="000000"/>
            </a:innerShdw>
          </a:effectLst>
        </p:spPr>
      </p:pic>
      <p:sp>
        <p:nvSpPr>
          <p:cNvPr id="4" name="Content Placeholder 3"/>
          <p:cNvSpPr>
            <a:spLocks noGrp="1"/>
          </p:cNvSpPr>
          <p:nvPr>
            <p:ph sz="half" idx="2"/>
          </p:nvPr>
        </p:nvSpPr>
        <p:spPr>
          <a:xfrm>
            <a:off x="3352800" y="1143000"/>
            <a:ext cx="5334000" cy="4983163"/>
          </a:xfrm>
        </p:spPr>
        <p:txBody>
          <a:bodyPr>
            <a:noAutofit/>
          </a:bodyPr>
          <a:lstStyle/>
          <a:p>
            <a:pPr marL="0" indent="0">
              <a:buNone/>
            </a:pPr>
            <a:r>
              <a:rPr lang="en-US" sz="3200" b="1" dirty="0"/>
              <a:t>“I’ve missed more than 9,000 shots in my career. I’ve lost more than 300 games. Twenty-six times I’ve been trusted to take the winning shot, and I’ve missed. I’ve failed over and over and over again in my life. And that is why I succeed.”</a:t>
            </a:r>
          </a:p>
          <a:p>
            <a:pPr marL="0" indent="0" algn="r">
              <a:buNone/>
            </a:pPr>
            <a:r>
              <a:rPr lang="en-US" sz="3200" dirty="0"/>
              <a:t>Michael Jordan</a:t>
            </a:r>
          </a:p>
        </p:txBody>
      </p:sp>
    </p:spTree>
    <p:extLst>
      <p:ext uri="{BB962C8B-B14F-4D97-AF65-F5344CB8AC3E}">
        <p14:creationId xmlns:p14="http://schemas.microsoft.com/office/powerpoint/2010/main" xmlns="" val="16810512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685800"/>
            <a:ext cx="8229600" cy="5440363"/>
          </a:xfrm>
        </p:spPr>
        <p:txBody>
          <a:bodyPr/>
          <a:lstStyle/>
          <a:p>
            <a:pPr marL="0" indent="0">
              <a:buNone/>
            </a:pPr>
            <a:r>
              <a:rPr lang="en-US" sz="3200" dirty="0"/>
              <a:t>Mia Ham: </a:t>
            </a:r>
            <a:r>
              <a:rPr lang="en-US" b="1" dirty="0"/>
              <a:t>“Failure happens all the time. It happens every day in practice. What makes you better is how you react to it.”</a:t>
            </a:r>
            <a:endParaRPr lang="en-US" sz="3200" b="1" dirty="0"/>
          </a:p>
          <a:p>
            <a:pPr marL="0" indent="0">
              <a:buNone/>
            </a:pPr>
            <a:endParaRPr lang="en-US" dirty="0"/>
          </a:p>
          <a:p>
            <a:pPr marL="0" indent="0">
              <a:buNone/>
            </a:pPr>
            <a:endParaRPr lang="en-US" dirty="0"/>
          </a:p>
          <a:p>
            <a:pPr marL="0" indent="0">
              <a:buNone/>
            </a:pPr>
            <a:endParaRPr lang="en-US" dirty="0"/>
          </a:p>
          <a:p>
            <a:endParaRPr lang="en-US" dirty="0"/>
          </a:p>
        </p:txBody>
      </p:sp>
      <p:pic>
        <p:nvPicPr>
          <p:cNvPr id="1031" name="Picture 7" descr="C:\Users\trhoerr\AppData\Local\Microsoft\Windows\Temporary Internet Files\Content.IE5\W6CTI16D\MP900430564[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3235088"/>
            <a:ext cx="4343400" cy="289107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013283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dirty="0"/>
          </a:p>
        </p:txBody>
      </p:sp>
      <p:sp>
        <p:nvSpPr>
          <p:cNvPr id="3" name="Content Placeholder 2"/>
          <p:cNvSpPr>
            <a:spLocks noGrp="1"/>
          </p:cNvSpPr>
          <p:nvPr>
            <p:ph sz="half" idx="1"/>
          </p:nvPr>
        </p:nvSpPr>
        <p:spPr>
          <a:xfrm>
            <a:off x="457200" y="838200"/>
            <a:ext cx="4114800" cy="5287963"/>
          </a:xfrm>
        </p:spPr>
        <p:txBody>
          <a:bodyPr/>
          <a:lstStyle/>
          <a:p>
            <a:pPr marL="36576" indent="0">
              <a:buNone/>
            </a:pPr>
            <a:endParaRPr lang="en-US" sz="3200" dirty="0"/>
          </a:p>
          <a:p>
            <a:pPr marL="36576" indent="0">
              <a:buNone/>
            </a:pPr>
            <a:endParaRPr lang="en-US" sz="3200" dirty="0"/>
          </a:p>
          <a:p>
            <a:pPr marL="36576" indent="0">
              <a:buNone/>
            </a:pPr>
            <a:r>
              <a:rPr lang="en-US" sz="3200" dirty="0"/>
              <a:t>Colin Powell: </a:t>
            </a:r>
            <a:r>
              <a:rPr lang="en-US" sz="3200" b="1" dirty="0"/>
              <a:t>“There are no secrets to success. It is the result of preparation, hard work, and learning from failure.”</a:t>
            </a:r>
            <a:endParaRPr lang="en-US" b="1" dirty="0"/>
          </a:p>
        </p:txBody>
      </p:sp>
      <p:sp>
        <p:nvSpPr>
          <p:cNvPr id="7" name="Content Placeholder 6"/>
          <p:cNvSpPr>
            <a:spLocks noGrp="1"/>
          </p:cNvSpPr>
          <p:nvPr>
            <p:ph sz="half" idx="2"/>
          </p:nvPr>
        </p:nvSpPr>
        <p:spPr/>
        <p:txBody>
          <a:bodyPr/>
          <a:lstStyle/>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194434" y="1417638"/>
            <a:ext cx="2340199" cy="37338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35072359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Content Placeholder 4"/>
          <p:cNvSpPr>
            <a:spLocks noGrp="1"/>
          </p:cNvSpPr>
          <p:nvPr>
            <p:ph sz="half" idx="1"/>
          </p:nvPr>
        </p:nvSpPr>
        <p:spPr>
          <a:xfrm>
            <a:off x="457200" y="1524000"/>
            <a:ext cx="4953000" cy="4602163"/>
          </a:xfrm>
        </p:spPr>
        <p:txBody>
          <a:bodyPr>
            <a:normAutofit/>
          </a:bodyPr>
          <a:lstStyle/>
          <a:p>
            <a:pPr>
              <a:buNone/>
            </a:pPr>
            <a:r>
              <a:rPr lang="en-US" sz="3200" dirty="0"/>
              <a:t>Michael Phelps: </a:t>
            </a:r>
            <a:r>
              <a:rPr lang="en-US" sz="3200" b="1" dirty="0"/>
              <a:t>“I think that everything is possible as long as you put your mind to it and you put the work and time into it. I think your mind really controls everything.”</a:t>
            </a:r>
          </a:p>
        </p:txBody>
      </p:sp>
      <p:sp>
        <p:nvSpPr>
          <p:cNvPr id="6" name="Content Placeholder 5"/>
          <p:cNvSpPr>
            <a:spLocks noGrp="1"/>
          </p:cNvSpPr>
          <p:nvPr>
            <p:ph sz="half" idx="2"/>
          </p:nvPr>
        </p:nvSpPr>
        <p:spPr/>
        <p:txBody>
          <a:bodyPr/>
          <a:lstStyle/>
          <a:p>
            <a:endParaRPr lang="en-US" dirty="0"/>
          </a:p>
        </p:txBody>
      </p:sp>
      <p:pic>
        <p:nvPicPr>
          <p:cNvPr id="1029" name="Picture 5" descr="C:\Documents and Settings\Tom Hoerr\Local Settings\Temporary Internet Files\Content.IE5\Z23B4873\Michael-Phelps-recibe-su-terce_54333796175_54028874188_960_639[1].jpg"/>
          <p:cNvPicPr>
            <a:picLocks noChangeAspect="1" noChangeArrowheads="1"/>
          </p:cNvPicPr>
          <p:nvPr/>
        </p:nvPicPr>
        <p:blipFill>
          <a:blip r:embed="rId2" cstate="print"/>
          <a:srcRect/>
          <a:stretch>
            <a:fillRect/>
          </a:stretch>
        </p:blipFill>
        <p:spPr bwMode="auto">
          <a:xfrm>
            <a:off x="5505032" y="2057400"/>
            <a:ext cx="3181768" cy="211455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Today’s youth:</a:t>
            </a:r>
          </a:p>
        </p:txBody>
      </p:sp>
      <p:sp>
        <p:nvSpPr>
          <p:cNvPr id="5" name="Content Placeholder 4"/>
          <p:cNvSpPr>
            <a:spLocks noGrp="1"/>
          </p:cNvSpPr>
          <p:nvPr>
            <p:ph sz="half" idx="1"/>
          </p:nvPr>
        </p:nvSpPr>
        <p:spPr>
          <a:xfrm>
            <a:off x="457200" y="1600200"/>
            <a:ext cx="5257800" cy="4525963"/>
          </a:xfrm>
        </p:spPr>
        <p:txBody>
          <a:bodyPr>
            <a:normAutofit fontScale="92500" lnSpcReduction="10000"/>
          </a:bodyPr>
          <a:lstStyle/>
          <a:p>
            <a:pPr marL="0" indent="0">
              <a:buNone/>
            </a:pPr>
            <a:endParaRPr lang="en-US" dirty="0"/>
          </a:p>
          <a:p>
            <a:pPr marL="0" indent="0">
              <a:buNone/>
            </a:pPr>
            <a:r>
              <a:rPr lang="en-US" sz="3200" dirty="0"/>
              <a:t>“The ‘see and get it’ generation seem flummoxed when told that things take time. They are happy to give lots of short bursts of energy and effort to get things done, but commitment and grit come harder.” </a:t>
            </a:r>
          </a:p>
          <a:p>
            <a:pPr marL="0" indent="0">
              <a:buNone/>
            </a:pPr>
            <a:endParaRPr lang="en-US" dirty="0"/>
          </a:p>
          <a:p>
            <a:pPr marL="0" indent="0" algn="r">
              <a:buNone/>
            </a:pPr>
            <a:r>
              <a:rPr lang="en-US" sz="2400" dirty="0"/>
              <a:t>Simon Sinek</a:t>
            </a:r>
            <a:r>
              <a:rPr lang="en-US" sz="2400" i="1" dirty="0"/>
              <a:t>, Leaders Eat Last</a:t>
            </a:r>
            <a:r>
              <a:rPr lang="en-US" sz="2400" dirty="0"/>
              <a:t>, 2014</a:t>
            </a: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5943600" y="1981200"/>
            <a:ext cx="2228850" cy="3043877"/>
          </a:xfrm>
        </p:spPr>
      </p:pic>
    </p:spTree>
    <p:extLst>
      <p:ext uri="{BB962C8B-B14F-4D97-AF65-F5344CB8AC3E}">
        <p14:creationId xmlns:p14="http://schemas.microsoft.com/office/powerpoint/2010/main" xmlns="" val="41408367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But because</a:t>
            </a:r>
          </a:p>
        </p:txBody>
      </p:sp>
      <p:sp>
        <p:nvSpPr>
          <p:cNvPr id="3" name="Content Placeholder 2"/>
          <p:cNvSpPr>
            <a:spLocks noGrp="1"/>
          </p:cNvSpPr>
          <p:nvPr>
            <p:ph sz="half" idx="1"/>
          </p:nvPr>
        </p:nvSpPr>
        <p:spPr>
          <a:xfrm>
            <a:off x="457200" y="1600200"/>
            <a:ext cx="5486400" cy="4525963"/>
          </a:xfrm>
        </p:spPr>
        <p:txBody>
          <a:bodyPr>
            <a:normAutofit fontScale="92500"/>
          </a:bodyPr>
          <a:lstStyle/>
          <a:p>
            <a:r>
              <a:rPr lang="en-US" sz="3600" b="1" dirty="0"/>
              <a:t>Educators like kids</a:t>
            </a:r>
          </a:p>
          <a:p>
            <a:r>
              <a:rPr lang="en-US" sz="3600" b="1" dirty="0"/>
              <a:t>Educators want to see students succeed</a:t>
            </a:r>
          </a:p>
          <a:p>
            <a:r>
              <a:rPr lang="en-US" sz="3600" b="1" dirty="0"/>
              <a:t>Students want to succeed</a:t>
            </a:r>
          </a:p>
          <a:p>
            <a:r>
              <a:rPr lang="en-US" sz="3600" b="1" dirty="0"/>
              <a:t>Their parents want them to succeed</a:t>
            </a:r>
          </a:p>
        </p:txBody>
      </p:sp>
      <p:sp>
        <p:nvSpPr>
          <p:cNvPr id="4" name="Content Placeholder 3"/>
          <p:cNvSpPr>
            <a:spLocks noGrp="1"/>
          </p:cNvSpPr>
          <p:nvPr>
            <p:ph sz="half" idx="2"/>
          </p:nvPr>
        </p:nvSpPr>
        <p:spPr>
          <a:xfrm>
            <a:off x="6019800" y="1600200"/>
            <a:ext cx="2895600" cy="4525963"/>
          </a:xfrm>
        </p:spPr>
        <p:txBody>
          <a:bodyPr>
            <a:normAutofit fontScale="92500"/>
          </a:bodyPr>
          <a:lstStyle/>
          <a:p>
            <a:pPr>
              <a:buNone/>
            </a:pPr>
            <a:endParaRPr lang="en-US" dirty="0"/>
          </a:p>
          <a:p>
            <a:pPr algn="ctr">
              <a:buNone/>
            </a:pPr>
            <a:r>
              <a:rPr lang="en-US" sz="4800" b="1" dirty="0">
                <a:solidFill>
                  <a:srgbClr val="FF0000"/>
                </a:solidFill>
              </a:rPr>
              <a:t>Fostering grit doesn’t come naturally!</a:t>
            </a:r>
          </a:p>
        </p:txBody>
      </p:sp>
      <p:pic>
        <p:nvPicPr>
          <p:cNvPr id="2050" name="Picture 2" descr="C:\Documents and Settings\Tom Hoerr\Local Settings\Temporary Internet Files\Content.IE5\DP239V4B\220px-Joy[1].png"/>
          <p:cNvPicPr>
            <a:picLocks noChangeAspect="1" noChangeArrowheads="1"/>
          </p:cNvPicPr>
          <p:nvPr/>
        </p:nvPicPr>
        <p:blipFill>
          <a:blip r:embed="rId2" cstate="print"/>
          <a:srcRect/>
          <a:stretch>
            <a:fillRect/>
          </a:stretch>
        </p:blipFill>
        <p:spPr bwMode="auto">
          <a:xfrm>
            <a:off x="5867400" y="304800"/>
            <a:ext cx="1428750" cy="11884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274638"/>
            <a:ext cx="8229600" cy="563562"/>
          </a:xfrm>
        </p:spPr>
        <p:txBody>
          <a:bodyPr>
            <a:normAutofit fontScale="90000"/>
          </a:bodyPr>
          <a:lstStyle/>
          <a:p>
            <a:pPr eaLnBrk="1" hangingPunct="1"/>
            <a:endParaRPr lang="en-US" altLang="en-US"/>
          </a:p>
        </p:txBody>
      </p:sp>
      <p:sp>
        <p:nvSpPr>
          <p:cNvPr id="3" name="Content Placeholder 2"/>
          <p:cNvSpPr>
            <a:spLocks noGrp="1"/>
          </p:cNvSpPr>
          <p:nvPr>
            <p:ph idx="1"/>
          </p:nvPr>
        </p:nvSpPr>
        <p:spPr>
          <a:xfrm>
            <a:off x="457200" y="1143000"/>
            <a:ext cx="8229600" cy="4983163"/>
          </a:xfrm>
        </p:spPr>
        <p:txBody>
          <a:bodyPr rtlCol="0">
            <a:normAutofit/>
          </a:bodyPr>
          <a:lstStyle/>
          <a:p>
            <a:pPr marL="36576" indent="0" algn="ctr" eaLnBrk="1" fontAlgn="auto" hangingPunct="1">
              <a:spcAft>
                <a:spcPts val="0"/>
              </a:spcAft>
              <a:buFont typeface="Arial" panose="020B0604020202020204" pitchFamily="34" charset="0"/>
              <a:buNone/>
              <a:defRPr/>
            </a:pPr>
            <a:r>
              <a:rPr lang="en-US" sz="4000" b="1" dirty="0"/>
              <a:t>1. Are there differences between success in school and success in life?</a:t>
            </a:r>
          </a:p>
          <a:p>
            <a:pPr marL="36576" indent="0" algn="ctr" eaLnBrk="1" fontAlgn="auto" hangingPunct="1">
              <a:spcAft>
                <a:spcPts val="0"/>
              </a:spcAft>
              <a:buFont typeface="Arial" panose="020B0604020202020204" pitchFamily="34" charset="0"/>
              <a:buNone/>
              <a:defRPr/>
            </a:pPr>
            <a:endParaRPr lang="en-US" sz="4000" b="1" dirty="0"/>
          </a:p>
          <a:p>
            <a:pPr marL="36576" indent="0" algn="ctr" eaLnBrk="1" fontAlgn="auto" hangingPunct="1">
              <a:spcAft>
                <a:spcPts val="0"/>
              </a:spcAft>
              <a:buFont typeface="Arial" panose="020B0604020202020204" pitchFamily="34" charset="0"/>
              <a:buNone/>
              <a:defRPr/>
            </a:pPr>
            <a:endParaRPr lang="en-US" sz="4000" b="1" dirty="0"/>
          </a:p>
          <a:p>
            <a:pPr marL="36576" indent="0" algn="ctr" eaLnBrk="1" fontAlgn="auto" hangingPunct="1">
              <a:spcAft>
                <a:spcPts val="0"/>
              </a:spcAft>
              <a:buFont typeface="Arial" panose="020B0604020202020204" pitchFamily="34" charset="0"/>
              <a:buNone/>
              <a:defRPr/>
            </a:pPr>
            <a:endParaRPr lang="en-US" sz="4000" b="1" dirty="0"/>
          </a:p>
          <a:p>
            <a:pPr eaLnBrk="1" fontAlgn="auto" hangingPunct="1">
              <a:spcAft>
                <a:spcPts val="0"/>
              </a:spcAft>
              <a:defRPr/>
            </a:pPr>
            <a:endParaRPr lang="en-US" dirty="0"/>
          </a:p>
        </p:txBody>
      </p:sp>
      <p:pic>
        <p:nvPicPr>
          <p:cNvPr id="30725" name="Picture 4"/>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3150" y="2849563"/>
            <a:ext cx="2873375" cy="2560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6" name="Picture 5"/>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4724400" y="2849563"/>
            <a:ext cx="2889250" cy="240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292781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5162"/>
          </a:xfrm>
        </p:spPr>
        <p:txBody>
          <a:bodyPr>
            <a:normAutofit fontScale="90000"/>
          </a:bodyPr>
          <a:lstStyle/>
          <a:p>
            <a:pPr algn="ctr"/>
            <a:r>
              <a:rPr lang="en-US" b="1" i="1" dirty="0"/>
              <a:t>Intentionally</a:t>
            </a:r>
            <a:r>
              <a:rPr lang="en-US" b="1" dirty="0"/>
              <a:t> fostering grit in students is a six-step process for teachers and administrators</a:t>
            </a:r>
          </a:p>
        </p:txBody>
      </p:sp>
      <p:sp>
        <p:nvSpPr>
          <p:cNvPr id="3" name="Content Placeholder 2"/>
          <p:cNvSpPr>
            <a:spLocks noGrp="1"/>
          </p:cNvSpPr>
          <p:nvPr>
            <p:ph idx="1"/>
          </p:nvPr>
        </p:nvSpPr>
        <p:spPr>
          <a:xfrm>
            <a:off x="1524000" y="2438400"/>
            <a:ext cx="7010400" cy="5059363"/>
          </a:xfrm>
        </p:spPr>
        <p:txBody>
          <a:bodyPr/>
          <a:lstStyle/>
          <a:p>
            <a:pPr marL="514350" lvl="0" indent="-514350">
              <a:buFont typeface="+mj-lt"/>
              <a:buAutoNum type="arabicPeriod"/>
            </a:pPr>
            <a:r>
              <a:rPr lang="en-US" sz="3600" dirty="0"/>
              <a:t>Establish the </a:t>
            </a:r>
            <a:r>
              <a:rPr lang="en-US" sz="3600" i="1" dirty="0"/>
              <a:t>environment</a:t>
            </a:r>
          </a:p>
          <a:p>
            <a:pPr marL="514350" lvl="0" indent="-514350">
              <a:buFont typeface="+mj-lt"/>
              <a:buAutoNum type="arabicPeriod"/>
            </a:pPr>
            <a:r>
              <a:rPr lang="en-US" sz="3600" dirty="0"/>
              <a:t>Set the </a:t>
            </a:r>
            <a:r>
              <a:rPr lang="en-US" sz="3600" i="1" dirty="0"/>
              <a:t>expectations</a:t>
            </a:r>
          </a:p>
          <a:p>
            <a:pPr marL="514350" lvl="0" indent="-514350">
              <a:buFont typeface="+mj-lt"/>
              <a:buAutoNum type="arabicPeriod"/>
            </a:pPr>
            <a:r>
              <a:rPr lang="en-US" sz="3600" dirty="0"/>
              <a:t>Teach the </a:t>
            </a:r>
            <a:r>
              <a:rPr lang="en-US" sz="3600" i="1" dirty="0"/>
              <a:t>vocabulary</a:t>
            </a:r>
          </a:p>
          <a:p>
            <a:pPr marL="514350" lvl="0" indent="-514350">
              <a:buFont typeface="+mj-lt"/>
              <a:buAutoNum type="arabicPeriod"/>
            </a:pPr>
            <a:r>
              <a:rPr lang="en-US" sz="3600" dirty="0"/>
              <a:t>Create the </a:t>
            </a:r>
            <a:r>
              <a:rPr lang="en-US" sz="3600" i="1" dirty="0"/>
              <a:t>frustration</a:t>
            </a:r>
          </a:p>
          <a:p>
            <a:pPr marL="514350" lvl="0" indent="-514350">
              <a:buFont typeface="+mj-lt"/>
              <a:buAutoNum type="arabicPeriod"/>
            </a:pPr>
            <a:r>
              <a:rPr lang="en-US" sz="3600" dirty="0"/>
              <a:t>Closely </a:t>
            </a:r>
            <a:r>
              <a:rPr lang="en-US" sz="3600" i="1" dirty="0"/>
              <a:t>monitor</a:t>
            </a:r>
            <a:r>
              <a:rPr lang="en-US" sz="3600" dirty="0"/>
              <a:t> </a:t>
            </a:r>
          </a:p>
          <a:p>
            <a:pPr marL="514350" lvl="0" indent="-514350">
              <a:buFont typeface="+mj-lt"/>
              <a:buAutoNum type="arabicPeriod"/>
            </a:pPr>
            <a:r>
              <a:rPr lang="en-US" sz="3600" dirty="0"/>
              <a:t>Reflect and </a:t>
            </a:r>
            <a:r>
              <a:rPr lang="en-US" sz="3600" i="1" dirty="0"/>
              <a:t>learn </a:t>
            </a:r>
          </a:p>
          <a:p>
            <a:endParaRPr lang="en-US" dirty="0"/>
          </a:p>
        </p:txBody>
      </p:sp>
    </p:spTree>
    <p:extLst>
      <p:ext uri="{BB962C8B-B14F-4D97-AF65-F5344CB8AC3E}">
        <p14:creationId xmlns:p14="http://schemas.microsoft.com/office/powerpoint/2010/main" xmlns="" val="130474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
            </a:r>
            <a:br>
              <a:rPr lang="en-US" b="1" dirty="0"/>
            </a:br>
            <a:r>
              <a:rPr lang="en-US" b="1" dirty="0"/>
              <a:t>1. Establish the environment for grit, be obvious and transparent</a:t>
            </a:r>
            <a:br>
              <a:rPr lang="en-US" b="1" dirty="0"/>
            </a:b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b="1" dirty="0"/>
              <a:t>Anticipate the student’s perspective:</a:t>
            </a:r>
          </a:p>
          <a:p>
            <a:r>
              <a:rPr lang="en-US" dirty="0"/>
              <a:t>Talk about grit with students, parents, and people in the community.</a:t>
            </a:r>
          </a:p>
          <a:p>
            <a:r>
              <a:rPr lang="en-US" dirty="0"/>
              <a:t>How is success is measured? </a:t>
            </a:r>
          </a:p>
          <a:p>
            <a:r>
              <a:rPr lang="en-US" dirty="0"/>
              <a:t>How are students acknowledged beyond academic success? </a:t>
            </a:r>
          </a:p>
          <a:p>
            <a:r>
              <a:rPr lang="en-US" dirty="0"/>
              <a:t>How are improvement and effort recognized? </a:t>
            </a:r>
          </a:p>
          <a:p>
            <a:r>
              <a:rPr lang="en-US" dirty="0"/>
              <a:t>What is posted on walls and in the halls? </a:t>
            </a:r>
          </a:p>
          <a:p>
            <a:r>
              <a:rPr lang="en-US" dirty="0"/>
              <a:t>Is it </a:t>
            </a:r>
            <a:r>
              <a:rPr lang="en-US" b="1" i="1" dirty="0">
                <a:solidFill>
                  <a:srgbClr val="00B0F0"/>
                </a:solidFill>
              </a:rPr>
              <a:t>cool</a:t>
            </a:r>
            <a:r>
              <a:rPr lang="en-US" dirty="0">
                <a:solidFill>
                  <a:srgbClr val="00B0F0"/>
                </a:solidFill>
              </a:rPr>
              <a:t> </a:t>
            </a:r>
            <a:r>
              <a:rPr lang="en-US" dirty="0"/>
              <a:t>to be seen as hard working?</a:t>
            </a:r>
          </a:p>
          <a:p>
            <a:endParaRPr lang="en-US" dirty="0"/>
          </a:p>
        </p:txBody>
      </p:sp>
    </p:spTree>
    <p:extLst>
      <p:ext uri="{BB962C8B-B14F-4D97-AF65-F5344CB8AC3E}">
        <p14:creationId xmlns:p14="http://schemas.microsoft.com/office/powerpoint/2010/main" xmlns="" val="58597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  to</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315051" y="1401140"/>
            <a:ext cx="6283944" cy="5456859"/>
          </a:xfrm>
        </p:spPr>
      </p:pic>
    </p:spTree>
    <p:extLst>
      <p:ext uri="{BB962C8B-B14F-4D97-AF65-F5344CB8AC3E}">
        <p14:creationId xmlns:p14="http://schemas.microsoft.com/office/powerpoint/2010/main" xmlns="" val="39737801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Yes  to</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524000" y="1524000"/>
            <a:ext cx="6400800" cy="4800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3531625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320674"/>
          </a:xfrm>
        </p:spPr>
        <p:txBody>
          <a:bodyPr>
            <a:normAutofit fontScale="90000"/>
          </a:bodyPr>
          <a:lstStyle/>
          <a:p>
            <a:pPr algn="ctr"/>
            <a:endParaRPr lang="en-US" b="1" dirty="0"/>
          </a:p>
        </p:txBody>
      </p:sp>
      <p:sp>
        <p:nvSpPr>
          <p:cNvPr id="3" name="Content Placeholder 2"/>
          <p:cNvSpPr>
            <a:spLocks noGrp="1"/>
          </p:cNvSpPr>
          <p:nvPr>
            <p:ph idx="1"/>
          </p:nvPr>
        </p:nvSpPr>
        <p:spPr>
          <a:xfrm>
            <a:off x="628650" y="1066800"/>
            <a:ext cx="7886700" cy="5110163"/>
          </a:xfrm>
        </p:spPr>
        <p:txBody>
          <a:bodyPr>
            <a:normAutofit fontScale="92500" lnSpcReduction="20000"/>
          </a:bodyPr>
          <a:lstStyle/>
          <a:p>
            <a:pPr marL="0" indent="0">
              <a:buNone/>
            </a:pPr>
            <a:r>
              <a:rPr lang="en-US" sz="4000" b="1" dirty="0"/>
              <a:t>2. Set the expectation: Grit is key and it can be fostered.</a:t>
            </a:r>
          </a:p>
          <a:p>
            <a:pPr lvl="1"/>
            <a:r>
              <a:rPr lang="en-US" sz="3500" dirty="0"/>
              <a:t>Be overt about the importance of grit</a:t>
            </a:r>
          </a:p>
          <a:p>
            <a:pPr lvl="1"/>
            <a:r>
              <a:rPr lang="en-US" sz="3500" dirty="0"/>
              <a:t>Teach that it’s how we </a:t>
            </a:r>
            <a:r>
              <a:rPr lang="en-US" sz="3500" i="1" dirty="0"/>
              <a:t>respond</a:t>
            </a:r>
            <a:r>
              <a:rPr lang="en-US" sz="3500" dirty="0"/>
              <a:t> to failure that matters most</a:t>
            </a:r>
          </a:p>
          <a:p>
            <a:pPr lvl="1"/>
            <a:r>
              <a:rPr lang="en-US" sz="3500" dirty="0"/>
              <a:t>Intentionally focus on gaining grit</a:t>
            </a:r>
          </a:p>
          <a:p>
            <a:pPr lvl="1"/>
            <a:r>
              <a:rPr lang="en-US" sz="3500" dirty="0"/>
              <a:t>Use all intelligences to gain grit: musical, bodily-kinesthetic, spatial, naturalist, scholastics, and the personals</a:t>
            </a:r>
          </a:p>
          <a:p>
            <a:pPr lvl="1"/>
            <a:r>
              <a:rPr lang="en-US" sz="3500" dirty="0"/>
              <a:t>Teach that mistakes are lessons: “</a:t>
            </a:r>
            <a:r>
              <a:rPr lang="en-US" sz="3500" b="1" dirty="0">
                <a:solidFill>
                  <a:srgbClr val="FF0000"/>
                </a:solidFill>
              </a:rPr>
              <a:t>good failures</a:t>
            </a:r>
            <a:r>
              <a:rPr lang="en-US" sz="3500" dirty="0"/>
              <a:t>.”</a:t>
            </a:r>
          </a:p>
        </p:txBody>
      </p:sp>
    </p:spTree>
    <p:extLst>
      <p:ext uri="{BB962C8B-B14F-4D97-AF65-F5344CB8AC3E}">
        <p14:creationId xmlns:p14="http://schemas.microsoft.com/office/powerpoint/2010/main" xmlns="" val="10884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
            </a:r>
            <a:br>
              <a:rPr lang="en-US" dirty="0"/>
            </a:br>
            <a:r>
              <a:rPr lang="en-US" sz="4000" b="1" dirty="0"/>
              <a:t>Parent education is part of the dialogue! </a:t>
            </a:r>
            <a:br>
              <a:rPr lang="en-US" sz="4000" b="1" dirty="0"/>
            </a:br>
            <a:r>
              <a:rPr lang="en-US" sz="4000" dirty="0"/>
              <a:t>No </a:t>
            </a:r>
            <a:r>
              <a:rPr lang="en-US" sz="4000" i="1" dirty="0"/>
              <a:t>snowplow parents</a:t>
            </a:r>
          </a:p>
        </p:txBody>
      </p:sp>
      <p:sp>
        <p:nvSpPr>
          <p:cNvPr id="6" name="Content Placeholder 5"/>
          <p:cNvSpPr>
            <a:spLocks noGrp="1"/>
          </p:cNvSpPr>
          <p:nvPr>
            <p:ph sz="half" idx="2"/>
          </p:nvPr>
        </p:nvSpPr>
        <p:spPr>
          <a:xfrm>
            <a:off x="3790950" y="2189480"/>
            <a:ext cx="5029200" cy="4500563"/>
          </a:xfrm>
        </p:spPr>
        <p:txBody>
          <a:bodyPr>
            <a:normAutofit/>
          </a:bodyPr>
          <a:lstStyle/>
          <a:p>
            <a:pPr marL="0" indent="0">
              <a:buNone/>
            </a:pPr>
            <a:r>
              <a:rPr lang="en-US" sz="3500" dirty="0">
                <a:latin typeface="Arial" pitchFamily="34" charset="0"/>
                <a:cs typeface="Arial" pitchFamily="34" charset="0"/>
              </a:rPr>
              <a:t>“What worry me most are the examples of over-parenting that have the potential to ruin a child's confidence and undermine an education in independence.”</a:t>
            </a:r>
          </a:p>
          <a:p>
            <a:pPr marL="0" indent="0">
              <a:buNone/>
            </a:pPr>
            <a:endParaRPr lang="en-US" dirty="0">
              <a:latin typeface="Arial" pitchFamily="34" charset="0"/>
              <a:cs typeface="Arial" pitchFamily="34" charset="0"/>
            </a:endParaRPr>
          </a:p>
          <a:p>
            <a:pPr marL="0" indent="0">
              <a:buNone/>
            </a:pPr>
            <a:endParaRPr lang="en-US" dirty="0">
              <a:latin typeface="Arial" pitchFamily="34" charset="0"/>
              <a:cs typeface="Arial" pitchFamily="34" charset="0"/>
            </a:endParaRPr>
          </a:p>
          <a:p>
            <a:pPr marL="0" indent="0">
              <a:buNone/>
            </a:pPr>
            <a:endParaRPr lang="en-US" dirty="0">
              <a:latin typeface="Arial" pitchFamily="34" charset="0"/>
              <a:cs typeface="Arial" pitchFamily="34" charset="0"/>
            </a:endParaRPr>
          </a:p>
          <a:p>
            <a:pPr marL="0" indent="0">
              <a:buNone/>
            </a:pPr>
            <a:endParaRPr lang="en-US" dirty="0">
              <a:latin typeface="Arial" pitchFamily="34" charset="0"/>
              <a:cs typeface="Arial" pitchFamily="34" charset="0"/>
            </a:endParaRPr>
          </a:p>
          <a:p>
            <a:pPr marL="0" indent="0">
              <a:buNone/>
            </a:pPr>
            <a:endParaRPr lang="en-US" dirty="0"/>
          </a:p>
        </p:txBody>
      </p:sp>
      <p:pic>
        <p:nvPicPr>
          <p:cNvPr id="7"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2209800"/>
            <a:ext cx="2857500" cy="1905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xmlns="">
                <a:solidFill>
                  <a:schemeClr val="accent1"/>
                </a:solidFill>
              </a14:hiddenFill>
            </a:ext>
          </a:extLst>
        </p:spPr>
      </p:pic>
      <p:sp>
        <p:nvSpPr>
          <p:cNvPr id="8" name="Rectangle 7"/>
          <p:cNvSpPr/>
          <p:nvPr/>
        </p:nvSpPr>
        <p:spPr>
          <a:xfrm>
            <a:off x="228600" y="4419600"/>
            <a:ext cx="3562350" cy="923330"/>
          </a:xfrm>
          <a:prstGeom prst="rect">
            <a:avLst/>
          </a:prstGeom>
        </p:spPr>
        <p:txBody>
          <a:bodyPr wrap="square">
            <a:spAutoFit/>
          </a:bodyPr>
          <a:lstStyle/>
          <a:p>
            <a:r>
              <a:rPr lang="en-US" dirty="0">
                <a:latin typeface="Arial" pitchFamily="34" charset="0"/>
                <a:cs typeface="Arial" pitchFamily="34" charset="0"/>
              </a:rPr>
              <a:t>“Why Parents Need to Let Their Children Fail” by Jessica </a:t>
            </a:r>
            <a:r>
              <a:rPr lang="en-US" dirty="0" err="1">
                <a:latin typeface="Arial" pitchFamily="34" charset="0"/>
                <a:cs typeface="Arial" pitchFamily="34" charset="0"/>
              </a:rPr>
              <a:t>Lahey</a:t>
            </a:r>
            <a:r>
              <a:rPr lang="en-US" dirty="0">
                <a:latin typeface="Arial" pitchFamily="34" charset="0"/>
                <a:cs typeface="Arial" pitchFamily="34" charset="0"/>
              </a:rPr>
              <a:t>, </a:t>
            </a:r>
            <a:r>
              <a:rPr lang="en-US" i="1" dirty="0">
                <a:latin typeface="Arial" pitchFamily="34" charset="0"/>
                <a:cs typeface="Arial" pitchFamily="34" charset="0"/>
              </a:rPr>
              <a:t>The Atlantic</a:t>
            </a:r>
            <a:r>
              <a:rPr lang="en-US" dirty="0">
                <a:latin typeface="Arial" pitchFamily="34" charset="0"/>
                <a:cs typeface="Arial" pitchFamily="34" charset="0"/>
              </a:rPr>
              <a:t>, January 29, 2013</a:t>
            </a:r>
            <a:endParaRPr lang="en-US" dirty="0"/>
          </a:p>
        </p:txBody>
      </p:sp>
    </p:spTree>
    <p:extLst>
      <p:ext uri="{BB962C8B-B14F-4D97-AF65-F5344CB8AC3E}">
        <p14:creationId xmlns:p14="http://schemas.microsoft.com/office/powerpoint/2010/main" xmlns="" val="27965027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t>We</a:t>
            </a:r>
            <a:r>
              <a:rPr lang="en-US" b="1" dirty="0"/>
              <a:t> are part of the dialogue.</a:t>
            </a:r>
            <a:br>
              <a:rPr lang="en-US" b="1" dirty="0"/>
            </a:br>
            <a:r>
              <a:rPr lang="en-US" b="1" dirty="0"/>
              <a:t>Adults should share their stories.</a:t>
            </a:r>
          </a:p>
        </p:txBody>
      </p:sp>
      <p:sp>
        <p:nvSpPr>
          <p:cNvPr id="3" name="Content Placeholder 2"/>
          <p:cNvSpPr>
            <a:spLocks noGrp="1"/>
          </p:cNvSpPr>
          <p:nvPr>
            <p:ph idx="1"/>
          </p:nvPr>
        </p:nvSpPr>
        <p:spPr/>
        <p:txBody>
          <a:bodyPr/>
          <a:lstStyle/>
          <a:p>
            <a:r>
              <a:rPr lang="en-US" dirty="0"/>
              <a:t>Children need to know that our successes were not always easy</a:t>
            </a:r>
          </a:p>
          <a:p>
            <a:r>
              <a:rPr lang="en-US" dirty="0"/>
              <a:t>They need to understand that we encountered hardships on our journeys</a:t>
            </a:r>
          </a:p>
          <a:p>
            <a:r>
              <a:rPr lang="en-US" dirty="0"/>
              <a:t>They need to see that grit is an important life-long attribute</a:t>
            </a:r>
          </a:p>
          <a:p>
            <a:r>
              <a:rPr lang="en-US" dirty="0"/>
              <a:t>They need to know our grit</a:t>
            </a:r>
          </a:p>
        </p:txBody>
      </p:sp>
    </p:spTree>
    <p:extLst>
      <p:ext uri="{BB962C8B-B14F-4D97-AF65-F5344CB8AC3E}">
        <p14:creationId xmlns:p14="http://schemas.microsoft.com/office/powerpoint/2010/main" xmlns="" val="3990388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65126"/>
            <a:ext cx="7886700" cy="1325563"/>
          </a:xfrm>
        </p:spPr>
        <p:txBody>
          <a:bodyPr/>
          <a:lstStyle/>
          <a:p>
            <a:r>
              <a:rPr lang="en-US" b="1" dirty="0"/>
              <a:t>3. Own the grit vocabulary </a:t>
            </a:r>
          </a:p>
        </p:txBody>
      </p:sp>
      <p:sp>
        <p:nvSpPr>
          <p:cNvPr id="3" name="Content Placeholder 2"/>
          <p:cNvSpPr>
            <a:spLocks noGrp="1"/>
          </p:cNvSpPr>
          <p:nvPr>
            <p:ph sz="half" idx="1"/>
          </p:nvPr>
        </p:nvSpPr>
        <p:spPr>
          <a:xfrm>
            <a:off x="609600" y="1904999"/>
            <a:ext cx="5334000" cy="4271963"/>
          </a:xfrm>
        </p:spPr>
        <p:txBody>
          <a:bodyPr>
            <a:normAutofit/>
          </a:bodyPr>
          <a:lstStyle/>
          <a:p>
            <a:pPr lvl="1"/>
            <a:r>
              <a:rPr lang="en-US" sz="3000" dirty="0"/>
              <a:t>Good things don’t happen without intention</a:t>
            </a:r>
          </a:p>
          <a:p>
            <a:pPr lvl="1"/>
            <a:r>
              <a:rPr lang="en-US" sz="3000" dirty="0"/>
              <a:t>Good things don’t happen by accident</a:t>
            </a:r>
          </a:p>
          <a:p>
            <a:pPr lvl="1"/>
            <a:r>
              <a:rPr lang="en-US" sz="3000" dirty="0"/>
              <a:t>How we frame our efforts determines how we view them </a:t>
            </a:r>
            <a:r>
              <a:rPr lang="en-US" sz="3000" i="1" dirty="0"/>
              <a:t>and how our students view them</a:t>
            </a:r>
          </a:p>
          <a:p>
            <a:pPr marL="457200" lvl="1" indent="0">
              <a:buNone/>
            </a:pPr>
            <a:endParaRPr lang="en-US" sz="3000" dirty="0"/>
          </a:p>
          <a:p>
            <a:pPr lvl="1"/>
            <a:endParaRPr lang="en-US" sz="3000" dirty="0"/>
          </a:p>
          <a:p>
            <a:endParaRPr lang="en-US" dirty="0"/>
          </a:p>
        </p:txBody>
      </p:sp>
      <p:pic>
        <p:nvPicPr>
          <p:cNvPr id="6" name="Content Placeholder 5"/>
          <p:cNvPicPr>
            <a:picLocks noGrp="1" noChangeAspect="1"/>
          </p:cNvPicPr>
          <p:nvPr>
            <p:ph sz="half" idx="2"/>
          </p:nvPr>
        </p:nvPicPr>
        <p:blipFill>
          <a:blip r:embed="rId2" cstate="print">
            <a:extLst>
              <a:ext uri="{BEBA8EAE-BF5A-486C-A8C5-ECC9F3942E4B}">
                <a14:imgProps xmlns:a14="http://schemas.microsoft.com/office/drawing/2010/main" xmlns="">
                  <a14:imgLayer r:embed="rId3">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6172200" y="1895474"/>
            <a:ext cx="2717800" cy="361633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77687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dirty="0"/>
              <a:t>Other terms also </a:t>
            </a:r>
            <a:br>
              <a:rPr lang="en-US" b="1" dirty="0"/>
            </a:br>
            <a:r>
              <a:rPr lang="en-US" b="1" dirty="0"/>
              <a:t>support teaching grit</a:t>
            </a:r>
          </a:p>
        </p:txBody>
      </p:sp>
      <p:sp>
        <p:nvSpPr>
          <p:cNvPr id="6" name="Content Placeholder 5"/>
          <p:cNvSpPr>
            <a:spLocks noGrp="1"/>
          </p:cNvSpPr>
          <p:nvPr>
            <p:ph sz="half" idx="2"/>
          </p:nvPr>
        </p:nvSpPr>
        <p:spPr/>
        <p:txBody>
          <a:bodyPr>
            <a:normAutofit fontScale="85000" lnSpcReduction="20000"/>
          </a:bodyPr>
          <a:lstStyle/>
          <a:p>
            <a:pPr lvl="1"/>
            <a:r>
              <a:rPr lang="en-US" sz="4100" dirty="0"/>
              <a:t>failure</a:t>
            </a:r>
          </a:p>
          <a:p>
            <a:pPr lvl="1"/>
            <a:r>
              <a:rPr lang="en-US" sz="4100" dirty="0"/>
              <a:t>frustration </a:t>
            </a:r>
          </a:p>
          <a:p>
            <a:pPr lvl="1"/>
            <a:r>
              <a:rPr lang="en-US" sz="4100" dirty="0"/>
              <a:t>tenacity </a:t>
            </a:r>
          </a:p>
          <a:p>
            <a:pPr lvl="1"/>
            <a:r>
              <a:rPr lang="en-US" sz="4100" dirty="0"/>
              <a:t>perseverance </a:t>
            </a:r>
          </a:p>
          <a:p>
            <a:pPr lvl="1"/>
            <a:r>
              <a:rPr lang="en-US" sz="4100" dirty="0"/>
              <a:t>resilience </a:t>
            </a:r>
          </a:p>
          <a:p>
            <a:pPr lvl="1"/>
            <a:r>
              <a:rPr lang="en-US" sz="4100" dirty="0"/>
              <a:t>self-confidence</a:t>
            </a:r>
          </a:p>
          <a:p>
            <a:pPr lvl="1"/>
            <a:r>
              <a:rPr lang="en-US" sz="4100" dirty="0"/>
              <a:t>self-image</a:t>
            </a:r>
          </a:p>
          <a:p>
            <a:pPr lvl="1"/>
            <a:r>
              <a:rPr lang="en-US" sz="4100" dirty="0"/>
              <a:t>comfort zone</a:t>
            </a:r>
            <a:endParaRPr lang="en-US" dirty="0"/>
          </a:p>
          <a:p>
            <a:endParaRPr lang="en-US" dirty="0"/>
          </a:p>
        </p:txBody>
      </p:sp>
      <p:sp>
        <p:nvSpPr>
          <p:cNvPr id="2" name="Content Placeholder 1"/>
          <p:cNvSpPr>
            <a:spLocks noGrp="1"/>
          </p:cNvSpPr>
          <p:nvPr>
            <p:ph sz="half" idx="1"/>
          </p:nvPr>
        </p:nvSpPr>
        <p:spPr/>
        <p:txBody>
          <a:bodyPr/>
          <a:lstStyle/>
          <a:p>
            <a:endParaRPr lang="en-US"/>
          </a:p>
        </p:txBody>
      </p:sp>
      <p:pic>
        <p:nvPicPr>
          <p:cNvPr id="8" name="Content Placeholder 5"/>
          <p:cNvPicPr>
            <a:picLocks noChangeAspect="1"/>
          </p:cNvPicPr>
          <p:nvPr/>
        </p:nvPicPr>
        <p:blipFill>
          <a:blip r:embed="rId2" cstate="print">
            <a:extLst>
              <a:ext uri="{BEBA8EAE-BF5A-486C-A8C5-ECC9F3942E4B}">
                <a14:imgProps xmlns:a14="http://schemas.microsoft.com/office/drawing/2010/main" xmlns="">
                  <a14:imgLayer r:embed="rId3">
                    <a14:imgEffect>
                      <a14:brightnessContrast contrast="40000"/>
                    </a14:imgEffect>
                  </a14:imgLayer>
                </a14:imgProps>
              </a:ext>
              <a:ext uri="{28A0092B-C50C-407E-A947-70E740481C1C}">
                <a14:useLocalDpi xmlns:a14="http://schemas.microsoft.com/office/drawing/2010/main" xmlns="" val="0"/>
              </a:ext>
            </a:extLst>
          </a:blip>
          <a:stretch>
            <a:fillRect/>
          </a:stretch>
        </p:blipFill>
        <p:spPr>
          <a:xfrm>
            <a:off x="512618" y="1752600"/>
            <a:ext cx="3927764" cy="3869575"/>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AZ &amp; WA </a:t>
            </a:r>
            <a:endParaRPr lang="en-US" dirty="0"/>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850900" y="2643981"/>
            <a:ext cx="3251200" cy="2438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Content Placeholder 4"/>
          <p:cNvPicPr>
            <a:picLocks noGrp="1" noChangeAspect="1"/>
          </p:cNvPicPr>
          <p:nvPr>
            <p:ph sz="half" idx="2"/>
          </p:nvPr>
        </p:nvPicPr>
        <p:blipFill>
          <a:blip r:embed="rId3" cstate="print">
            <a:extLst>
              <a:ext uri="{28A0092B-C50C-407E-A947-70E740481C1C}">
                <a14:useLocalDpi xmlns:a14="http://schemas.microsoft.com/office/drawing/2010/main" xmlns="" val="0"/>
              </a:ext>
            </a:extLst>
          </a:blip>
          <a:stretch>
            <a:fillRect/>
          </a:stretch>
        </p:blipFill>
        <p:spPr>
          <a:xfrm>
            <a:off x="5105400" y="2286000"/>
            <a:ext cx="2802136" cy="373618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xmlns="" val="3125233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4638"/>
            <a:ext cx="8229600" cy="868362"/>
          </a:xfrm>
        </p:spPr>
        <p:txBody>
          <a:bodyPr rtlCol="0">
            <a:normAutofit fontScale="90000"/>
          </a:bodyPr>
          <a:lstStyle/>
          <a:p>
            <a:pPr eaLnBrk="1" fontAlgn="auto" hangingPunct="1">
              <a:spcAft>
                <a:spcPts val="0"/>
              </a:spcAft>
              <a:defRPr/>
            </a:pPr>
            <a:r>
              <a:rPr lang="en-US" altLang="en-US" dirty="0"/>
              <a:t/>
            </a:r>
            <a:br>
              <a:rPr lang="en-US" altLang="en-US" dirty="0"/>
            </a:br>
            <a:r>
              <a:rPr lang="en-US" altLang="en-US" sz="7300" b="1" dirty="0"/>
              <a:t>Yes, technology…</a:t>
            </a:r>
            <a:r>
              <a:rPr lang="en-US" altLang="en-US" dirty="0"/>
              <a:t/>
            </a:r>
            <a:br>
              <a:rPr lang="en-US" altLang="en-US" dirty="0"/>
            </a:br>
            <a:endParaRPr lang="en-US" altLang="en-US" dirty="0"/>
          </a:p>
        </p:txBody>
      </p:sp>
      <p:sp>
        <p:nvSpPr>
          <p:cNvPr id="29699" name="Content Placeholder 5"/>
          <p:cNvSpPr>
            <a:spLocks noGrp="1"/>
          </p:cNvSpPr>
          <p:nvPr>
            <p:ph sz="half" idx="1"/>
          </p:nvPr>
        </p:nvSpPr>
        <p:spPr>
          <a:xfrm>
            <a:off x="228600" y="1524000"/>
            <a:ext cx="3962400" cy="4525963"/>
          </a:xfrm>
        </p:spPr>
        <p:txBody>
          <a:bodyPr>
            <a:normAutofit fontScale="92500"/>
          </a:bodyPr>
          <a:lstStyle/>
          <a:p>
            <a:pPr eaLnBrk="1" hangingPunct="1">
              <a:buFont typeface="Arial" panose="020B0604020202020204" pitchFamily="34" charset="0"/>
              <a:buNone/>
            </a:pPr>
            <a:endParaRPr lang="en-US" altLang="en-US"/>
          </a:p>
          <a:p>
            <a:pPr eaLnBrk="1" hangingPunct="1">
              <a:buFont typeface="Arial" panose="020B0604020202020204" pitchFamily="34" charset="0"/>
              <a:buNone/>
            </a:pPr>
            <a:endParaRPr lang="en-US" altLang="en-US"/>
          </a:p>
          <a:p>
            <a:pPr eaLnBrk="1" hangingPunct="1">
              <a:buFont typeface="Arial" panose="020B0604020202020204" pitchFamily="34" charset="0"/>
              <a:buNone/>
            </a:pPr>
            <a:endParaRPr lang="en-US" altLang="en-US"/>
          </a:p>
          <a:p>
            <a:pPr eaLnBrk="1" hangingPunct="1">
              <a:buFont typeface="Arial" panose="020B0604020202020204" pitchFamily="34" charset="0"/>
              <a:buNone/>
            </a:pPr>
            <a:endParaRPr lang="en-US" altLang="en-US"/>
          </a:p>
          <a:p>
            <a:pPr eaLnBrk="1" hangingPunct="1"/>
            <a:endParaRPr lang="en-US" altLang="en-US"/>
          </a:p>
          <a:p>
            <a:pPr eaLnBrk="1" hangingPunct="1"/>
            <a:r>
              <a:rPr lang="en-US" altLang="en-US" sz="2400">
                <a:latin typeface="Arial" panose="020B0604020202020204" pitchFamily="34" charset="0"/>
                <a:cs typeface="Arial" panose="020B0604020202020204" pitchFamily="34" charset="0"/>
              </a:rPr>
              <a:t>74 consecutive wins by Ken Jennings -$2,520,700</a:t>
            </a:r>
          </a:p>
          <a:p>
            <a:pPr eaLnBrk="1" hangingPunct="1"/>
            <a:endParaRPr lang="en-US" altLang="en-US" sz="2400">
              <a:latin typeface="Arial" panose="020B0604020202020204" pitchFamily="34" charset="0"/>
              <a:cs typeface="Arial" panose="020B0604020202020204" pitchFamily="34" charset="0"/>
            </a:endParaRPr>
          </a:p>
          <a:p>
            <a:pPr eaLnBrk="1" hangingPunct="1"/>
            <a:r>
              <a:rPr lang="en-US" altLang="en-US" sz="2400">
                <a:latin typeface="Arial" panose="020B0604020202020204" pitchFamily="34" charset="0"/>
                <a:cs typeface="Arial" panose="020B0604020202020204" pitchFamily="34" charset="0"/>
              </a:rPr>
              <a:t>Then defeated by IBM’s Watson</a:t>
            </a:r>
          </a:p>
          <a:p>
            <a:pPr eaLnBrk="1" hangingPunct="1"/>
            <a:endParaRPr lang="en-US" altLang="en-US"/>
          </a:p>
        </p:txBody>
      </p:sp>
      <p:pic>
        <p:nvPicPr>
          <p:cNvPr id="31748" name="Content Placeholder 7" descr="Jennings.jpg"/>
          <p:cNvPicPr>
            <a:picLocks noGrp="1" noChangeAspect="1"/>
          </p:cNvPicPr>
          <p:nvPr>
            <p:ph sz="half" idx="2"/>
          </p:nvPr>
        </p:nvPicPr>
        <p:blipFill>
          <a:blip r:embed="rId2">
            <a:extLst>
              <a:ext uri="{28A0092B-C50C-407E-A947-70E740481C1C}">
                <a14:useLocalDpi xmlns:a14="http://schemas.microsoft.com/office/drawing/2010/main" xmlns="" val="0"/>
              </a:ext>
            </a:extLst>
          </a:blip>
          <a:srcRect/>
          <a:stretch>
            <a:fillRect/>
          </a:stretch>
        </p:blipFill>
        <p:spPr>
          <a:xfrm>
            <a:off x="765175" y="1296988"/>
            <a:ext cx="2827338" cy="1771650"/>
          </a:xfrm>
        </p:spPr>
      </p:pic>
      <p:sp>
        <p:nvSpPr>
          <p:cNvPr id="29701" name="Rectangle 6"/>
          <p:cNvSpPr>
            <a:spLocks noChangeArrowheads="1"/>
          </p:cNvSpPr>
          <p:nvPr/>
        </p:nvSpPr>
        <p:spPr bwMode="auto">
          <a:xfrm>
            <a:off x="4191000" y="1592263"/>
            <a:ext cx="4764088" cy="452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Char char="•"/>
              <a:defRPr/>
            </a:pPr>
            <a:r>
              <a:rPr lang="en-US" altLang="en-US" dirty="0"/>
              <a:t>&gt; 1B websites and 3.5B daily Google searches</a:t>
            </a:r>
          </a:p>
          <a:p>
            <a:pPr>
              <a:buFont typeface="Arial" panose="020B0604020202020204" pitchFamily="34" charset="0"/>
              <a:buChar char="•"/>
              <a:defRPr/>
            </a:pPr>
            <a:endParaRPr lang="en-US" altLang="en-US" dirty="0"/>
          </a:p>
          <a:p>
            <a:pPr>
              <a:buFont typeface="Arial" panose="020B0604020202020204" pitchFamily="34" charset="0"/>
              <a:buChar char="•"/>
              <a:defRPr/>
            </a:pPr>
            <a:r>
              <a:rPr lang="en-US" altLang="en-US" dirty="0"/>
              <a:t>“In the 21</a:t>
            </a:r>
            <a:r>
              <a:rPr lang="en-US" altLang="en-US" baseline="30000" dirty="0"/>
              <a:t>st</a:t>
            </a:r>
            <a:r>
              <a:rPr lang="en-US" altLang="en-US" dirty="0"/>
              <a:t> century, knowing all the answers won’t distinguish someone’s intelligence – rather, the ability to ask all the right questions will be the mark of true genius” (from </a:t>
            </a:r>
            <a:r>
              <a:rPr lang="en-US" altLang="en-US" i="1" dirty="0"/>
              <a:t>Thank You For Being Late</a:t>
            </a:r>
            <a:r>
              <a:rPr lang="en-US" altLang="en-US" dirty="0"/>
              <a:t> by Thomas Friedman).</a:t>
            </a:r>
          </a:p>
          <a:p>
            <a:pPr>
              <a:buFont typeface="Arial" panose="020B0604020202020204" pitchFamily="34" charset="0"/>
              <a:buChar char="•"/>
              <a:defRPr/>
            </a:pPr>
            <a:endParaRPr lang="en-US" altLang="en-US" dirty="0"/>
          </a:p>
        </p:txBody>
      </p:sp>
    </p:spTree>
    <p:extLst>
      <p:ext uri="{BB962C8B-B14F-4D97-AF65-F5344CB8AC3E}">
        <p14:creationId xmlns:p14="http://schemas.microsoft.com/office/powerpoint/2010/main" xmlns="" val="3738848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699">
                                            <p:txEl>
                                              <p:pRg st="7" end="7"/>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701">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70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b="1" dirty="0"/>
              <a:t>Failure is a bruise</a:t>
            </a:r>
          </a:p>
        </p:txBody>
      </p:sp>
      <p:sp>
        <p:nvSpPr>
          <p:cNvPr id="3" name="Subtitle 2"/>
          <p:cNvSpPr>
            <a:spLocks noGrp="1"/>
          </p:cNvSpPr>
          <p:nvPr>
            <p:ph type="subTitle" idx="1"/>
          </p:nvPr>
        </p:nvSpPr>
        <p:spPr/>
        <p:txBody>
          <a:bodyPr>
            <a:normAutofit/>
          </a:bodyPr>
          <a:lstStyle/>
          <a:p>
            <a:r>
              <a:rPr lang="en-US" sz="4400" b="1" dirty="0">
                <a:solidFill>
                  <a:schemeClr val="tx1"/>
                </a:solidFill>
              </a:rPr>
              <a:t>NOT a tattoo.</a:t>
            </a:r>
          </a:p>
          <a:p>
            <a:endParaRPr lang="en-US" sz="2000" dirty="0">
              <a:solidFill>
                <a:schemeClr val="tx1"/>
              </a:solidFill>
            </a:endParaRPr>
          </a:p>
          <a:p>
            <a:r>
              <a:rPr lang="en-US" sz="2000" dirty="0">
                <a:solidFill>
                  <a:schemeClr val="tx1"/>
                </a:solidFill>
              </a:rPr>
              <a:t>Jon Sinclair, author</a:t>
            </a:r>
          </a:p>
        </p:txBody>
      </p:sp>
    </p:spTree>
    <p:extLst>
      <p:ext uri="{BB962C8B-B14F-4D97-AF65-F5344CB8AC3E}">
        <p14:creationId xmlns:p14="http://schemas.microsoft.com/office/powerpoint/2010/main" xmlns="" val="42116785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4. Embrace/create the frustration</a:t>
            </a:r>
          </a:p>
        </p:txBody>
      </p:sp>
      <p:sp>
        <p:nvSpPr>
          <p:cNvPr id="3" name="Content Placeholder 2"/>
          <p:cNvSpPr>
            <a:spLocks noGrp="1"/>
          </p:cNvSpPr>
          <p:nvPr>
            <p:ph idx="1"/>
          </p:nvPr>
        </p:nvSpPr>
        <p:spPr>
          <a:xfrm>
            <a:off x="457200" y="1371600"/>
            <a:ext cx="8229600" cy="4754563"/>
          </a:xfrm>
        </p:spPr>
        <p:txBody>
          <a:bodyPr>
            <a:normAutofit lnSpcReduction="10000"/>
          </a:bodyPr>
          <a:lstStyle/>
          <a:p>
            <a:pPr marL="0" indent="0">
              <a:buNone/>
            </a:pPr>
            <a:r>
              <a:rPr lang="en-US" dirty="0"/>
              <a:t>Grit can be learned when children are ready to give up because of</a:t>
            </a:r>
          </a:p>
          <a:p>
            <a:pPr marL="0" indent="0">
              <a:buNone/>
            </a:pPr>
            <a:r>
              <a:rPr lang="en-US" dirty="0"/>
              <a:t>             frustration</a:t>
            </a:r>
          </a:p>
          <a:p>
            <a:pPr marL="0" indent="0">
              <a:buNone/>
            </a:pPr>
            <a:r>
              <a:rPr lang="en-US" dirty="0"/>
              <a:t>             failure</a:t>
            </a:r>
          </a:p>
          <a:p>
            <a:pPr marL="0" indent="0">
              <a:buNone/>
            </a:pPr>
            <a:r>
              <a:rPr lang="en-US" dirty="0"/>
              <a:t>             ambiguity</a:t>
            </a:r>
          </a:p>
          <a:p>
            <a:pPr marL="0" indent="0">
              <a:buNone/>
            </a:pPr>
            <a:r>
              <a:rPr lang="en-US" dirty="0"/>
              <a:t>	   boredom	 </a:t>
            </a:r>
          </a:p>
          <a:p>
            <a:pPr marL="0" indent="0">
              <a:buNone/>
            </a:pPr>
            <a:endParaRPr lang="en-US" dirty="0"/>
          </a:p>
          <a:p>
            <a:pPr marL="0" indent="0" algn="ctr">
              <a:buNone/>
            </a:pPr>
            <a:r>
              <a:rPr lang="en-US" dirty="0"/>
              <a:t>We all hit different walls at different times.</a:t>
            </a:r>
          </a:p>
          <a:p>
            <a:pPr marL="0" indent="0" algn="ctr">
              <a:buNone/>
            </a:pPr>
            <a:r>
              <a:rPr lang="en-US" dirty="0"/>
              <a:t>Think “teachable moments.”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876800" y="2895600"/>
            <a:ext cx="1915824" cy="1905000"/>
          </a:xfrm>
          <a:prstGeom prst="rect">
            <a:avLst/>
          </a:prstGeom>
        </p:spPr>
      </p:pic>
    </p:spTree>
    <p:extLst>
      <p:ext uri="{BB962C8B-B14F-4D97-AF65-F5344CB8AC3E}">
        <p14:creationId xmlns:p14="http://schemas.microsoft.com/office/powerpoint/2010/main" xmlns="" val="11254626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27380" y="365125"/>
            <a:ext cx="8135620" cy="1131887"/>
          </a:xfrm>
        </p:spPr>
        <p:txBody>
          <a:bodyPr>
            <a:normAutofit/>
          </a:bodyPr>
          <a:lstStyle/>
          <a:p>
            <a:pPr algn="r"/>
            <a:endParaRPr lang="en-US" sz="2700" dirty="0"/>
          </a:p>
        </p:txBody>
      </p:sp>
      <p:sp>
        <p:nvSpPr>
          <p:cNvPr id="7" name="Content Placeholder 6"/>
          <p:cNvSpPr>
            <a:spLocks noGrp="1"/>
          </p:cNvSpPr>
          <p:nvPr>
            <p:ph sz="half" idx="1"/>
          </p:nvPr>
        </p:nvSpPr>
        <p:spPr>
          <a:xfrm>
            <a:off x="627380" y="683498"/>
            <a:ext cx="3887470" cy="5493466"/>
          </a:xfrm>
        </p:spPr>
        <p:txBody>
          <a:bodyPr>
            <a:normAutofit fontScale="77500" lnSpcReduction="20000"/>
          </a:bodyPr>
          <a:lstStyle/>
          <a:p>
            <a:endParaRPr lang="en-US" dirty="0"/>
          </a:p>
          <a:p>
            <a:endParaRPr lang="en-US" dirty="0"/>
          </a:p>
        </p:txBody>
      </p:sp>
      <p:sp>
        <p:nvSpPr>
          <p:cNvPr id="12" name="Content Placeholder 11"/>
          <p:cNvSpPr>
            <a:spLocks noGrp="1"/>
          </p:cNvSpPr>
          <p:nvPr>
            <p:ph sz="half" idx="2"/>
          </p:nvPr>
        </p:nvSpPr>
        <p:spPr>
          <a:xfrm>
            <a:off x="627380" y="365126"/>
            <a:ext cx="7887970" cy="5672855"/>
          </a:xfrm>
        </p:spPr>
        <p:txBody>
          <a:bodyPr>
            <a:normAutofit fontScale="77500" lnSpcReduction="20000"/>
          </a:bodyPr>
          <a:lstStyle/>
          <a:p>
            <a:pPr marL="0" lvl="1" indent="0" algn="ctr">
              <a:spcBef>
                <a:spcPts val="1000"/>
              </a:spcBef>
              <a:buNone/>
            </a:pPr>
            <a:endParaRPr lang="en-US" sz="3600" dirty="0"/>
          </a:p>
          <a:p>
            <a:pPr marL="0" lvl="1" indent="0" algn="ctr">
              <a:spcBef>
                <a:spcPts val="1000"/>
              </a:spcBef>
              <a:buNone/>
            </a:pPr>
            <a:r>
              <a:rPr lang="en-US" sz="4600" b="1" i="1" dirty="0"/>
              <a:t>Consciously</a:t>
            </a:r>
            <a:r>
              <a:rPr lang="en-US" sz="4600" b="1" dirty="0"/>
              <a:t> leave your comfort zone:</a:t>
            </a:r>
          </a:p>
          <a:p>
            <a:pPr marL="0" lvl="1" indent="0" algn="ctr">
              <a:spcBef>
                <a:spcPts val="1000"/>
              </a:spcBef>
              <a:buNone/>
            </a:pPr>
            <a:r>
              <a:rPr lang="en-US" sz="4600" b="1" dirty="0"/>
              <a:t>Do it, talk about it, encourage it</a:t>
            </a:r>
          </a:p>
          <a:p>
            <a:endParaRPr lang="en-US" dirty="0"/>
          </a:p>
          <a:p>
            <a:endParaRPr lang="en-US" dirty="0"/>
          </a:p>
          <a:p>
            <a:endParaRPr lang="en-US" dirty="0"/>
          </a:p>
          <a:p>
            <a:endParaRPr lang="en-US" dirty="0"/>
          </a:p>
          <a:p>
            <a:endParaRPr lang="en-US" dirty="0"/>
          </a:p>
          <a:p>
            <a:endParaRPr lang="en-US" dirty="0"/>
          </a:p>
          <a:p>
            <a:endParaRPr lang="en-US" dirty="0"/>
          </a:p>
          <a:p>
            <a:pPr>
              <a:buNone/>
            </a:pPr>
            <a:endParaRPr lang="en-US" dirty="0"/>
          </a:p>
          <a:p>
            <a:pPr>
              <a:buNone/>
            </a:pPr>
            <a:endParaRPr lang="en-US" sz="4000" dirty="0"/>
          </a:p>
          <a:p>
            <a:pPr>
              <a:buNone/>
            </a:pPr>
            <a:r>
              <a:rPr lang="en-US" sz="4000" dirty="0"/>
              <a:t>Eleanor Roosevelt: "Do one thing every day that scares you."</a:t>
            </a:r>
          </a:p>
          <a:p>
            <a:pPr>
              <a:buNone/>
            </a:pPr>
            <a:endParaRPr lang="en-US" dirty="0"/>
          </a:p>
          <a:p>
            <a:endParaRPr lang="en-US" dirty="0"/>
          </a:p>
          <a:p>
            <a:endParaRPr lang="en-US" dirty="0"/>
          </a:p>
          <a:p>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19400" y="2209800"/>
            <a:ext cx="3674255" cy="2526051"/>
          </a:xfrm>
          <a:prstGeom prst="rect">
            <a:avLst/>
          </a:prstGeom>
        </p:spPr>
      </p:pic>
    </p:spTree>
    <p:extLst>
      <p:ext uri="{BB962C8B-B14F-4D97-AF65-F5344CB8AC3E}">
        <p14:creationId xmlns:p14="http://schemas.microsoft.com/office/powerpoint/2010/main" xmlns="" val="4966936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36576" indent="0" algn="ctr">
              <a:buNone/>
            </a:pPr>
            <a:r>
              <a:rPr lang="en-US" sz="6600" dirty="0"/>
              <a:t>Grit is a </a:t>
            </a:r>
            <a:r>
              <a:rPr lang="en-US" sz="6600" i="1" dirty="0"/>
              <a:t>dialogue</a:t>
            </a:r>
            <a:r>
              <a:rPr lang="en-US" sz="6600" dirty="0"/>
              <a:t>.</a:t>
            </a:r>
          </a:p>
          <a:p>
            <a:pPr marL="36576" indent="0" algn="ctr">
              <a:buNone/>
            </a:pPr>
            <a:r>
              <a:rPr lang="en-US" sz="4000" dirty="0"/>
              <a:t>Teachers, children, parents, and administrators are on the same journey.</a:t>
            </a:r>
          </a:p>
        </p:txBody>
      </p:sp>
    </p:spTree>
    <p:extLst>
      <p:ext uri="{BB962C8B-B14F-4D97-AF65-F5344CB8AC3E}">
        <p14:creationId xmlns:p14="http://schemas.microsoft.com/office/powerpoint/2010/main" xmlns="" val="16155837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To keep children persevering…</a:t>
            </a:r>
          </a:p>
        </p:txBody>
      </p:sp>
      <p:sp>
        <p:nvSpPr>
          <p:cNvPr id="3" name="Content Placeholder 2"/>
          <p:cNvSpPr>
            <a:spLocks noGrp="1"/>
          </p:cNvSpPr>
          <p:nvPr>
            <p:ph idx="1"/>
          </p:nvPr>
        </p:nvSpPr>
        <p:spPr/>
        <p:txBody>
          <a:bodyPr>
            <a:normAutofit fontScale="92500" lnSpcReduction="20000"/>
          </a:bodyPr>
          <a:lstStyle/>
          <a:p>
            <a:pPr lvl="0"/>
            <a:r>
              <a:rPr lang="en-US" dirty="0"/>
              <a:t>Focus on trajectory and improvement</a:t>
            </a:r>
          </a:p>
          <a:p>
            <a:pPr lvl="0"/>
            <a:r>
              <a:rPr lang="en-US" dirty="0"/>
              <a:t>Have them anticipate the level of difficulty and identify something they’ve done that seems to be comparably challenging </a:t>
            </a:r>
          </a:p>
          <a:p>
            <a:pPr lvl="0"/>
            <a:r>
              <a:rPr lang="en-US" dirty="0"/>
              <a:t>Ask them to think of a task on which they’ve succeed when they had not thought they would do so. Set a time expectation for full-force effort </a:t>
            </a:r>
          </a:p>
          <a:p>
            <a:pPr lvl="0"/>
            <a:r>
              <a:rPr lang="en-US" dirty="0"/>
              <a:t>Have a GRIT DAY</a:t>
            </a:r>
          </a:p>
          <a:p>
            <a:pPr lvl="0"/>
            <a:r>
              <a:rPr lang="en-US" dirty="0"/>
              <a:t>Remind them that a </a:t>
            </a:r>
            <a:r>
              <a:rPr lang="en-US" b="1" i="1" dirty="0">
                <a:solidFill>
                  <a:srgbClr val="FF0000"/>
                </a:solidFill>
              </a:rPr>
              <a:t>good failure </a:t>
            </a:r>
            <a:r>
              <a:rPr lang="en-US" dirty="0"/>
              <a:t>is one from which they learn.</a:t>
            </a:r>
            <a:r>
              <a:rPr lang="en-US" b="1" dirty="0"/>
              <a:t> </a:t>
            </a:r>
          </a:p>
          <a:p>
            <a:pPr marL="0" indent="0">
              <a:buNone/>
            </a:pPr>
            <a:endParaRPr lang="en-US" dirty="0"/>
          </a:p>
        </p:txBody>
      </p:sp>
    </p:spTree>
    <p:extLst>
      <p:ext uri="{BB962C8B-B14F-4D97-AF65-F5344CB8AC3E}">
        <p14:creationId xmlns:p14="http://schemas.microsoft.com/office/powerpoint/2010/main" xmlns="" val="309842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5. Monitor the experience</a:t>
            </a:r>
          </a:p>
        </p:txBody>
      </p:sp>
      <p:sp>
        <p:nvSpPr>
          <p:cNvPr id="3" name="Content Placeholder 2"/>
          <p:cNvSpPr>
            <a:spLocks noGrp="1"/>
          </p:cNvSpPr>
          <p:nvPr>
            <p:ph idx="1"/>
          </p:nvPr>
        </p:nvSpPr>
        <p:spPr/>
        <p:txBody>
          <a:bodyPr>
            <a:normAutofit fontScale="85000" lnSpcReduction="20000"/>
          </a:bodyPr>
          <a:lstStyle/>
          <a:p>
            <a:r>
              <a:rPr lang="en-US" dirty="0"/>
              <a:t>Teachers and parents need to be attuned to the student’s emotions, attitude, and confidence, so they know when to intervene.</a:t>
            </a:r>
          </a:p>
          <a:p>
            <a:pPr marL="0" indent="0">
              <a:buNone/>
            </a:pPr>
            <a:r>
              <a:rPr lang="en-US" dirty="0"/>
              <a:t> </a:t>
            </a:r>
          </a:p>
          <a:p>
            <a:r>
              <a:rPr lang="en-US" dirty="0"/>
              <a:t>Timing is very important; think teachable moment!</a:t>
            </a:r>
          </a:p>
          <a:p>
            <a:pPr marL="0" indent="0">
              <a:buNone/>
            </a:pPr>
            <a:endParaRPr lang="en-US" dirty="0"/>
          </a:p>
          <a:p>
            <a:r>
              <a:rPr lang="en-US" dirty="0"/>
              <a:t>We need to be very aware of the student’s frustration level. Sometimes students may continue at the task but have quit emotionally. </a:t>
            </a:r>
          </a:p>
          <a:p>
            <a:endParaRPr lang="en-US" dirty="0"/>
          </a:p>
          <a:p>
            <a:r>
              <a:rPr lang="en-US" dirty="0"/>
              <a:t>More parent education!</a:t>
            </a:r>
          </a:p>
          <a:p>
            <a:endParaRPr lang="en-US" dirty="0"/>
          </a:p>
          <a:p>
            <a:endParaRPr lang="en-US" dirty="0"/>
          </a:p>
        </p:txBody>
      </p:sp>
    </p:spTree>
    <p:extLst>
      <p:ext uri="{BB962C8B-B14F-4D97-AF65-F5344CB8AC3E}">
        <p14:creationId xmlns:p14="http://schemas.microsoft.com/office/powerpoint/2010/main" xmlns="" val="27226158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Solicit feedback throughout</a:t>
            </a:r>
          </a:p>
        </p:txBody>
      </p:sp>
      <p:sp>
        <p:nvSpPr>
          <p:cNvPr id="3" name="Content Placeholder 2"/>
          <p:cNvSpPr>
            <a:spLocks noGrp="1"/>
          </p:cNvSpPr>
          <p:nvPr>
            <p:ph idx="1"/>
          </p:nvPr>
        </p:nvSpPr>
        <p:spPr>
          <a:xfrm>
            <a:off x="457200" y="1143000"/>
            <a:ext cx="8229600" cy="4983163"/>
          </a:xfrm>
        </p:spPr>
        <p:txBody>
          <a:bodyPr/>
          <a:lstStyle/>
          <a:p>
            <a:r>
              <a:rPr lang="en-US" dirty="0"/>
              <a:t>Thumbs up/down</a:t>
            </a:r>
          </a:p>
          <a:p>
            <a:r>
              <a:rPr lang="en-US" dirty="0"/>
              <a:t>Likert-type scale</a:t>
            </a:r>
          </a:p>
          <a:p>
            <a:r>
              <a:rPr lang="en-US" dirty="0"/>
              <a:t>Use a rubric</a:t>
            </a:r>
          </a:p>
          <a:p>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xmlns="" val="3933860423"/>
              </p:ext>
            </p:extLst>
          </p:nvPr>
        </p:nvGraphicFramePr>
        <p:xfrm>
          <a:off x="1752600" y="3124200"/>
          <a:ext cx="6096000" cy="3219450"/>
        </p:xfrm>
        <a:graphic>
          <a:graphicData uri="http://schemas.openxmlformats.org/drawingml/2006/table">
            <a:tbl>
              <a:tblPr firstRow="1" firstCol="1" bandRow="1">
                <a:tableStyleId>{5C22544A-7EE6-4342-B048-85BDC9FD1C3A}</a:tableStyleId>
              </a:tblPr>
              <a:tblGrid>
                <a:gridCol w="1741714">
                  <a:extLst>
                    <a:ext uri="{9D8B030D-6E8A-4147-A177-3AD203B41FA5}">
                      <a16:colId xmlns:a16="http://schemas.microsoft.com/office/drawing/2014/main" xmlns="" val="20000"/>
                    </a:ext>
                  </a:extLst>
                </a:gridCol>
                <a:gridCol w="2104571">
                  <a:extLst>
                    <a:ext uri="{9D8B030D-6E8A-4147-A177-3AD203B41FA5}">
                      <a16:colId xmlns:a16="http://schemas.microsoft.com/office/drawing/2014/main" xmlns="" val="20001"/>
                    </a:ext>
                  </a:extLst>
                </a:gridCol>
                <a:gridCol w="2249715">
                  <a:extLst>
                    <a:ext uri="{9D8B030D-6E8A-4147-A177-3AD203B41FA5}">
                      <a16:colId xmlns:a16="http://schemas.microsoft.com/office/drawing/2014/main" xmlns="" val="20002"/>
                    </a:ext>
                  </a:extLst>
                </a:gridCol>
              </a:tblGrid>
              <a:tr h="609600">
                <a:tc gridSpan="3">
                  <a:txBody>
                    <a:bodyPr/>
                    <a:lstStyle/>
                    <a:p>
                      <a:pPr marL="0" marR="0" algn="ctr">
                        <a:spcBef>
                          <a:spcPts val="0"/>
                        </a:spcBef>
                        <a:spcAft>
                          <a:spcPts val="0"/>
                        </a:spcAft>
                      </a:pPr>
                      <a:r>
                        <a:rPr lang="en-US" sz="2400" b="1" dirty="0">
                          <a:effectLst/>
                        </a:rPr>
                        <a:t>Student Grit Reflection</a:t>
                      </a:r>
                      <a:endParaRPr lang="en-US" sz="2400" b="1" dirty="0">
                        <a:effectLst/>
                        <a:latin typeface="Arial"/>
                        <a:ea typeface="Calibri"/>
                        <a:cs typeface="Times New Roman"/>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609600">
                <a:tc>
                  <a:txBody>
                    <a:bodyPr/>
                    <a:lstStyle/>
                    <a:p>
                      <a:pPr marL="0" marR="0" algn="ctr">
                        <a:spcBef>
                          <a:spcPts val="0"/>
                        </a:spcBef>
                        <a:spcAft>
                          <a:spcPts val="0"/>
                        </a:spcAft>
                      </a:pPr>
                      <a:r>
                        <a:rPr lang="en-US" sz="1800" dirty="0">
                          <a:effectLst/>
                        </a:rPr>
                        <a:t> </a:t>
                      </a:r>
                    </a:p>
                    <a:p>
                      <a:pPr marL="0" marR="0" algn="ctr">
                        <a:spcBef>
                          <a:spcPts val="0"/>
                        </a:spcBef>
                        <a:spcAft>
                          <a:spcPts val="0"/>
                        </a:spcAft>
                      </a:pPr>
                      <a:r>
                        <a:rPr lang="en-US" sz="1800" dirty="0">
                          <a:effectLst/>
                        </a:rPr>
                        <a:t>Frustration Level</a:t>
                      </a:r>
                      <a:endParaRPr lang="en-US" sz="1800" dirty="0">
                        <a:effectLst/>
                        <a:latin typeface="Arial"/>
                        <a:ea typeface="Calibri"/>
                        <a:cs typeface="Times New Roman"/>
                      </a:endParaRPr>
                    </a:p>
                  </a:txBody>
                  <a:tcPr marL="68580" marR="68580" marT="0" marB="0"/>
                </a:tc>
                <a:tc>
                  <a:txBody>
                    <a:bodyPr/>
                    <a:lstStyle/>
                    <a:p>
                      <a:pPr marL="0" marR="0" algn="ctr">
                        <a:spcBef>
                          <a:spcPts val="0"/>
                        </a:spcBef>
                        <a:spcAft>
                          <a:spcPts val="0"/>
                        </a:spcAft>
                      </a:pPr>
                      <a:r>
                        <a:rPr lang="en-US" sz="1800" b="1" dirty="0">
                          <a:effectLst/>
                        </a:rPr>
                        <a:t> </a:t>
                      </a:r>
                    </a:p>
                    <a:p>
                      <a:pPr marL="0" marR="0" algn="ctr">
                        <a:spcBef>
                          <a:spcPts val="0"/>
                        </a:spcBef>
                        <a:spcAft>
                          <a:spcPts val="0"/>
                        </a:spcAft>
                      </a:pPr>
                      <a:r>
                        <a:rPr lang="en-US" sz="1800" b="1" dirty="0">
                          <a:effectLst/>
                        </a:rPr>
                        <a:t>The work is</a:t>
                      </a:r>
                      <a:endParaRPr lang="en-US" sz="1800" b="1" dirty="0">
                        <a:effectLst/>
                        <a:latin typeface="Arial"/>
                        <a:ea typeface="Calibri"/>
                        <a:cs typeface="Times New Roman"/>
                      </a:endParaRPr>
                    </a:p>
                  </a:txBody>
                  <a:tcPr marL="68580" marR="68580" marT="0" marB="0"/>
                </a:tc>
                <a:tc>
                  <a:txBody>
                    <a:bodyPr/>
                    <a:lstStyle/>
                    <a:p>
                      <a:pPr marL="0" marR="0" algn="ctr">
                        <a:spcBef>
                          <a:spcPts val="0"/>
                        </a:spcBef>
                        <a:spcAft>
                          <a:spcPts val="0"/>
                        </a:spcAft>
                      </a:pPr>
                      <a:r>
                        <a:rPr lang="en-US" sz="1800" b="1" dirty="0">
                          <a:effectLst/>
                        </a:rPr>
                        <a:t> </a:t>
                      </a:r>
                    </a:p>
                    <a:p>
                      <a:pPr marL="0" marR="0" algn="ctr">
                        <a:spcBef>
                          <a:spcPts val="0"/>
                        </a:spcBef>
                        <a:spcAft>
                          <a:spcPts val="0"/>
                        </a:spcAft>
                      </a:pPr>
                      <a:r>
                        <a:rPr lang="en-US" sz="1800" b="1" dirty="0">
                          <a:effectLst/>
                        </a:rPr>
                        <a:t>How I’m feeling</a:t>
                      </a:r>
                      <a:endParaRPr lang="en-US" sz="1800" b="1" dirty="0">
                        <a:effectLst/>
                        <a:latin typeface="Arial"/>
                        <a:ea typeface="Calibri"/>
                        <a:cs typeface="Times New Roman"/>
                      </a:endParaRPr>
                    </a:p>
                  </a:txBody>
                  <a:tcPr marL="68580" marR="68580" marT="0" marB="0"/>
                </a:tc>
                <a:extLst>
                  <a:ext uri="{0D108BD9-81ED-4DB2-BD59-A6C34878D82A}">
                    <a16:rowId xmlns:a16="http://schemas.microsoft.com/office/drawing/2014/main" xmlns="" val="10001"/>
                  </a:ext>
                </a:extLst>
              </a:tr>
              <a:tr h="400050">
                <a:tc>
                  <a:txBody>
                    <a:bodyPr/>
                    <a:lstStyle/>
                    <a:p>
                      <a:pPr marL="0" marR="0" algn="ctr">
                        <a:spcBef>
                          <a:spcPts val="0"/>
                        </a:spcBef>
                        <a:spcAft>
                          <a:spcPts val="0"/>
                        </a:spcAft>
                      </a:pPr>
                      <a:r>
                        <a:rPr lang="en-US" sz="1200" dirty="0">
                          <a:effectLst/>
                        </a:rPr>
                        <a:t>1</a:t>
                      </a:r>
                      <a:endParaRPr lang="en-US" sz="1100" dirty="0">
                        <a:effectLst/>
                        <a:latin typeface="Arial"/>
                        <a:ea typeface="Calibri"/>
                        <a:cs typeface="Times New Roman"/>
                      </a:endParaRPr>
                    </a:p>
                  </a:txBody>
                  <a:tcPr marL="68580" marR="68580" marT="0" marB="0"/>
                </a:tc>
                <a:tc>
                  <a:txBody>
                    <a:bodyPr/>
                    <a:lstStyle/>
                    <a:p>
                      <a:pPr marL="0" marR="0" algn="ctr">
                        <a:spcBef>
                          <a:spcPts val="0"/>
                        </a:spcBef>
                        <a:spcAft>
                          <a:spcPts val="0"/>
                        </a:spcAft>
                      </a:pPr>
                      <a:r>
                        <a:rPr lang="en-US" sz="1200" b="1" dirty="0">
                          <a:effectLst/>
                        </a:rPr>
                        <a:t>Easy</a:t>
                      </a:r>
                      <a:endParaRPr lang="en-US" sz="1100" b="1" dirty="0">
                        <a:effectLst/>
                        <a:latin typeface="Arial"/>
                        <a:ea typeface="Calibri"/>
                        <a:cs typeface="Times New Roman"/>
                      </a:endParaRPr>
                    </a:p>
                  </a:txBody>
                  <a:tcPr marL="68580" marR="68580" marT="0" marB="0"/>
                </a:tc>
                <a:tc>
                  <a:txBody>
                    <a:bodyPr/>
                    <a:lstStyle/>
                    <a:p>
                      <a:pPr marL="0" marR="0" algn="ctr">
                        <a:spcBef>
                          <a:spcPts val="0"/>
                        </a:spcBef>
                        <a:spcAft>
                          <a:spcPts val="0"/>
                        </a:spcAft>
                      </a:pPr>
                      <a:r>
                        <a:rPr lang="en-US" sz="1200" b="1" dirty="0">
                          <a:effectLst/>
                        </a:rPr>
                        <a:t>No problem!</a:t>
                      </a:r>
                      <a:endParaRPr lang="en-US" sz="1100" b="1" dirty="0">
                        <a:effectLst/>
                        <a:latin typeface="Arial"/>
                        <a:ea typeface="Calibri"/>
                        <a:cs typeface="Times New Roman"/>
                      </a:endParaRPr>
                    </a:p>
                  </a:txBody>
                  <a:tcPr marL="68580" marR="68580" marT="0" marB="0"/>
                </a:tc>
                <a:extLst>
                  <a:ext uri="{0D108BD9-81ED-4DB2-BD59-A6C34878D82A}">
                    <a16:rowId xmlns:a16="http://schemas.microsoft.com/office/drawing/2014/main" xmlns="" val="10002"/>
                  </a:ext>
                </a:extLst>
              </a:tr>
              <a:tr h="400050">
                <a:tc>
                  <a:txBody>
                    <a:bodyPr/>
                    <a:lstStyle/>
                    <a:p>
                      <a:pPr marL="0" marR="0" algn="ctr">
                        <a:spcBef>
                          <a:spcPts val="0"/>
                        </a:spcBef>
                        <a:spcAft>
                          <a:spcPts val="0"/>
                        </a:spcAft>
                      </a:pPr>
                      <a:r>
                        <a:rPr lang="en-US" sz="1200" dirty="0">
                          <a:effectLst/>
                        </a:rPr>
                        <a:t>2</a:t>
                      </a:r>
                      <a:endParaRPr lang="en-US" sz="1100" dirty="0">
                        <a:effectLst/>
                        <a:latin typeface="Arial"/>
                        <a:ea typeface="Calibri"/>
                        <a:cs typeface="Times New Roman"/>
                      </a:endParaRPr>
                    </a:p>
                  </a:txBody>
                  <a:tcPr marL="68580" marR="68580" marT="0" marB="0"/>
                </a:tc>
                <a:tc>
                  <a:txBody>
                    <a:bodyPr/>
                    <a:lstStyle/>
                    <a:p>
                      <a:pPr marL="0" marR="0" algn="ctr">
                        <a:spcBef>
                          <a:spcPts val="0"/>
                        </a:spcBef>
                        <a:spcAft>
                          <a:spcPts val="0"/>
                        </a:spcAft>
                      </a:pPr>
                      <a:r>
                        <a:rPr lang="en-US" sz="1200" b="1" dirty="0">
                          <a:effectLst/>
                        </a:rPr>
                        <a:t>OK</a:t>
                      </a:r>
                      <a:endParaRPr lang="en-US" sz="1100" b="1" dirty="0">
                        <a:effectLst/>
                        <a:latin typeface="Arial"/>
                        <a:ea typeface="Calibri"/>
                        <a:cs typeface="Times New Roman"/>
                      </a:endParaRPr>
                    </a:p>
                  </a:txBody>
                  <a:tcPr marL="68580" marR="68580" marT="0" marB="0"/>
                </a:tc>
                <a:tc>
                  <a:txBody>
                    <a:bodyPr/>
                    <a:lstStyle/>
                    <a:p>
                      <a:pPr marL="0" marR="0" algn="ctr">
                        <a:spcBef>
                          <a:spcPts val="0"/>
                        </a:spcBef>
                        <a:spcAft>
                          <a:spcPts val="0"/>
                        </a:spcAft>
                      </a:pPr>
                      <a:r>
                        <a:rPr lang="en-US" sz="1200" b="1" dirty="0">
                          <a:effectLst/>
                        </a:rPr>
                        <a:t>I’m in good shape</a:t>
                      </a:r>
                      <a:endParaRPr lang="en-US" sz="1100" b="1" dirty="0">
                        <a:effectLst/>
                        <a:latin typeface="Arial"/>
                        <a:ea typeface="Calibri"/>
                        <a:cs typeface="Times New Roman"/>
                      </a:endParaRPr>
                    </a:p>
                  </a:txBody>
                  <a:tcPr marL="68580" marR="68580" marT="0" marB="0"/>
                </a:tc>
                <a:extLst>
                  <a:ext uri="{0D108BD9-81ED-4DB2-BD59-A6C34878D82A}">
                    <a16:rowId xmlns:a16="http://schemas.microsoft.com/office/drawing/2014/main" xmlns="" val="10003"/>
                  </a:ext>
                </a:extLst>
              </a:tr>
              <a:tr h="400050">
                <a:tc>
                  <a:txBody>
                    <a:bodyPr/>
                    <a:lstStyle/>
                    <a:p>
                      <a:pPr marL="0" marR="0" algn="ctr">
                        <a:spcBef>
                          <a:spcPts val="0"/>
                        </a:spcBef>
                        <a:spcAft>
                          <a:spcPts val="0"/>
                        </a:spcAft>
                      </a:pPr>
                      <a:r>
                        <a:rPr lang="en-US" sz="1200" dirty="0">
                          <a:effectLst/>
                        </a:rPr>
                        <a:t>3</a:t>
                      </a:r>
                      <a:endParaRPr lang="en-US" sz="1100" dirty="0">
                        <a:effectLst/>
                        <a:latin typeface="Arial"/>
                        <a:ea typeface="Calibri"/>
                        <a:cs typeface="Times New Roman"/>
                      </a:endParaRPr>
                    </a:p>
                  </a:txBody>
                  <a:tcPr marL="68580" marR="68580" marT="0" marB="0"/>
                </a:tc>
                <a:tc>
                  <a:txBody>
                    <a:bodyPr/>
                    <a:lstStyle/>
                    <a:p>
                      <a:pPr marL="0" marR="0" algn="ctr">
                        <a:spcBef>
                          <a:spcPts val="0"/>
                        </a:spcBef>
                        <a:spcAft>
                          <a:spcPts val="0"/>
                        </a:spcAft>
                      </a:pPr>
                      <a:r>
                        <a:rPr lang="en-US" sz="1200" b="1" dirty="0">
                          <a:effectLst/>
                        </a:rPr>
                        <a:t>Hard</a:t>
                      </a:r>
                      <a:endParaRPr lang="en-US" sz="1100" b="1" dirty="0">
                        <a:effectLst/>
                        <a:latin typeface="Arial"/>
                        <a:ea typeface="Calibri"/>
                        <a:cs typeface="Times New Roman"/>
                      </a:endParaRPr>
                    </a:p>
                  </a:txBody>
                  <a:tcPr marL="68580" marR="68580" marT="0" marB="0"/>
                </a:tc>
                <a:tc>
                  <a:txBody>
                    <a:bodyPr/>
                    <a:lstStyle/>
                    <a:p>
                      <a:pPr marL="0" marR="0" algn="ctr">
                        <a:spcBef>
                          <a:spcPts val="0"/>
                        </a:spcBef>
                        <a:spcAft>
                          <a:spcPts val="0"/>
                        </a:spcAft>
                      </a:pPr>
                      <a:r>
                        <a:rPr lang="en-US" sz="1200" b="1" dirty="0">
                          <a:effectLst/>
                        </a:rPr>
                        <a:t>I’ll figure it out</a:t>
                      </a:r>
                      <a:endParaRPr lang="en-US" sz="1100" b="1" dirty="0">
                        <a:effectLst/>
                        <a:latin typeface="Arial"/>
                        <a:ea typeface="Calibri"/>
                        <a:cs typeface="Times New Roman"/>
                      </a:endParaRPr>
                    </a:p>
                  </a:txBody>
                  <a:tcPr marL="68580" marR="68580" marT="0" marB="0"/>
                </a:tc>
                <a:extLst>
                  <a:ext uri="{0D108BD9-81ED-4DB2-BD59-A6C34878D82A}">
                    <a16:rowId xmlns:a16="http://schemas.microsoft.com/office/drawing/2014/main" xmlns="" val="10004"/>
                  </a:ext>
                </a:extLst>
              </a:tr>
              <a:tr h="400050">
                <a:tc>
                  <a:txBody>
                    <a:bodyPr/>
                    <a:lstStyle/>
                    <a:p>
                      <a:pPr marL="0" marR="0" algn="ctr">
                        <a:spcBef>
                          <a:spcPts val="0"/>
                        </a:spcBef>
                        <a:spcAft>
                          <a:spcPts val="0"/>
                        </a:spcAft>
                      </a:pPr>
                      <a:r>
                        <a:rPr lang="en-US" sz="1200" dirty="0">
                          <a:effectLst/>
                        </a:rPr>
                        <a:t>4</a:t>
                      </a:r>
                      <a:endParaRPr lang="en-US" sz="1100" dirty="0">
                        <a:effectLst/>
                        <a:latin typeface="Arial"/>
                        <a:ea typeface="Calibri"/>
                        <a:cs typeface="Times New Roman"/>
                      </a:endParaRPr>
                    </a:p>
                  </a:txBody>
                  <a:tcPr marL="68580" marR="68580" marT="0" marB="0"/>
                </a:tc>
                <a:tc>
                  <a:txBody>
                    <a:bodyPr/>
                    <a:lstStyle/>
                    <a:p>
                      <a:pPr marL="0" marR="0" algn="ctr">
                        <a:spcBef>
                          <a:spcPts val="0"/>
                        </a:spcBef>
                        <a:spcAft>
                          <a:spcPts val="0"/>
                        </a:spcAft>
                      </a:pPr>
                      <a:r>
                        <a:rPr lang="en-US" sz="1200" b="1" dirty="0">
                          <a:effectLst/>
                        </a:rPr>
                        <a:t>Very difficult</a:t>
                      </a:r>
                      <a:endParaRPr lang="en-US" sz="1100" b="1" dirty="0">
                        <a:effectLst/>
                        <a:latin typeface="Arial"/>
                        <a:ea typeface="Calibri"/>
                        <a:cs typeface="Times New Roman"/>
                      </a:endParaRPr>
                    </a:p>
                  </a:txBody>
                  <a:tcPr marL="68580" marR="68580" marT="0" marB="0"/>
                </a:tc>
                <a:tc>
                  <a:txBody>
                    <a:bodyPr/>
                    <a:lstStyle/>
                    <a:p>
                      <a:pPr marL="0" marR="0" algn="ctr">
                        <a:spcBef>
                          <a:spcPts val="0"/>
                        </a:spcBef>
                        <a:spcAft>
                          <a:spcPts val="0"/>
                        </a:spcAft>
                      </a:pPr>
                      <a:r>
                        <a:rPr lang="en-US" sz="1200" b="1" dirty="0">
                          <a:effectLst/>
                        </a:rPr>
                        <a:t>Not sure I can succeed</a:t>
                      </a:r>
                      <a:endParaRPr lang="en-US" sz="1100" b="1" dirty="0">
                        <a:effectLst/>
                        <a:latin typeface="Arial"/>
                        <a:ea typeface="Calibri"/>
                        <a:cs typeface="Times New Roman"/>
                      </a:endParaRPr>
                    </a:p>
                  </a:txBody>
                  <a:tcPr marL="68580" marR="68580" marT="0" marB="0"/>
                </a:tc>
                <a:extLst>
                  <a:ext uri="{0D108BD9-81ED-4DB2-BD59-A6C34878D82A}">
                    <a16:rowId xmlns:a16="http://schemas.microsoft.com/office/drawing/2014/main" xmlns="" val="10005"/>
                  </a:ext>
                </a:extLst>
              </a:tr>
              <a:tr h="400050">
                <a:tc>
                  <a:txBody>
                    <a:bodyPr/>
                    <a:lstStyle/>
                    <a:p>
                      <a:pPr marL="0" marR="0" algn="ctr">
                        <a:spcBef>
                          <a:spcPts val="0"/>
                        </a:spcBef>
                        <a:spcAft>
                          <a:spcPts val="0"/>
                        </a:spcAft>
                      </a:pPr>
                      <a:r>
                        <a:rPr lang="en-US" sz="1200" dirty="0">
                          <a:effectLst/>
                        </a:rPr>
                        <a:t>5</a:t>
                      </a:r>
                      <a:endParaRPr lang="en-US" sz="1100" dirty="0">
                        <a:effectLst/>
                        <a:latin typeface="Arial"/>
                        <a:ea typeface="Calibri"/>
                        <a:cs typeface="Times New Roman"/>
                      </a:endParaRPr>
                    </a:p>
                  </a:txBody>
                  <a:tcPr marL="68580" marR="68580" marT="0" marB="0"/>
                </a:tc>
                <a:tc>
                  <a:txBody>
                    <a:bodyPr/>
                    <a:lstStyle/>
                    <a:p>
                      <a:pPr marL="0" marR="0" algn="ctr">
                        <a:spcBef>
                          <a:spcPts val="0"/>
                        </a:spcBef>
                        <a:spcAft>
                          <a:spcPts val="0"/>
                        </a:spcAft>
                      </a:pPr>
                      <a:r>
                        <a:rPr lang="en-US" sz="1200" b="1" dirty="0">
                          <a:effectLst/>
                        </a:rPr>
                        <a:t>Too hard!</a:t>
                      </a:r>
                      <a:endParaRPr lang="en-US" sz="1100" b="1" dirty="0">
                        <a:effectLst/>
                        <a:latin typeface="Arial"/>
                        <a:ea typeface="Calibri"/>
                        <a:cs typeface="Times New Roman"/>
                      </a:endParaRPr>
                    </a:p>
                  </a:txBody>
                  <a:tcPr marL="68580" marR="68580" marT="0" marB="0"/>
                </a:tc>
                <a:tc>
                  <a:txBody>
                    <a:bodyPr/>
                    <a:lstStyle/>
                    <a:p>
                      <a:pPr marL="0" marR="0" algn="ctr">
                        <a:spcBef>
                          <a:spcPts val="0"/>
                        </a:spcBef>
                        <a:spcAft>
                          <a:spcPts val="0"/>
                        </a:spcAft>
                      </a:pPr>
                      <a:r>
                        <a:rPr lang="en-US" sz="1200" b="1" dirty="0">
                          <a:effectLst/>
                        </a:rPr>
                        <a:t>I want to quit</a:t>
                      </a:r>
                      <a:endParaRPr lang="en-US" sz="1100" b="1" dirty="0">
                        <a:effectLst/>
                        <a:latin typeface="Arial"/>
                        <a:ea typeface="Calibri"/>
                        <a:cs typeface="Times New Roman"/>
                      </a:endParaRPr>
                    </a:p>
                  </a:txBody>
                  <a:tcPr marL="68580" marR="68580" marT="0" marB="0"/>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xmlns="" val="41270784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6. Reflect and learn</a:t>
            </a:r>
          </a:p>
        </p:txBody>
      </p:sp>
      <p:sp>
        <p:nvSpPr>
          <p:cNvPr id="3" name="Content Placeholder 2"/>
          <p:cNvSpPr>
            <a:spLocks noGrp="1"/>
          </p:cNvSpPr>
          <p:nvPr>
            <p:ph idx="1"/>
          </p:nvPr>
        </p:nvSpPr>
        <p:spPr/>
        <p:txBody>
          <a:bodyPr>
            <a:normAutofit fontScale="92500" lnSpcReduction="20000"/>
          </a:bodyPr>
          <a:lstStyle/>
          <a:p>
            <a:pPr>
              <a:buNone/>
            </a:pPr>
            <a:r>
              <a:rPr lang="en-US" i="1" dirty="0"/>
              <a:t>“What did you do when you wanted to quit?”</a:t>
            </a:r>
          </a:p>
          <a:p>
            <a:endParaRPr lang="en-US" i="1" dirty="0"/>
          </a:p>
          <a:p>
            <a:pPr>
              <a:buNone/>
            </a:pPr>
            <a:r>
              <a:rPr lang="en-US" i="1" dirty="0"/>
              <a:t>“Think about a </a:t>
            </a:r>
            <a:r>
              <a:rPr lang="en-US" b="1" i="1" dirty="0">
                <a:solidFill>
                  <a:srgbClr val="FF0000"/>
                </a:solidFill>
              </a:rPr>
              <a:t>good failure</a:t>
            </a:r>
            <a:r>
              <a:rPr lang="en-US" b="1" i="1" dirty="0"/>
              <a:t>. </a:t>
            </a:r>
            <a:r>
              <a:rPr lang="en-US" i="1" dirty="0"/>
              <a:t>What made it good? What did you learn?”</a:t>
            </a:r>
          </a:p>
          <a:p>
            <a:pPr marL="0" indent="0">
              <a:buNone/>
            </a:pPr>
            <a:endParaRPr lang="en-US" b="1" i="1" dirty="0"/>
          </a:p>
          <a:p>
            <a:pPr>
              <a:buNone/>
            </a:pPr>
            <a:r>
              <a:rPr lang="en-US" dirty="0"/>
              <a:t>Students should ask themselves:</a:t>
            </a:r>
          </a:p>
          <a:p>
            <a:pPr lvl="1"/>
            <a:r>
              <a:rPr lang="en-US" dirty="0"/>
              <a:t>“When did I give up? What caused it?”</a:t>
            </a:r>
          </a:p>
          <a:p>
            <a:pPr lvl="1"/>
            <a:r>
              <a:rPr lang="en-US" dirty="0"/>
              <a:t>“Why didn’t I give up? How could I hang in?” </a:t>
            </a:r>
          </a:p>
          <a:p>
            <a:pPr lvl="1"/>
            <a:r>
              <a:rPr lang="en-US" dirty="0"/>
              <a:t>“What have I learned that will help me when I get frustrated in the future?” </a:t>
            </a:r>
          </a:p>
          <a:p>
            <a:endParaRPr lang="en-US" dirty="0"/>
          </a:p>
        </p:txBody>
      </p:sp>
    </p:spTree>
    <p:extLst>
      <p:ext uri="{BB962C8B-B14F-4D97-AF65-F5344CB8AC3E}">
        <p14:creationId xmlns:p14="http://schemas.microsoft.com/office/powerpoint/2010/main" xmlns="" val="14021462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Gaining grit should be a goal!</a:t>
            </a:r>
          </a:p>
        </p:txBody>
      </p:sp>
      <p:pic>
        <p:nvPicPr>
          <p:cNvPr id="5" name="Content Placeholder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819400" y="1690689"/>
            <a:ext cx="3119319" cy="3810794"/>
          </a:xfrm>
        </p:spPr>
      </p:pic>
    </p:spTree>
    <p:extLst>
      <p:ext uri="{BB962C8B-B14F-4D97-AF65-F5344CB8AC3E}">
        <p14:creationId xmlns:p14="http://schemas.microsoft.com/office/powerpoint/2010/main" xmlns="" val="28617589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a:xfrm>
            <a:off x="457200" y="892810"/>
            <a:ext cx="4648200" cy="4449763"/>
          </a:xfrm>
        </p:spPr>
        <p:txBody>
          <a:bodyPr/>
          <a:lstStyle/>
          <a:p>
            <a:pPr algn="ctr">
              <a:buNone/>
            </a:pPr>
            <a:endParaRPr lang="en-US" sz="4800" b="1" dirty="0"/>
          </a:p>
          <a:p>
            <a:pPr algn="ctr">
              <a:buNone/>
            </a:pPr>
            <a:r>
              <a:rPr lang="en-US" sz="4800" b="1" dirty="0"/>
              <a:t>GOOD GRIT</a:t>
            </a:r>
          </a:p>
          <a:p>
            <a:pPr algn="ctr">
              <a:buNone/>
            </a:pPr>
            <a:r>
              <a:rPr lang="en-US" dirty="0"/>
              <a:t>and</a:t>
            </a:r>
          </a:p>
          <a:p>
            <a:pPr algn="ctr">
              <a:buNone/>
            </a:pPr>
            <a:r>
              <a:rPr lang="en-US" sz="4800" b="1" dirty="0"/>
              <a:t>SMART </a:t>
            </a:r>
          </a:p>
          <a:p>
            <a:pPr algn="ctr">
              <a:buNone/>
            </a:pPr>
            <a:r>
              <a:rPr lang="en-US" sz="4800" b="1" dirty="0"/>
              <a:t>GRIT</a:t>
            </a:r>
          </a:p>
          <a:p>
            <a:pPr algn="ctr">
              <a:buNone/>
            </a:pPr>
            <a:endParaRPr lang="en-US" b="1"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4724400" y="2743200"/>
            <a:ext cx="3288804" cy="219253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1488436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628650" y="355600"/>
            <a:ext cx="7886700" cy="1325563"/>
          </a:xfrm>
        </p:spPr>
        <p:txBody>
          <a:bodyPr>
            <a:normAutofit fontScale="90000"/>
          </a:bodyPr>
          <a:lstStyle/>
          <a:p>
            <a:pPr eaLnBrk="1" hangingPunct="1"/>
            <a:r>
              <a:rPr lang="en-US" altLang="en-US" sz="6600" b="1"/>
              <a:t>YES, character counts…</a:t>
            </a:r>
          </a:p>
        </p:txBody>
      </p:sp>
      <p:sp>
        <p:nvSpPr>
          <p:cNvPr id="24579" name="Content Placeholder 2"/>
          <p:cNvSpPr>
            <a:spLocks noGrp="1"/>
          </p:cNvSpPr>
          <p:nvPr>
            <p:ph idx="1"/>
          </p:nvPr>
        </p:nvSpPr>
        <p:spPr>
          <a:xfrm>
            <a:off x="457200" y="1417638"/>
            <a:ext cx="8229600" cy="4708525"/>
          </a:xfrm>
        </p:spPr>
        <p:txBody>
          <a:bodyPr/>
          <a:lstStyle/>
          <a:p>
            <a:pPr eaLnBrk="1" hangingPunct="1"/>
            <a:endParaRPr lang="en-US" altLang="en-US" sz="2800"/>
          </a:p>
          <a:p>
            <a:pPr eaLnBrk="1" hangingPunct="1"/>
            <a:r>
              <a:rPr lang="en-US" altLang="en-US" sz="2800"/>
              <a:t>Daniel Goleman: “… At best, IQ contributes about 20 percent of the factors that determine life success, which leaves 80 percent to other forces.”</a:t>
            </a:r>
          </a:p>
          <a:p>
            <a:pPr eaLnBrk="1" hangingPunct="1"/>
            <a:endParaRPr lang="en-US" altLang="en-US" sz="2800"/>
          </a:p>
          <a:p>
            <a:pPr eaLnBrk="1" hangingPunct="1"/>
            <a:r>
              <a:rPr lang="en-US" altLang="en-US" sz="2800"/>
              <a:t>Paul Tough: “What matters most (in success) is a list that includes persistence, self-control, curiosity, conscientiousness, grit, and self-confidence.” </a:t>
            </a:r>
          </a:p>
          <a:p>
            <a:pPr eaLnBrk="1" hangingPunct="1"/>
            <a:endParaRPr lang="en-US" altLang="en-US"/>
          </a:p>
          <a:p>
            <a:pPr eaLnBrk="1" hangingPunct="1"/>
            <a:endParaRPr lang="en-US" altLang="en-US"/>
          </a:p>
        </p:txBody>
      </p:sp>
      <p:pic>
        <p:nvPicPr>
          <p:cNvPr id="32772" name="Picture 1" descr="Boffins use brain power to fire gun (15 December 2010) – The ..."/>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95800" y="5181600"/>
            <a:ext cx="2135188" cy="143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71751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579">
                                            <p:txEl>
                                              <p:pRg st="1" end="1"/>
                                            </p:txEl>
                                          </p:spTgt>
                                        </p:tgtEl>
                                        <p:attrNameLst>
                                          <p:attrName>style.visibility</p:attrName>
                                        </p:attrNameLst>
                                      </p:cBhvr>
                                      <p:to>
                                        <p:strVal val="visible"/>
                                      </p:to>
                                    </p:set>
                                    <p:anim calcmode="lin" valueType="num">
                                      <p:cBhvr additive="base">
                                        <p:cTn id="7"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24579">
                                            <p:txEl>
                                              <p:pRg st="3" end="3"/>
                                            </p:txEl>
                                          </p:spTgt>
                                        </p:tgtEl>
                                        <p:attrNameLst>
                                          <p:attrName>style.visibility</p:attrName>
                                        </p:attrNameLst>
                                      </p:cBhvr>
                                      <p:to>
                                        <p:strVal val="visible"/>
                                      </p:to>
                                    </p:set>
                                    <p:anim calcmode="lin" valueType="num">
                                      <p:cBhvr additive="base">
                                        <p:cTn id="13" dur="5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79">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
            </a:r>
            <a:br>
              <a:rPr lang="en-US" b="1" dirty="0"/>
            </a:br>
            <a:r>
              <a:rPr lang="en-US" b="1" dirty="0"/>
              <a:t> </a:t>
            </a:r>
            <a:r>
              <a:rPr lang="en-US" sz="4000" b="1" dirty="0"/>
              <a:t>Children must know that we embrace them regardless of their success. </a:t>
            </a:r>
            <a:r>
              <a:rPr lang="en-US" b="1" dirty="0"/>
              <a:t/>
            </a:r>
            <a:br>
              <a:rPr lang="en-US" b="1" dirty="0"/>
            </a:br>
            <a:endParaRPr lang="en-US" dirty="0"/>
          </a:p>
        </p:txBody>
      </p:sp>
      <p:pic>
        <p:nvPicPr>
          <p:cNvPr id="4" name="Content Placeholder 3"/>
          <p:cNvPicPr>
            <a:picLocks noGrp="1" noChangeAspect="1"/>
          </p:cNvPicPr>
          <p:nvPr>
            <p:ph idx="1"/>
          </p:nvPr>
        </p:nvPicPr>
        <p:blipFill>
          <a:blip r:embed="rId2" cstate="print">
            <a:extLst>
              <a:ext uri="{BEBA8EAE-BF5A-486C-A8C5-ECC9F3942E4B}">
                <a14:imgProps xmlns:a14="http://schemas.microsoft.com/office/drawing/2010/main" xmlns="">
                  <a14:imgLayer r:embed="rId3">
                    <a14:imgEffect>
                      <a14:brightnessContrast bright="20000" contrast="40000"/>
                    </a14:imgEffect>
                  </a14:imgLayer>
                </a14:imgProps>
              </a:ext>
              <a:ext uri="{28A0092B-C50C-407E-A947-70E740481C1C}">
                <a14:useLocalDpi xmlns:a14="http://schemas.microsoft.com/office/drawing/2010/main" xmlns="" val="0"/>
              </a:ext>
            </a:extLst>
          </a:blip>
          <a:stretch>
            <a:fillRect/>
          </a:stretch>
        </p:blipFill>
        <p:spPr>
          <a:xfrm>
            <a:off x="2309018" y="1600200"/>
            <a:ext cx="4525963" cy="452596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8638961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rmAutofit fontScale="90000"/>
          </a:bodyPr>
          <a:lstStyle/>
          <a:p>
            <a:r>
              <a:rPr lang="en-US" dirty="0"/>
              <a:t/>
            </a:r>
            <a:br>
              <a:rPr lang="en-US" dirty="0"/>
            </a:br>
            <a:r>
              <a:rPr lang="en-US" dirty="0"/>
              <a:t/>
            </a:r>
            <a:br>
              <a:rPr lang="en-US" dirty="0"/>
            </a:br>
            <a:r>
              <a:rPr lang="en-US" dirty="0"/>
              <a:t> What did you learn </a:t>
            </a:r>
            <a:r>
              <a:rPr lang="en-US"/>
              <a:t>that you can use?</a:t>
            </a:r>
            <a:r>
              <a:rPr lang="en-US" dirty="0"/>
              <a:t/>
            </a:r>
            <a:br>
              <a:rPr lang="en-US" dirty="0"/>
            </a:br>
            <a:r>
              <a:rPr lang="en-US" dirty="0"/>
              <a:t/>
            </a:r>
            <a:br>
              <a:rPr lang="en-US" dirty="0"/>
            </a:br>
            <a:endParaRPr lang="en-US" dirty="0"/>
          </a:p>
        </p:txBody>
      </p:sp>
      <p:sp>
        <p:nvSpPr>
          <p:cNvPr id="3" name="Content Placeholder 2"/>
          <p:cNvSpPr>
            <a:spLocks noGrp="1"/>
          </p:cNvSpPr>
          <p:nvPr>
            <p:ph idx="1"/>
          </p:nvPr>
        </p:nvSpPr>
        <p:spPr>
          <a:xfrm>
            <a:off x="457200" y="2819400"/>
            <a:ext cx="8229600" cy="3306763"/>
          </a:xfrm>
        </p:spPr>
        <p:txBody>
          <a:bodyPr>
            <a:normAutofit/>
          </a:bodyPr>
          <a:lstStyle/>
          <a:p>
            <a:pPr marL="0" indent="0" algn="ctr">
              <a:buNone/>
            </a:pPr>
            <a:endParaRPr lang="en-US" sz="3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667000" y="3429000"/>
            <a:ext cx="3535625" cy="2283054"/>
          </a:xfrm>
          <a:prstGeom prst="rect">
            <a:avLst/>
          </a:prstGeom>
        </p:spPr>
      </p:pic>
    </p:spTree>
    <p:extLst>
      <p:ext uri="{BB962C8B-B14F-4D97-AF65-F5344CB8AC3E}">
        <p14:creationId xmlns:p14="http://schemas.microsoft.com/office/powerpoint/2010/main" xmlns="" val="17612528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457200" y="274638"/>
            <a:ext cx="8229600" cy="2468562"/>
          </a:xfrm>
        </p:spPr>
        <p:txBody>
          <a:bodyPr>
            <a:normAutofit fontScale="90000"/>
          </a:bodyPr>
          <a:lstStyle/>
          <a:p>
            <a:pPr algn="ctr"/>
            <a:r>
              <a:rPr lang="en-US" dirty="0"/>
              <a:t>Comments or questions?</a:t>
            </a:r>
            <a:br>
              <a:rPr lang="en-US" dirty="0"/>
            </a:br>
            <a:r>
              <a:rPr lang="en-US" dirty="0"/>
              <a:t>I’d be pleased to hear from you.</a:t>
            </a:r>
            <a:br>
              <a:rPr lang="en-US" dirty="0"/>
            </a:br>
            <a:r>
              <a:rPr lang="en-US"/>
              <a:t>Tom Hoerr </a:t>
            </a:r>
            <a:r>
              <a:rPr lang="en-US" dirty="0"/>
              <a:t/>
            </a:r>
            <a:br>
              <a:rPr lang="en-US" dirty="0"/>
            </a:br>
            <a:r>
              <a:rPr lang="en-US" dirty="0">
                <a:hlinkClick r:id="rId2"/>
              </a:rPr>
              <a:t>trhoerr@newcityschool.org</a:t>
            </a:r>
            <a:r>
              <a:rPr lang="en-US" dirty="0"/>
              <a:t> </a:t>
            </a: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2971800" y="2895600"/>
            <a:ext cx="3390900" cy="3390900"/>
          </a:xfrm>
        </p:spPr>
      </p:pic>
    </p:spTree>
    <p:extLst>
      <p:ext uri="{BB962C8B-B14F-4D97-AF65-F5344CB8AC3E}">
        <p14:creationId xmlns:p14="http://schemas.microsoft.com/office/powerpoint/2010/main" xmlns="" val="2957847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28650" y="355600"/>
            <a:ext cx="7886700" cy="863600"/>
          </a:xfrm>
        </p:spPr>
        <p:txBody>
          <a:bodyPr>
            <a:normAutofit fontScale="90000"/>
          </a:bodyPr>
          <a:lstStyle/>
          <a:p>
            <a:pPr eaLnBrk="1" hangingPunct="1"/>
            <a:r>
              <a:rPr lang="en-US" altLang="en-US" sz="6600" b="1"/>
              <a:t>YES</a:t>
            </a:r>
          </a:p>
        </p:txBody>
      </p:sp>
      <p:sp>
        <p:nvSpPr>
          <p:cNvPr id="33795" name="Content Placeholder 2"/>
          <p:cNvSpPr>
            <a:spLocks noGrp="1"/>
          </p:cNvSpPr>
          <p:nvPr>
            <p:ph idx="1"/>
          </p:nvPr>
        </p:nvSpPr>
        <p:spPr>
          <a:xfrm>
            <a:off x="676275" y="1219200"/>
            <a:ext cx="7791450" cy="5265738"/>
          </a:xfrm>
        </p:spPr>
        <p:txBody>
          <a:bodyPr/>
          <a:lstStyle/>
          <a:p>
            <a:pPr marL="0" indent="0" algn="ctr" eaLnBrk="1" hangingPunct="1">
              <a:buFont typeface="Arial" panose="020B0604020202020204" pitchFamily="34" charset="0"/>
              <a:buNone/>
            </a:pPr>
            <a:r>
              <a:rPr lang="en-US" altLang="en-US" sz="2800"/>
              <a:t>	</a:t>
            </a:r>
            <a:r>
              <a:rPr lang="en-US" altLang="en-US" sz="4400" b="1" i="1"/>
              <a:t>Who you are is more important than what you know.</a:t>
            </a:r>
          </a:p>
          <a:p>
            <a:pPr marL="0" indent="0" eaLnBrk="1" hangingPunct="1">
              <a:buFont typeface="Arial" panose="020B0604020202020204" pitchFamily="34" charset="0"/>
              <a:buNone/>
            </a:pPr>
            <a:endParaRPr lang="en-US" altLang="en-US"/>
          </a:p>
        </p:txBody>
      </p:sp>
      <p:pic>
        <p:nvPicPr>
          <p:cNvPr id="12292" name="Content Placeholder 7"/>
          <p:cNvPicPr>
            <a:picLocks noChangeAspect="1"/>
          </p:cNvPicPr>
          <p:nvPr/>
        </p:nvPicPr>
        <p:blipFill>
          <a:blip r:embed="rId2">
            <a:extLst/>
          </a:blip>
          <a:srcRect/>
          <a:stretch>
            <a:fillRect/>
          </a:stretch>
        </p:blipFill>
        <p:spPr bwMode="auto">
          <a:xfrm>
            <a:off x="2137568" y="3048000"/>
            <a:ext cx="4868863" cy="36512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xmlns="" val="28918506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TotalTime>
  <Words>2235</Words>
  <Application>Microsoft Office PowerPoint</Application>
  <PresentationFormat>On-screen Show (4:3)</PresentationFormat>
  <Paragraphs>437</Paragraphs>
  <Slides>82</Slides>
  <Notes>0</Notes>
  <HiddenSlides>0</HiddenSlides>
  <MMClips>0</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Office Theme</vt:lpstr>
      <vt:lpstr>GRIT and Other Essential Traits of Success!</vt:lpstr>
      <vt:lpstr>My goals…</vt:lpstr>
      <vt:lpstr>         Who are you? </vt:lpstr>
      <vt:lpstr>Slide 4</vt:lpstr>
      <vt:lpstr>A two question test for you…</vt:lpstr>
      <vt:lpstr>Slide 6</vt:lpstr>
      <vt:lpstr> Yes, technology… </vt:lpstr>
      <vt:lpstr>YES, character counts…</vt:lpstr>
      <vt:lpstr>YES</vt:lpstr>
      <vt:lpstr>Slide 10</vt:lpstr>
      <vt:lpstr>Scholastics should be the floor, not the ceiling. </vt:lpstr>
      <vt:lpstr>Slide 12</vt:lpstr>
      <vt:lpstr>My Grit Hypotheses</vt:lpstr>
      <vt:lpstr> 2. Academics and the arts have value. </vt:lpstr>
      <vt:lpstr>Slide 15</vt:lpstr>
      <vt:lpstr>Slide 16</vt:lpstr>
      <vt:lpstr>Do you agree with my hypotheses???</vt:lpstr>
      <vt:lpstr>This morning</vt:lpstr>
      <vt:lpstr>First and always </vt:lpstr>
      <vt:lpstr>YOU</vt:lpstr>
      <vt:lpstr>Slide 21</vt:lpstr>
      <vt:lpstr>Derivation Goleman -EQ         Gardner - MI</vt:lpstr>
      <vt:lpstr>Grit can be taught.</vt:lpstr>
      <vt:lpstr>What is grit???</vt:lpstr>
      <vt:lpstr>Slide 25</vt:lpstr>
      <vt:lpstr>It’s HARD to do!</vt:lpstr>
      <vt:lpstr>GRIT</vt:lpstr>
      <vt:lpstr>GRIT is not about IQ</vt:lpstr>
      <vt:lpstr>GRIT is an attitude that  can be taught</vt:lpstr>
      <vt:lpstr> GRIT is a dialogue </vt:lpstr>
      <vt:lpstr>Teachers must know that the dialogue includes listening to students</vt:lpstr>
      <vt:lpstr>Still and always </vt:lpstr>
      <vt:lpstr>November 18, 2011 NYT by Paul Tough</vt:lpstr>
      <vt:lpstr>Riverdale school leader on students who get 800 on their SAT…</vt:lpstr>
      <vt:lpstr>Angela Duckworth</vt:lpstr>
      <vt:lpstr>Relationship between  grit and talent?</vt:lpstr>
      <vt:lpstr> True Grit Café in Ridgeway, CO </vt:lpstr>
      <vt:lpstr> “Principal Connection,” Educational Leadership, January 2008</vt:lpstr>
      <vt:lpstr>My shorthand…</vt:lpstr>
      <vt:lpstr>Slide 40</vt:lpstr>
      <vt:lpstr>Slide 41</vt:lpstr>
      <vt:lpstr>Mistakes and Implications</vt:lpstr>
      <vt:lpstr>Mistakes and Implications</vt:lpstr>
      <vt:lpstr>Mistakes and Implications</vt:lpstr>
      <vt:lpstr>Mistakes and Implications</vt:lpstr>
      <vt:lpstr>Make NEW Mistakes</vt:lpstr>
      <vt:lpstr>Grit is</vt:lpstr>
      <vt:lpstr>Duckworth’s Grit Formula</vt:lpstr>
      <vt:lpstr>Every student needs grit</vt:lpstr>
      <vt:lpstr>There’s a push-back against grit…</vt:lpstr>
      <vt:lpstr>Slide 51</vt:lpstr>
      <vt:lpstr> Grit means pushing yourself:  </vt:lpstr>
      <vt:lpstr>Slide 53</vt:lpstr>
      <vt:lpstr>Slide 54</vt:lpstr>
      <vt:lpstr>Slide 55</vt:lpstr>
      <vt:lpstr>Slide 56</vt:lpstr>
      <vt:lpstr>Slide 57</vt:lpstr>
      <vt:lpstr>Today’s youth:</vt:lpstr>
      <vt:lpstr>But because</vt:lpstr>
      <vt:lpstr>Intentionally fostering grit in students is a six-step process for teachers and administrators</vt:lpstr>
      <vt:lpstr> 1. Establish the environment for grit, be obvious and transparent </vt:lpstr>
      <vt:lpstr>No  to</vt:lpstr>
      <vt:lpstr>Yes  to</vt:lpstr>
      <vt:lpstr>Slide 64</vt:lpstr>
      <vt:lpstr> Parent education is part of the dialogue!  No snowplow parents</vt:lpstr>
      <vt:lpstr>We are part of the dialogue. Adults should share their stories.</vt:lpstr>
      <vt:lpstr>3. Own the grit vocabulary </vt:lpstr>
      <vt:lpstr>Other terms also  support teaching grit</vt:lpstr>
      <vt:lpstr>AZ &amp; WA </vt:lpstr>
      <vt:lpstr>Failure is a bruise</vt:lpstr>
      <vt:lpstr>4. Embrace/create the frustration</vt:lpstr>
      <vt:lpstr>Slide 72</vt:lpstr>
      <vt:lpstr>Slide 73</vt:lpstr>
      <vt:lpstr>To keep children persevering…</vt:lpstr>
      <vt:lpstr>5. Monitor the experience</vt:lpstr>
      <vt:lpstr>Solicit feedback throughout</vt:lpstr>
      <vt:lpstr>6. Reflect and learn</vt:lpstr>
      <vt:lpstr>Gaining grit should be a goal!</vt:lpstr>
      <vt:lpstr>Slide 79</vt:lpstr>
      <vt:lpstr>  Children must know that we embrace them regardless of their success.  </vt:lpstr>
      <vt:lpstr>   What did you learn that you can use?  </vt:lpstr>
      <vt:lpstr>Comments or questions? I’d be pleased to hear from you. Tom Hoerr  trhoerr@newcityschool.org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FOSTERING GRIT!</dc:title>
  <dc:creator>Tom Hoerr</dc:creator>
  <cp:lastModifiedBy>EEM</cp:lastModifiedBy>
  <cp:revision>101</cp:revision>
  <dcterms:created xsi:type="dcterms:W3CDTF">2016-02-09T18:58:52Z</dcterms:created>
  <dcterms:modified xsi:type="dcterms:W3CDTF">2017-03-30T13:02:03Z</dcterms:modified>
</cp:coreProperties>
</file>