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8"/>
  </p:notesMasterIdLst>
  <p:sldIdLst>
    <p:sldId id="263" r:id="rId5"/>
    <p:sldId id="290" r:id="rId6"/>
    <p:sldId id="323" r:id="rId7"/>
    <p:sldId id="326" r:id="rId8"/>
    <p:sldId id="342" r:id="rId9"/>
    <p:sldId id="344" r:id="rId10"/>
    <p:sldId id="343" r:id="rId11"/>
    <p:sldId id="339" r:id="rId12"/>
    <p:sldId id="325" r:id="rId13"/>
    <p:sldId id="345" r:id="rId14"/>
    <p:sldId id="346" r:id="rId15"/>
    <p:sldId id="347" r:id="rId16"/>
    <p:sldId id="340" r:id="rId17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C10"/>
    <a:srgbClr val="666699"/>
    <a:srgbClr val="66CCFF"/>
    <a:srgbClr val="525051"/>
    <a:srgbClr val="73A5CC"/>
    <a:srgbClr val="700017"/>
    <a:srgbClr val="F20017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84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3D9A73-81A6-4E7D-8F19-F6A79B568650}" type="datetimeFigureOut">
              <a:rPr lang="en-US"/>
              <a:pPr>
                <a:defRPr/>
              </a:pPr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38D234-EF91-445D-8CDC-826DE9C60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5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4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2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8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8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36063" cy="40814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438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hoopadams@regents.state.oh.us" TargetMode="External"/><Relationship Id="rId2" Type="http://schemas.openxmlformats.org/officeDocument/2006/relationships/hyperlink" Target="mailto:mexline@regents.state.oh.u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rwatts@regents.state.oh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aepnet.org/accreditation/caep-accreditation-faqs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5855" y="2046288"/>
            <a:ext cx="8529545" cy="1382712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6600" b="1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OBR Update to OCTEO</a:t>
            </a:r>
            <a:endParaRPr lang="en-US" sz="6600" i="1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85855" y="3390595"/>
            <a:ext cx="84491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March 2015</a:t>
            </a:r>
          </a:p>
          <a:p>
            <a:pPr algn="l" eaLnBrk="1" hangingPunct="1"/>
            <a:endParaRPr lang="en-US" altLang="en-US" sz="1600" b="1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altLang="en-US" sz="1400" dirty="0" smtClean="0">
                <a:latin typeface="Arial" pitchFamily="34" charset="0"/>
                <a:cs typeface="Arial" pitchFamily="34" charset="0"/>
              </a:rPr>
              <a:t>Wendy Adams, MBA, </a:t>
            </a:r>
            <a:r>
              <a:rPr lang="en-US" altLang="en-US" sz="1400" dirty="0" err="1" smtClean="0">
                <a:latin typeface="Arial" pitchFamily="34" charset="0"/>
                <a:cs typeface="Arial" pitchFamily="34" charset="0"/>
              </a:rPr>
              <a:t>MHRM</a:t>
            </a:r>
            <a:r>
              <a:rPr lang="en-US" altLang="en-US" sz="1400" dirty="0" smtClean="0">
                <a:latin typeface="Arial" pitchFamily="34" charset="0"/>
                <a:cs typeface="Arial" pitchFamily="34" charset="0"/>
              </a:rPr>
              <a:t> – Director, Academic Quality Assurance</a:t>
            </a:r>
          </a:p>
          <a:p>
            <a:pPr algn="l" eaLnBrk="1" hangingPunct="1"/>
            <a:r>
              <a:rPr lang="en-US" altLang="en-US" sz="1400" dirty="0" smtClean="0">
                <a:latin typeface="Arial" pitchFamily="34" charset="0"/>
                <a:cs typeface="Arial" pitchFamily="34" charset="0"/>
              </a:rPr>
              <a:t>Matt Exline – Assistant Director, Program Approval Operations</a:t>
            </a:r>
          </a:p>
          <a:p>
            <a:pPr algn="l" eaLnBrk="1" hangingPunct="1"/>
            <a:r>
              <a:rPr lang="en-US" altLang="en-US" sz="1400" dirty="0" smtClean="0">
                <a:latin typeface="Arial" pitchFamily="34" charset="0"/>
                <a:cs typeface="Arial" pitchFamily="34" charset="0"/>
              </a:rPr>
              <a:t>Rebecca Watts, Ph.D. – Associate Vice Chancellor, P-16 Initiatives</a:t>
            </a:r>
            <a:endParaRPr lang="en-US" alt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76215"/>
            <a:ext cx="8458200" cy="431800"/>
          </a:xfrm>
        </p:spPr>
        <p:txBody>
          <a:bodyPr/>
          <a:lstStyle/>
          <a:p>
            <a:r>
              <a:rPr lang="en-US" sz="3200" b="1" dirty="0" smtClean="0"/>
              <a:t>SARA in Ohio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95805"/>
            <a:ext cx="8610600" cy="3983140"/>
          </a:xfrm>
        </p:spPr>
        <p:txBody>
          <a:bodyPr numCol="1"/>
          <a:lstStyle/>
          <a:p>
            <a:pPr lvl="0"/>
            <a:r>
              <a:rPr lang="en-US" b="1" dirty="0" smtClean="0"/>
              <a:t>Ohio </a:t>
            </a:r>
            <a:r>
              <a:rPr lang="en-US" b="1" dirty="0"/>
              <a:t>became </a:t>
            </a:r>
            <a:r>
              <a:rPr lang="en-US" b="1" dirty="0" err="1" smtClean="0"/>
              <a:t>SARA’s</a:t>
            </a:r>
            <a:r>
              <a:rPr lang="en-US" b="1" smtClean="0"/>
              <a:t> </a:t>
            </a:r>
            <a:r>
              <a:rPr lang="en-US" b="1" smtClean="0"/>
              <a:t>20</a:t>
            </a:r>
            <a:r>
              <a:rPr lang="en-US" b="1" baseline="30000" smtClean="0"/>
              <a:t>th</a:t>
            </a:r>
            <a:r>
              <a:rPr lang="en-US" b="1" smtClean="0"/>
              <a:t> </a:t>
            </a:r>
            <a:r>
              <a:rPr lang="en-US" b="1" dirty="0"/>
              <a:t>member 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March 2</a:t>
            </a:r>
            <a:endParaRPr lang="en-US" b="1" dirty="0"/>
          </a:p>
          <a:p>
            <a:pPr lvl="0"/>
            <a:r>
              <a:rPr lang="en-US" b="1" dirty="0"/>
              <a:t>OBR will serve as the portal agency for the SARA </a:t>
            </a:r>
            <a:r>
              <a:rPr lang="en-US" b="1" dirty="0" smtClean="0"/>
              <a:t>agreement in Ohio.</a:t>
            </a:r>
            <a:endParaRPr lang="en-US" b="1" dirty="0"/>
          </a:p>
          <a:p>
            <a:pPr lvl="1"/>
            <a:r>
              <a:rPr lang="en-US" dirty="0" smtClean="0"/>
              <a:t>IHEs </a:t>
            </a:r>
            <a:r>
              <a:rPr lang="en-US" dirty="0"/>
              <a:t>submit application and state fees to OBR for </a:t>
            </a:r>
            <a:r>
              <a:rPr lang="en-US" dirty="0" smtClean="0"/>
              <a:t>review and approval. </a:t>
            </a:r>
          </a:p>
          <a:p>
            <a:pPr lvl="2"/>
            <a:r>
              <a:rPr lang="en-US" dirty="0" smtClean="0"/>
              <a:t>Anticipated </a:t>
            </a:r>
            <a:r>
              <a:rPr lang="en-US" dirty="0"/>
              <a:t>April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If approved</a:t>
            </a:r>
            <a:r>
              <a:rPr lang="en-US" dirty="0"/>
              <a:t>, IHEs submit national fees to </a:t>
            </a:r>
            <a:r>
              <a:rPr lang="en-US" dirty="0" smtClean="0"/>
              <a:t>SARA; SARA subsequently accepts </a:t>
            </a:r>
            <a:r>
              <a:rPr lang="en-US" dirty="0"/>
              <a:t>IHE as member </a:t>
            </a:r>
            <a:r>
              <a:rPr lang="en-US" dirty="0" smtClean="0"/>
              <a:t>school.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3200"/>
            <a:ext cx="8382000" cy="508000"/>
          </a:xfrm>
        </p:spPr>
        <p:txBody>
          <a:bodyPr/>
          <a:lstStyle/>
          <a:p>
            <a:r>
              <a:rPr lang="en-US" sz="3200" b="1" dirty="0" smtClean="0"/>
              <a:t>College Credit Plus (CCP)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8305800" cy="3886200"/>
          </a:xfrm>
        </p:spPr>
        <p:txBody>
          <a:bodyPr/>
          <a:lstStyle/>
          <a:p>
            <a:r>
              <a:rPr lang="en-US" b="1" dirty="0" smtClean="0"/>
              <a:t>Faculty credentials required (not new)</a:t>
            </a:r>
          </a:p>
          <a:p>
            <a:pPr lvl="1"/>
            <a:r>
              <a:rPr lang="en-US" dirty="0" smtClean="0"/>
              <a:t>Master’s degree inclusive of 18 graduate hours in content area</a:t>
            </a:r>
          </a:p>
          <a:p>
            <a:pPr lvl="1"/>
            <a:r>
              <a:rPr lang="en-US" dirty="0" smtClean="0"/>
              <a:t>Master’s degree and an additional 18 graduate hours in content area</a:t>
            </a:r>
          </a:p>
          <a:p>
            <a:r>
              <a:rPr lang="en-US" b="1" dirty="0" smtClean="0"/>
              <a:t>Need for content master’s programs for existing high school teachers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8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3200"/>
            <a:ext cx="8382000" cy="508000"/>
          </a:xfrm>
        </p:spPr>
        <p:txBody>
          <a:bodyPr/>
          <a:lstStyle/>
          <a:p>
            <a:r>
              <a:rPr lang="en-US" sz="3200" b="1" dirty="0" smtClean="0"/>
              <a:t>Ohio Mathematics Initiative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489615"/>
            <a:ext cx="8305800" cy="3704545"/>
          </a:xfrm>
        </p:spPr>
        <p:txBody>
          <a:bodyPr/>
          <a:lstStyle/>
          <a:p>
            <a:r>
              <a:rPr lang="en-US" b="1" dirty="0" smtClean="0"/>
              <a:t>Steering Committee of Mathematics Experts</a:t>
            </a:r>
          </a:p>
          <a:p>
            <a:r>
              <a:rPr lang="en-US" b="1" dirty="0" smtClean="0"/>
              <a:t>Subgroups and Strategies</a:t>
            </a:r>
          </a:p>
          <a:p>
            <a:pPr lvl="1"/>
            <a:r>
              <a:rPr lang="en-US" dirty="0" smtClean="0"/>
              <a:t>New and Alternative Mathematics Pathways</a:t>
            </a:r>
          </a:p>
          <a:p>
            <a:pPr lvl="1"/>
            <a:r>
              <a:rPr lang="en-US" dirty="0" smtClean="0"/>
              <a:t>Ohio Transfer Module Mathematics</a:t>
            </a:r>
          </a:p>
          <a:p>
            <a:pPr lvl="1"/>
            <a:r>
              <a:rPr lang="en-US" dirty="0" smtClean="0"/>
              <a:t>Communication and Outreach</a:t>
            </a:r>
          </a:p>
          <a:p>
            <a:pPr lvl="1"/>
            <a:r>
              <a:rPr lang="en-US" dirty="0" smtClean="0"/>
              <a:t>Data Collection and Analysis</a:t>
            </a:r>
          </a:p>
          <a:p>
            <a:pPr lvl="1"/>
            <a:r>
              <a:rPr lang="en-US" dirty="0" smtClean="0"/>
              <a:t>Alignment Between Secondary and Postsecondary Mathematics Content and Instruction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9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0" y="2696086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Calibri" pitchFamily="34" charset="0"/>
              </a:rPr>
              <a:t>Questions and Discussion</a:t>
            </a:r>
          </a:p>
          <a:p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Matt Exline: </a:t>
            </a:r>
            <a:r>
              <a:rPr lang="en-US" sz="2000" u="sng" dirty="0" smtClean="0">
                <a:hlinkClick r:id="rId2"/>
              </a:rPr>
              <a:t>mexline@regents.state.oh.us</a:t>
            </a:r>
            <a:r>
              <a:rPr lang="en-US" sz="2000" dirty="0" smtClean="0"/>
              <a:t> - 614-728-3095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Wendy Adams: </a:t>
            </a:r>
            <a:r>
              <a:rPr lang="en-US" sz="2000" dirty="0" smtClean="0">
                <a:hlinkClick r:id="rId3"/>
              </a:rPr>
              <a:t>whoopadams@regents.state.oh.us</a:t>
            </a:r>
            <a:r>
              <a:rPr lang="en-US" sz="2000" dirty="0" smtClean="0"/>
              <a:t> – 614-387-5690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Rebecca Watts: </a:t>
            </a:r>
            <a:r>
              <a:rPr lang="en-US" sz="2000" dirty="0" smtClean="0">
                <a:hlinkClick r:id="rId4"/>
              </a:rPr>
              <a:t>rwatts@regents.state.oh.us</a:t>
            </a:r>
            <a:r>
              <a:rPr lang="en-US" sz="2000" dirty="0" smtClean="0"/>
              <a:t> – 614-466-0884</a:t>
            </a:r>
            <a:endParaRPr lang="en-US" altLang="en-US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body" idx="4294967295"/>
          </p:nvPr>
        </p:nvSpPr>
        <p:spPr>
          <a:xfrm>
            <a:off x="304799" y="1316725"/>
            <a:ext cx="8683775" cy="39173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500" b="1" dirty="0" smtClean="0">
                <a:solidFill>
                  <a:schemeClr val="tx1"/>
                </a:solidFill>
                <a:ea typeface="ＭＳ Ｐゴシック" charset="-128"/>
              </a:rPr>
              <a:t>Overview</a:t>
            </a:r>
            <a:endParaRPr lang="en-US" sz="1500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lvl="0" indent="0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Educator Preparation Program Performance Reports </a:t>
            </a:r>
            <a:r>
              <a:rPr lang="en-US" dirty="0" smtClean="0">
                <a:solidFill>
                  <a:schemeClr val="tx1"/>
                </a:solidFill>
              </a:rPr>
              <a:t>– Wendy Adams</a:t>
            </a:r>
          </a:p>
          <a:p>
            <a:pPr lvl="0" indent="0"/>
            <a:r>
              <a:rPr lang="en-US" b="1" dirty="0" smtClean="0">
                <a:solidFill>
                  <a:schemeClr val="tx1"/>
                </a:solidFill>
              </a:rPr>
              <a:t>Moving </a:t>
            </a:r>
            <a:r>
              <a:rPr lang="en-US" b="1" dirty="0">
                <a:solidFill>
                  <a:schemeClr val="tx1"/>
                </a:solidFill>
              </a:rPr>
              <a:t>to the CAEP Standards </a:t>
            </a:r>
            <a:r>
              <a:rPr lang="en-US" dirty="0">
                <a:solidFill>
                  <a:schemeClr val="tx1"/>
                </a:solidFill>
              </a:rPr>
              <a:t>– Wendy </a:t>
            </a:r>
            <a:r>
              <a:rPr lang="en-US" dirty="0" smtClean="0">
                <a:solidFill>
                  <a:schemeClr val="tx1"/>
                </a:solidFill>
              </a:rPr>
              <a:t>Adams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>
                <a:solidFill>
                  <a:schemeClr val="tx1"/>
                </a:solidFill>
              </a:rPr>
              <a:t>USDoE Draft Rules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Rebecca Watts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 smtClean="0">
                <a:solidFill>
                  <a:schemeClr val="tx1"/>
                </a:solidFill>
              </a:rPr>
              <a:t>Candidate Academic Measures </a:t>
            </a:r>
            <a:r>
              <a:rPr lang="en-US" dirty="0" smtClean="0">
                <a:solidFill>
                  <a:schemeClr val="tx1"/>
                </a:solidFill>
              </a:rPr>
              <a:t>– Rebecca Watts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>
                <a:solidFill>
                  <a:schemeClr val="tx1"/>
                </a:solidFill>
              </a:rPr>
              <a:t>Education TAG Panels Update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Rebecca Watts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>
                <a:solidFill>
                  <a:schemeClr val="tx1"/>
                </a:solidFill>
              </a:rPr>
              <a:t>edTPA in Ohio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Rebecca Watts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 smtClean="0">
                <a:solidFill>
                  <a:schemeClr val="tx1"/>
                </a:solidFill>
              </a:rPr>
              <a:t>State Authorization Reciprocity Agreements (SARA)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Matt Exline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>
                <a:solidFill>
                  <a:schemeClr val="tx1"/>
                </a:solidFill>
              </a:rPr>
              <a:t>College Credit Plus – </a:t>
            </a:r>
            <a:r>
              <a:rPr lang="en-US" b="1" dirty="0" smtClean="0">
                <a:solidFill>
                  <a:schemeClr val="tx1"/>
                </a:solidFill>
              </a:rPr>
              <a:t>High School Faculty </a:t>
            </a:r>
            <a:r>
              <a:rPr lang="en-US" b="1" dirty="0" err="1" smtClean="0">
                <a:solidFill>
                  <a:schemeClr val="tx1"/>
                </a:solidFill>
              </a:rPr>
              <a:t>PD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Rebecca Watts</a:t>
            </a:r>
            <a:endParaRPr lang="en-US" dirty="0">
              <a:solidFill>
                <a:schemeClr val="tx1"/>
              </a:solidFill>
            </a:endParaRPr>
          </a:p>
          <a:p>
            <a:pPr lvl="0" indent="0"/>
            <a:r>
              <a:rPr lang="en-US" b="1" dirty="0">
                <a:solidFill>
                  <a:schemeClr val="tx1"/>
                </a:solidFill>
              </a:rPr>
              <a:t>Ohio Mathematics Initiative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Rebecca Watts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021" y="2064004"/>
            <a:ext cx="403252" cy="277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  <a:endParaRPr lang="en-US" sz="1600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28600" y="1979612"/>
            <a:ext cx="7620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17021" y="2392434"/>
            <a:ext cx="403252" cy="277258"/>
          </a:xfrm>
          <a:prstGeom prst="ellipse">
            <a:avLst/>
          </a:prstGeom>
          <a:solidFill>
            <a:srgbClr val="B5DC1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401" y="2717258"/>
            <a:ext cx="403252" cy="27725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401" y="3045319"/>
            <a:ext cx="403252" cy="2772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endParaRPr lang="en-US" sz="1600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31" y="3370143"/>
            <a:ext cx="403252" cy="277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5</a:t>
            </a:r>
            <a:endParaRPr lang="en-US" sz="1600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431" y="3698204"/>
            <a:ext cx="403252" cy="277258"/>
          </a:xfrm>
          <a:prstGeom prst="ellipse">
            <a:avLst/>
          </a:prstGeom>
          <a:solidFill>
            <a:srgbClr val="B5DC1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811" y="4014236"/>
            <a:ext cx="403252" cy="27725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en-US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811" y="4342297"/>
            <a:ext cx="403252" cy="2772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8</a:t>
            </a:r>
            <a:endParaRPr lang="en-US" sz="1600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191" y="4667121"/>
            <a:ext cx="403252" cy="277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9</a:t>
            </a:r>
            <a:endParaRPr lang="en-US" sz="1600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7696200" cy="533400"/>
          </a:xfrm>
        </p:spPr>
        <p:txBody>
          <a:bodyPr/>
          <a:lstStyle/>
          <a:p>
            <a:r>
              <a:rPr lang="en-US" sz="3200" b="1" dirty="0" smtClean="0"/>
              <a:t>Educator Prep Performance Reports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241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2014 Reports Issued On Time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Thanks to Metrics Reporting System Users!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/>
              <a:t>Chancellor has approved a Performance Metrics Committee Recommendation for 2015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Report edTPA as a “yes” or “no” information item in Field and Clinical Experiences section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EPPs are encouraged to share information about edTPA implementation, data analysis, program improvements with other Excellence and Innovation narrative.</a:t>
            </a:r>
            <a:endParaRPr lang="en-US" sz="2400" dirty="0"/>
          </a:p>
          <a:p>
            <a:pPr marL="57150" indent="0">
              <a:spcBef>
                <a:spcPts val="1200"/>
              </a:spcBef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473200"/>
            <a:ext cx="6917145" cy="508000"/>
          </a:xfrm>
        </p:spPr>
        <p:txBody>
          <a:bodyPr/>
          <a:lstStyle/>
          <a:p>
            <a:r>
              <a:rPr lang="en-US" sz="3200" b="1" dirty="0" smtClean="0"/>
              <a:t>Moving to the CAEP Standards</a:t>
            </a:r>
            <a:r>
              <a:rPr lang="en-US" sz="3200" b="1" baseline="30000" dirty="0" smtClean="0"/>
              <a:t>1</a:t>
            </a:r>
            <a:endParaRPr lang="en-US" sz="3200" b="1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8686800" cy="3906940"/>
          </a:xfrm>
        </p:spPr>
        <p:txBody>
          <a:bodyPr/>
          <a:lstStyle/>
          <a:p>
            <a:r>
              <a:rPr lang="en-US" dirty="0" smtClean="0"/>
              <a:t>EPPs with accreditation </a:t>
            </a:r>
            <a:r>
              <a:rPr lang="en-US" dirty="0"/>
              <a:t>visits scheduled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/>
              <a:t>Spring 2016 may </a:t>
            </a:r>
            <a:r>
              <a:rPr lang="en-US" dirty="0" smtClean="0"/>
              <a:t>choose from:</a:t>
            </a:r>
          </a:p>
          <a:p>
            <a:pPr lvl="2"/>
            <a:r>
              <a:rPr lang="en-US" sz="2400" dirty="0" smtClean="0"/>
              <a:t>NCATE </a:t>
            </a:r>
            <a:r>
              <a:rPr lang="en-US" sz="2400" dirty="0"/>
              <a:t>Standards </a:t>
            </a:r>
            <a:r>
              <a:rPr lang="en-US" sz="2400" dirty="0" smtClean="0"/>
              <a:t>(Legacy Visit);</a:t>
            </a:r>
          </a:p>
          <a:p>
            <a:pPr lvl="2"/>
            <a:r>
              <a:rPr lang="en-US" sz="2400" dirty="0" smtClean="0"/>
              <a:t>TEAC </a:t>
            </a:r>
            <a:r>
              <a:rPr lang="en-US" sz="2400" dirty="0"/>
              <a:t>Quality </a:t>
            </a:r>
            <a:r>
              <a:rPr lang="en-US" sz="2400" dirty="0" smtClean="0"/>
              <a:t>Principles (Legacy Visit); </a:t>
            </a:r>
            <a:r>
              <a:rPr lang="en-US" sz="2400" i="1" dirty="0" smtClean="0"/>
              <a:t>or</a:t>
            </a:r>
            <a:endParaRPr lang="en-US" sz="2400" dirty="0" smtClean="0"/>
          </a:p>
          <a:p>
            <a:pPr lvl="2"/>
            <a:r>
              <a:rPr lang="en-US" sz="2400" dirty="0" smtClean="0"/>
              <a:t>CAEP Standards</a:t>
            </a:r>
          </a:p>
          <a:p>
            <a:r>
              <a:rPr lang="en-US" dirty="0" smtClean="0"/>
              <a:t>Beginning Fall 2016, the CAEP standards are required for all accreditation visits.</a:t>
            </a:r>
          </a:p>
          <a:p>
            <a:pPr marL="0" indent="0">
              <a:buNone/>
            </a:pPr>
            <a:r>
              <a:rPr lang="en-US" sz="1600" dirty="0" smtClean="0"/>
              <a:t>_______________________________________________________________________</a:t>
            </a:r>
            <a:endParaRPr lang="en-US" sz="1600" dirty="0"/>
          </a:p>
          <a:p>
            <a:pPr marL="0" indent="0">
              <a:buNone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CAEP Accreditation </a:t>
            </a:r>
            <a:r>
              <a:rPr lang="en-US" sz="1800" dirty="0" err="1" smtClean="0"/>
              <a:t>FAQs</a:t>
            </a:r>
            <a:r>
              <a:rPr lang="en-US" sz="1800" baseline="30000" dirty="0" smtClean="0"/>
              <a:t>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://caepnet.org/accreditation/caep-accreditation-faqs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B5DC1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3199"/>
            <a:ext cx="8458200" cy="509589"/>
          </a:xfrm>
        </p:spPr>
        <p:txBody>
          <a:bodyPr/>
          <a:lstStyle/>
          <a:p>
            <a:r>
              <a:rPr lang="en-US" sz="3200" b="1" dirty="0" smtClean="0"/>
              <a:t>USDoE Draft Regulations, Eff. 2018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599"/>
            <a:ext cx="8686800" cy="4022155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 smtClean="0"/>
              <a:t>General State Report Card Reporting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 smtClean="0"/>
              <a:t>Reporting of Information on Teacher Preparation Program Performance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Last three Title II reporting years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Student Learning Outcomes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Survey Outcomes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Employment Outcomes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 smtClean="0"/>
              <a:t>Meaningful Differentiations in Teacher Preparation Program Performance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Rankings: Exceptional; Effective; At-Risk; Low-Performing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Satisfactory or Higher Student Learning Outcomes for Programs Identified as Effective or Exceptional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3199"/>
            <a:ext cx="8458200" cy="509589"/>
          </a:xfrm>
        </p:spPr>
        <p:txBody>
          <a:bodyPr/>
          <a:lstStyle/>
          <a:p>
            <a:r>
              <a:rPr lang="en-US" sz="3200" b="1" dirty="0" smtClean="0"/>
              <a:t>USDoE Draft Regulations, Eff. 2018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0040"/>
            <a:ext cx="8686800" cy="3955714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 smtClean="0"/>
              <a:t>Disaggregated Data, Assurances of Accreditation or Quality </a:t>
            </a:r>
            <a:br>
              <a:rPr lang="en-US" sz="1800" b="1" dirty="0" smtClean="0"/>
            </a:br>
            <a:r>
              <a:rPr lang="en-US" sz="1800" b="1" dirty="0" smtClean="0"/>
              <a:t>of Program Characteristics, </a:t>
            </a:r>
            <a:r>
              <a:rPr lang="en-US" sz="1800" b="1" i="1" dirty="0" smtClean="0"/>
              <a:t>Weight</a:t>
            </a:r>
            <a:r>
              <a:rPr lang="en-US" sz="1800" b="1" dirty="0" smtClean="0"/>
              <a:t>, and Rewards or Consequences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Quality Clinical Preparation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Content and Pedagogical Knowledge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dirty="0" smtClean="0"/>
              <a:t>Rigorous Teacher Candidate Entry and Exit Qualifications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b="1" dirty="0" smtClean="0"/>
              <a:t>Reporting the Performance of All Teacher Preparation Programs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States can establish “N” requirements for reporting and can aggregate over multiple years or multiple programs within a provider to reach that “N”.</a:t>
            </a:r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3200"/>
            <a:ext cx="8382000" cy="431800"/>
          </a:xfrm>
        </p:spPr>
        <p:txBody>
          <a:bodyPr/>
          <a:lstStyle/>
          <a:p>
            <a:r>
              <a:rPr lang="en-US" sz="3200" b="1" dirty="0" smtClean="0"/>
              <a:t>CAMs and </a:t>
            </a:r>
            <a:r>
              <a:rPr lang="en-US" sz="3200" b="1" dirty="0" err="1" smtClean="0"/>
              <a:t>TAGs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4290380"/>
          </a:xfrm>
        </p:spPr>
        <p:txBody>
          <a:bodyPr/>
          <a:lstStyle/>
          <a:p>
            <a:pPr marL="171450" indent="-171450">
              <a:spcBef>
                <a:spcPts val="400"/>
              </a:spcBef>
            </a:pPr>
            <a:r>
              <a:rPr lang="en-US" sz="2400" b="1" dirty="0"/>
              <a:t>Candidate Academic Measures </a:t>
            </a:r>
            <a:r>
              <a:rPr lang="en-US" sz="2400" dirty="0"/>
              <a:t>– </a:t>
            </a:r>
            <a:r>
              <a:rPr lang="en-US" sz="2400" dirty="0" smtClean="0"/>
              <a:t>Chancellor </a:t>
            </a:r>
            <a:br>
              <a:rPr lang="en-US" sz="2400" dirty="0" smtClean="0"/>
            </a:br>
            <a:r>
              <a:rPr lang="en-US" sz="2400" dirty="0" smtClean="0"/>
              <a:t>authority introduced Governor’s budget bill, awaits legislative action.</a:t>
            </a:r>
            <a:endParaRPr lang="en-US" sz="2400" dirty="0"/>
          </a:p>
          <a:p>
            <a:pPr marL="171450" indent="-171450">
              <a:spcBef>
                <a:spcPts val="400"/>
              </a:spcBef>
            </a:pPr>
            <a:r>
              <a:rPr lang="en-US" sz="2400" b="1" dirty="0"/>
              <a:t>Education Transfer Assurance Guide Courses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strike="sngStrike" dirty="0">
                <a:solidFill>
                  <a:srgbClr val="FF0000"/>
                </a:solidFill>
              </a:rPr>
              <a:t>OED 001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OED 007 – Introduction to Education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strike="sngStrike" dirty="0">
                <a:solidFill>
                  <a:srgbClr val="FF0000"/>
                </a:solidFill>
              </a:rPr>
              <a:t>OED 002 – Educational Technology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strike="sngStrike" dirty="0">
                <a:solidFill>
                  <a:srgbClr val="FF0000"/>
                </a:solidFill>
              </a:rPr>
              <a:t>OED 003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OED 008 – Educational Psychology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strike="sngStrike" dirty="0">
                <a:solidFill>
                  <a:srgbClr val="FF0000"/>
                </a:solidFill>
              </a:rPr>
              <a:t>OED 004 </a:t>
            </a:r>
            <a:r>
              <a:rPr lang="en-US" sz="2400" dirty="0"/>
              <a:t>OED 009 – Individuals with Exceptionalities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/>
              <a:t>OED 005 – Introductory Child Development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/>
              <a:t>OED 006 – Families, Communities, and </a:t>
            </a:r>
            <a:r>
              <a:rPr lang="en-US" sz="2400" dirty="0" smtClean="0"/>
              <a:t>Schools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4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8755" y="3044950"/>
            <a:ext cx="1536200" cy="99109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5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194830" cy="609599"/>
          </a:xfrm>
        </p:spPr>
        <p:txBody>
          <a:bodyPr/>
          <a:lstStyle/>
          <a:p>
            <a:r>
              <a:rPr lang="en-US" sz="3200" b="1" dirty="0" smtClean="0"/>
              <a:t>edTPA in Ohio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09800"/>
            <a:ext cx="8588772" cy="3962400"/>
          </a:xfrm>
        </p:spPr>
        <p:txBody>
          <a:bodyPr numCol="1" spcCol="137160"/>
          <a:lstStyle/>
          <a:p>
            <a:pPr marL="171450" indent="-171450">
              <a:spcBef>
                <a:spcPts val="400"/>
              </a:spcBef>
            </a:pPr>
            <a:r>
              <a:rPr lang="en-US" sz="2400" b="1" dirty="0" smtClean="0"/>
              <a:t>No licensure decision for 2015-2016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No state requirement; no state prohibition</a:t>
            </a:r>
          </a:p>
          <a:p>
            <a:pPr marL="171450" indent="-171450">
              <a:spcBef>
                <a:spcPts val="400"/>
              </a:spcBef>
            </a:pPr>
            <a:r>
              <a:rPr lang="en-US" sz="2400" b="1" dirty="0" smtClean="0"/>
              <a:t>Programs have full discretion on implementation: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Exploratory – Local Evaluation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Implementation – Official Scoring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No Usage</a:t>
            </a:r>
          </a:p>
          <a:p>
            <a:pPr marL="171450" indent="-171450">
              <a:spcBef>
                <a:spcPts val="400"/>
              </a:spcBef>
            </a:pPr>
            <a:r>
              <a:rPr lang="en-US" sz="2400" b="1" dirty="0" smtClean="0"/>
              <a:t>Programs have full discretion on assessment costs: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Student fees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Institutional funding with voucher system</a:t>
            </a:r>
          </a:p>
          <a:p>
            <a:pPr marL="533400" lvl="1" indent="-171450">
              <a:spcBef>
                <a:spcPts val="400"/>
              </a:spcBef>
            </a:pPr>
            <a:r>
              <a:rPr lang="en-US" sz="2400" dirty="0" smtClean="0"/>
              <a:t>Combination</a:t>
            </a:r>
          </a:p>
          <a:p>
            <a:pPr marL="533400" lvl="1" indent="-171450">
              <a:spcBef>
                <a:spcPts val="400"/>
              </a:spcBef>
            </a:pPr>
            <a:endParaRPr lang="en-US" sz="2400" dirty="0" smtClean="0"/>
          </a:p>
          <a:p>
            <a:pPr marL="171450" indent="-171450">
              <a:spcBef>
                <a:spcPts val="400"/>
              </a:spcBef>
            </a:pPr>
            <a:endParaRPr lang="en-US" sz="2400" dirty="0" smtClean="0"/>
          </a:p>
          <a:p>
            <a:pPr marL="171450" indent="-171450">
              <a:spcBef>
                <a:spcPts val="400"/>
              </a:spcBef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B5DC1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228600" y="1982788"/>
            <a:ext cx="8686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0010"/>
            <a:ext cx="8458200" cy="957270"/>
          </a:xfrm>
        </p:spPr>
        <p:txBody>
          <a:bodyPr/>
          <a:lstStyle/>
          <a:p>
            <a:pPr>
              <a:tabLst>
                <a:tab pos="1485900" algn="l"/>
              </a:tabLst>
            </a:pPr>
            <a:r>
              <a:rPr lang="en-US" sz="3200" dirty="0" smtClean="0"/>
              <a:t>SARA:	State Authorization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Reciprocity </a:t>
            </a:r>
            <a:r>
              <a:rPr lang="en-US" sz="3200" dirty="0"/>
              <a:t>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99304"/>
            <a:ext cx="8686799" cy="3418045"/>
          </a:xfrm>
        </p:spPr>
        <p:txBody>
          <a:bodyPr numCol="1"/>
          <a:lstStyle/>
          <a:p>
            <a:pPr lvl="0"/>
            <a:r>
              <a:rPr lang="en-US" b="1" dirty="0" smtClean="0"/>
              <a:t>Agreement </a:t>
            </a:r>
            <a:r>
              <a:rPr lang="en-US" b="1" dirty="0"/>
              <a:t>among member states </a:t>
            </a:r>
            <a:r>
              <a:rPr lang="en-US" b="1" dirty="0" smtClean="0"/>
              <a:t>establishing </a:t>
            </a:r>
            <a:r>
              <a:rPr lang="en-US" b="1" dirty="0"/>
              <a:t>national standards for distance education programs</a:t>
            </a:r>
          </a:p>
          <a:p>
            <a:pPr lvl="1"/>
            <a:r>
              <a:rPr lang="en-US" dirty="0" smtClean="0"/>
              <a:t>Eases </a:t>
            </a:r>
            <a:r>
              <a:rPr lang="en-US" dirty="0"/>
              <a:t>distance education </a:t>
            </a:r>
            <a:r>
              <a:rPr lang="en-US" dirty="0" smtClean="0"/>
              <a:t>for </a:t>
            </a:r>
            <a:r>
              <a:rPr lang="en-US" dirty="0"/>
              <a:t>students in member states</a:t>
            </a:r>
          </a:p>
          <a:p>
            <a:pPr lvl="1"/>
            <a:r>
              <a:rPr lang="en-US" dirty="0"/>
              <a:t>Voluntary for institutions in SARA states</a:t>
            </a:r>
          </a:p>
          <a:p>
            <a:pPr lvl="1"/>
            <a:r>
              <a:rPr lang="en-US" dirty="0" smtClean="0"/>
              <a:t>Does </a:t>
            </a:r>
            <a:r>
              <a:rPr lang="en-US" i="1" u="sng" dirty="0" smtClean="0"/>
              <a:t>not</a:t>
            </a:r>
            <a:r>
              <a:rPr lang="en-US" dirty="0" smtClean="0"/>
              <a:t> provide educator license </a:t>
            </a:r>
            <a:r>
              <a:rPr lang="en-US" dirty="0"/>
              <a:t>reciprocity. Students will obtain licenses in the home state of </a:t>
            </a:r>
            <a:r>
              <a:rPr lang="en-US" dirty="0" smtClean="0"/>
              <a:t>the institution of higher education (IHE).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98755" y="1547156"/>
            <a:ext cx="1536200" cy="9910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27432" rIns="0" bIns="0" rtlCol="0">
            <a:spAutoFit/>
          </a:bodyPr>
          <a:lstStyle/>
          <a:p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mv="urn:schemas-microsoft-com:mac:vml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Pages>0</Pages>
  <Words>499</Words>
  <Characters>0</Characters>
  <Application>Microsoft Office PowerPoint</Application>
  <PresentationFormat>On-screen Show (4:3)</PresentationFormat>
  <Lines>0</Lines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- Title Slide</vt:lpstr>
      <vt:lpstr>TEMPLATE_light</vt:lpstr>
      <vt:lpstr>1_TEMPLATE_light</vt:lpstr>
      <vt:lpstr>Default - Custom Layout</vt:lpstr>
      <vt:lpstr>OBR Update to OCTEO</vt:lpstr>
      <vt:lpstr>PowerPoint Presentation</vt:lpstr>
      <vt:lpstr>Educator Prep Performance Reports</vt:lpstr>
      <vt:lpstr>Moving to the CAEP Standards1</vt:lpstr>
      <vt:lpstr>USDoE Draft Regulations, Eff. 2018</vt:lpstr>
      <vt:lpstr>USDoE Draft Regulations, Eff. 2018</vt:lpstr>
      <vt:lpstr>CAMs and TAGs</vt:lpstr>
      <vt:lpstr>edTPA in Ohio</vt:lpstr>
      <vt:lpstr>SARA: State Authorization  Reciprocity Agreement</vt:lpstr>
      <vt:lpstr>SARA in Ohio</vt:lpstr>
      <vt:lpstr>College Credit Plus (CCP)</vt:lpstr>
      <vt:lpstr>Ohio Mathematics Initiative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Rebecca Watts</cp:lastModifiedBy>
  <cp:revision>120</cp:revision>
  <cp:lastPrinted>2011-09-28T20:03:32Z</cp:lastPrinted>
  <dcterms:created xsi:type="dcterms:W3CDTF">2014-10-17T01:51:30Z</dcterms:created>
  <dcterms:modified xsi:type="dcterms:W3CDTF">2015-03-06T14:29:19Z</dcterms:modified>
</cp:coreProperties>
</file>