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13" r:id="rId1"/>
    <p:sldMasterId id="2147483947" r:id="rId2"/>
  </p:sldMasterIdLst>
  <p:notesMasterIdLst>
    <p:notesMasterId r:id="rId21"/>
  </p:notesMasterIdLst>
  <p:handoutMasterIdLst>
    <p:handoutMasterId r:id="rId22"/>
  </p:handoutMasterIdLst>
  <p:sldIdLst>
    <p:sldId id="303" r:id="rId3"/>
    <p:sldId id="261" r:id="rId4"/>
    <p:sldId id="306" r:id="rId5"/>
    <p:sldId id="305" r:id="rId6"/>
    <p:sldId id="309" r:id="rId7"/>
    <p:sldId id="308" r:id="rId8"/>
    <p:sldId id="311" r:id="rId9"/>
    <p:sldId id="312" r:id="rId10"/>
    <p:sldId id="313" r:id="rId11"/>
    <p:sldId id="314" r:id="rId12"/>
    <p:sldId id="329" r:id="rId13"/>
    <p:sldId id="315" r:id="rId14"/>
    <p:sldId id="316" r:id="rId15"/>
    <p:sldId id="327" r:id="rId16"/>
    <p:sldId id="338" r:id="rId17"/>
    <p:sldId id="333" r:id="rId18"/>
    <p:sldId id="335" r:id="rId19"/>
    <p:sldId id="33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Black" initials="HB"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5C9"/>
    <a:srgbClr val="EDF0E0"/>
    <a:srgbClr val="DBE1C1"/>
    <a:srgbClr val="E7EBD5"/>
    <a:srgbClr val="D6DDB5"/>
    <a:srgbClr val="05387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30" autoAdjust="0"/>
  </p:normalViewPr>
  <p:slideViewPr>
    <p:cSldViewPr>
      <p:cViewPr varScale="1">
        <p:scale>
          <a:sx n="60" d="100"/>
          <a:sy n="60" d="100"/>
        </p:scale>
        <p:origin x="-144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PLC\Local%20Cloud\Private\blackh\Ohio%208%20Coalition\2014\Annual%20Report\Data\Enrollment%20by%20Race.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'SY13-14'!$J$35</c:f>
              <c:strCache>
                <c:ptCount val="1"/>
                <c:pt idx="0">
                  <c:v>2013 - 2014 Enrollment</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'SY13-14'!$I$36:$I$43</c:f>
              <c:strCache>
                <c:ptCount val="8"/>
                <c:pt idx="0">
                  <c:v>Akron Public Schools</c:v>
                </c:pt>
                <c:pt idx="1">
                  <c:v>Canton City Schools</c:v>
                </c:pt>
                <c:pt idx="2">
                  <c:v>Cincinnati Public Schools</c:v>
                </c:pt>
                <c:pt idx="3">
                  <c:v>Cleveland Municipal SD</c:v>
                </c:pt>
                <c:pt idx="4">
                  <c:v>Columbus City Schools</c:v>
                </c:pt>
                <c:pt idx="5">
                  <c:v>Dayton Public Schools</c:v>
                </c:pt>
                <c:pt idx="6">
                  <c:v>Toledo Public Schools</c:v>
                </c:pt>
                <c:pt idx="7">
                  <c:v>Youngstown City Schools</c:v>
                </c:pt>
              </c:strCache>
            </c:strRef>
          </c:cat>
          <c:val>
            <c:numRef>
              <c:f>'SY13-14'!$J$36:$J$43</c:f>
              <c:numCache>
                <c:formatCode>#,##0</c:formatCode>
                <c:ptCount val="8"/>
                <c:pt idx="0">
                  <c:v>21264</c:v>
                </c:pt>
                <c:pt idx="1">
                  <c:v>9077</c:v>
                </c:pt>
                <c:pt idx="2">
                  <c:v>30420</c:v>
                </c:pt>
                <c:pt idx="3">
                  <c:v>37967</c:v>
                </c:pt>
                <c:pt idx="4">
                  <c:v>49600</c:v>
                </c:pt>
                <c:pt idx="5">
                  <c:v>13542</c:v>
                </c:pt>
                <c:pt idx="6">
                  <c:v>21336</c:v>
                </c:pt>
                <c:pt idx="7">
                  <c:v>5099</c:v>
                </c:pt>
              </c:numCache>
            </c:numRef>
          </c:val>
        </c:ser>
        <c:dLbls>
          <c:showLegendKey val="0"/>
          <c:showVal val="1"/>
          <c:showCatName val="0"/>
          <c:showSerName val="0"/>
          <c:showPercent val="0"/>
          <c:showBubbleSize val="0"/>
        </c:dLbls>
        <c:gapWidth val="150"/>
        <c:overlap val="-25"/>
        <c:axId val="80004608"/>
        <c:axId val="80015744"/>
      </c:barChart>
      <c:catAx>
        <c:axId val="80004608"/>
        <c:scaling>
          <c:orientation val="minMax"/>
        </c:scaling>
        <c:delete val="0"/>
        <c:axPos val="b"/>
        <c:numFmt formatCode="General" sourceLinked="0"/>
        <c:majorTickMark val="none"/>
        <c:minorTickMark val="none"/>
        <c:tickLblPos val="nextTo"/>
        <c:txPr>
          <a:bodyPr/>
          <a:lstStyle/>
          <a:p>
            <a:pPr>
              <a:defRPr sz="1500"/>
            </a:pPr>
            <a:endParaRPr lang="en-US"/>
          </a:p>
        </c:txPr>
        <c:crossAx val="80015744"/>
        <c:crosses val="autoZero"/>
        <c:auto val="1"/>
        <c:lblAlgn val="ctr"/>
        <c:lblOffset val="100"/>
        <c:noMultiLvlLbl val="0"/>
      </c:catAx>
      <c:valAx>
        <c:axId val="80015744"/>
        <c:scaling>
          <c:orientation val="minMax"/>
        </c:scaling>
        <c:delete val="1"/>
        <c:axPos val="l"/>
        <c:numFmt formatCode="#,##0" sourceLinked="1"/>
        <c:majorTickMark val="out"/>
        <c:minorTickMark val="none"/>
        <c:tickLblPos val="nextTo"/>
        <c:crossAx val="80004608"/>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'SY13-14'!$J$10</c:f>
              <c:strCache>
                <c:ptCount val="1"/>
                <c:pt idx="0">
                  <c:v>2013-14 Enrollment</c:v>
                </c:pt>
              </c:strCache>
            </c:strRef>
          </c:tx>
          <c:spPr>
            <a:solidFill>
              <a:srgbClr val="053871"/>
            </a:solidFill>
            <a:ln>
              <a:solidFill>
                <a:srgbClr val="053871"/>
              </a:solidFill>
            </a:ln>
          </c:spPr>
          <c:invertIfNegative val="0"/>
          <c:dLbls>
            <c:spPr>
              <a:noFill/>
              <a:ln>
                <a:noFill/>
              </a:ln>
              <a:effectLst/>
            </c:spPr>
            <c:txPr>
              <a:bodyPr wrap="square" lIns="38100" tIns="19050" rIns="38100" bIns="19050" anchor="ctr">
                <a:spAutoFit/>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'SY13-14'!$I$11:$I$16</c:f>
              <c:strCache>
                <c:ptCount val="6"/>
                <c:pt idx="0">
                  <c:v>Asian</c:v>
                </c:pt>
                <c:pt idx="1">
                  <c:v>Black, Non-Hispanic</c:v>
                </c:pt>
                <c:pt idx="2">
                  <c:v>Hispanic</c:v>
                </c:pt>
                <c:pt idx="3">
                  <c:v>Multiracial</c:v>
                </c:pt>
                <c:pt idx="4">
                  <c:v>Other</c:v>
                </c:pt>
                <c:pt idx="5">
                  <c:v>White, Non-Hispanic</c:v>
                </c:pt>
              </c:strCache>
            </c:strRef>
          </c:cat>
          <c:val>
            <c:numRef>
              <c:f>'SY13-14'!$J$11:$J$16</c:f>
              <c:numCache>
                <c:formatCode>#,##0</c:formatCode>
                <c:ptCount val="6"/>
                <c:pt idx="0">
                  <c:v>3601</c:v>
                </c:pt>
                <c:pt idx="1">
                  <c:v>106170</c:v>
                </c:pt>
                <c:pt idx="2">
                  <c:v>15913</c:v>
                </c:pt>
                <c:pt idx="3">
                  <c:v>11109</c:v>
                </c:pt>
                <c:pt idx="4">
                  <c:v>300</c:v>
                </c:pt>
                <c:pt idx="5">
                  <c:v>51185</c:v>
                </c:pt>
              </c:numCache>
            </c:numRef>
          </c:val>
        </c:ser>
        <c:dLbls>
          <c:dLblPos val="outEnd"/>
          <c:showLegendKey val="0"/>
          <c:showVal val="1"/>
          <c:showCatName val="0"/>
          <c:showSerName val="0"/>
          <c:showPercent val="0"/>
          <c:showBubbleSize val="0"/>
        </c:dLbls>
        <c:gapWidth val="150"/>
        <c:axId val="83462784"/>
        <c:axId val="85366272"/>
      </c:barChart>
      <c:catAx>
        <c:axId val="83462784"/>
        <c:scaling>
          <c:orientation val="minMax"/>
        </c:scaling>
        <c:delete val="0"/>
        <c:axPos val="b"/>
        <c:numFmt formatCode="General" sourceLinked="0"/>
        <c:majorTickMark val="out"/>
        <c:minorTickMark val="none"/>
        <c:tickLblPos val="nextTo"/>
        <c:txPr>
          <a:bodyPr/>
          <a:lstStyle/>
          <a:p>
            <a:pPr>
              <a:defRPr sz="1600"/>
            </a:pPr>
            <a:endParaRPr lang="en-US"/>
          </a:p>
        </c:txPr>
        <c:crossAx val="85366272"/>
        <c:crosses val="autoZero"/>
        <c:auto val="1"/>
        <c:lblAlgn val="ctr"/>
        <c:lblOffset val="100"/>
        <c:noMultiLvlLbl val="0"/>
      </c:catAx>
      <c:valAx>
        <c:axId val="85366272"/>
        <c:scaling>
          <c:orientation val="minMax"/>
        </c:scaling>
        <c:delete val="1"/>
        <c:axPos val="l"/>
        <c:numFmt formatCode="#,##0" sourceLinked="1"/>
        <c:majorTickMark val="out"/>
        <c:minorTickMark val="none"/>
        <c:tickLblPos val="nextTo"/>
        <c:crossAx val="83462784"/>
        <c:crosses val="autoZero"/>
        <c:crossBetween val="between"/>
      </c:val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a:effectLst/>
              </a:rPr>
              <a:t>Enrollment by Race, Ohio 8 Districts vs. State</a:t>
            </a:r>
            <a:endParaRPr lang="en-US"/>
          </a:p>
        </c:rich>
      </c:tx>
      <c:layout/>
      <c:overlay val="0"/>
    </c:title>
    <c:autoTitleDeleted val="0"/>
    <c:plotArea>
      <c:layout/>
      <c:barChart>
        <c:barDir val="col"/>
        <c:grouping val="clustered"/>
        <c:varyColors val="0"/>
        <c:ser>
          <c:idx val="0"/>
          <c:order val="0"/>
          <c:tx>
            <c:strRef>
              <c:f>'Enrollment by Student Demograph'!$B$22</c:f>
              <c:strCache>
                <c:ptCount val="1"/>
                <c:pt idx="0">
                  <c:v>State Wide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3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'Enrollment by Student Demograph'!$A$23:$A$27</c:f>
              <c:strCache>
                <c:ptCount val="5"/>
                <c:pt idx="0">
                  <c:v>White, Non-Hispanic</c:v>
                </c:pt>
                <c:pt idx="1">
                  <c:v>Black, Non-Hispanic</c:v>
                </c:pt>
                <c:pt idx="2">
                  <c:v>Hispanic</c:v>
                </c:pt>
                <c:pt idx="3">
                  <c:v>Multiracial</c:v>
                </c:pt>
                <c:pt idx="4">
                  <c:v>Asian</c:v>
                </c:pt>
              </c:strCache>
            </c:strRef>
          </c:cat>
          <c:val>
            <c:numRef>
              <c:f>'Enrollment by Student Demograph'!$B$23:$B$27</c:f>
              <c:numCache>
                <c:formatCode>0.00%</c:formatCode>
                <c:ptCount val="5"/>
                <c:pt idx="0">
                  <c:v>0.73</c:v>
                </c:pt>
                <c:pt idx="1">
                  <c:v>0.16</c:v>
                </c:pt>
                <c:pt idx="2">
                  <c:v>4.4999999999999998E-2</c:v>
                </c:pt>
                <c:pt idx="3">
                  <c:v>4.3999999999999997E-2</c:v>
                </c:pt>
                <c:pt idx="4">
                  <c:v>1.9E-2</c:v>
                </c:pt>
              </c:numCache>
            </c:numRef>
          </c:val>
        </c:ser>
        <c:ser>
          <c:idx val="1"/>
          <c:order val="1"/>
          <c:tx>
            <c:strRef>
              <c:f>'Enrollment by Student Demograph'!$C$22</c:f>
              <c:strCache>
                <c:ptCount val="1"/>
                <c:pt idx="0">
                  <c:v>Ohio 8 </c:v>
                </c:pt>
              </c:strCache>
            </c:strRef>
          </c:tx>
          <c:spPr>
            <a:solidFill>
              <a:schemeClr val="tx2"/>
            </a:solidFill>
          </c:spPr>
          <c:invertIfNegative val="0"/>
          <c:dLbls>
            <c:dLbl>
              <c:idx val="3"/>
              <c:layout>
                <c:manualLayout>
                  <c:x val="3.0303034319975917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20202287998394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3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'Enrollment by Student Demograph'!$A$23:$A$27</c:f>
              <c:strCache>
                <c:ptCount val="5"/>
                <c:pt idx="0">
                  <c:v>White, Non-Hispanic</c:v>
                </c:pt>
                <c:pt idx="1">
                  <c:v>Black, Non-Hispanic</c:v>
                </c:pt>
                <c:pt idx="2">
                  <c:v>Hispanic</c:v>
                </c:pt>
                <c:pt idx="3">
                  <c:v>Multiracial</c:v>
                </c:pt>
                <c:pt idx="4">
                  <c:v>Asian</c:v>
                </c:pt>
              </c:strCache>
            </c:strRef>
          </c:cat>
          <c:val>
            <c:numRef>
              <c:f>'Enrollment by Student Demograph'!$C$23:$C$27</c:f>
              <c:numCache>
                <c:formatCode>0.00%</c:formatCode>
                <c:ptCount val="5"/>
                <c:pt idx="0">
                  <c:v>0.27</c:v>
                </c:pt>
                <c:pt idx="1">
                  <c:v>0.56000000000000005</c:v>
                </c:pt>
                <c:pt idx="2">
                  <c:v>0.08</c:v>
                </c:pt>
                <c:pt idx="3">
                  <c:v>0.06</c:v>
                </c:pt>
                <c:pt idx="4">
                  <c:v>0.02</c:v>
                </c:pt>
              </c:numCache>
            </c:numRef>
          </c:val>
        </c:ser>
        <c:dLbls>
          <c:dLblPos val="outEnd"/>
          <c:showLegendKey val="0"/>
          <c:showVal val="1"/>
          <c:showCatName val="0"/>
          <c:showSerName val="0"/>
          <c:showPercent val="0"/>
          <c:showBubbleSize val="0"/>
        </c:dLbls>
        <c:gapWidth val="150"/>
        <c:axId val="5185536"/>
        <c:axId val="5188608"/>
      </c:barChart>
      <c:catAx>
        <c:axId val="5185536"/>
        <c:scaling>
          <c:orientation val="minMax"/>
        </c:scaling>
        <c:delete val="0"/>
        <c:axPos val="b"/>
        <c:title>
          <c:tx>
            <c:rich>
              <a:bodyPr/>
              <a:lstStyle/>
              <a:p>
                <a:pPr>
                  <a:defRPr sz="1300"/>
                </a:pPr>
                <a:r>
                  <a:rPr lang="en-US" sz="1300"/>
                  <a:t>Race</a:t>
                </a:r>
              </a:p>
            </c:rich>
          </c:tx>
          <c:layout/>
          <c:overlay val="0"/>
        </c:title>
        <c:numFmt formatCode="General" sourceLinked="0"/>
        <c:majorTickMark val="out"/>
        <c:minorTickMark val="none"/>
        <c:tickLblPos val="nextTo"/>
        <c:txPr>
          <a:bodyPr/>
          <a:lstStyle/>
          <a:p>
            <a:pPr>
              <a:defRPr sz="1400"/>
            </a:pPr>
            <a:endParaRPr lang="en-US"/>
          </a:p>
        </c:txPr>
        <c:crossAx val="5188608"/>
        <c:crosses val="autoZero"/>
        <c:auto val="1"/>
        <c:lblAlgn val="ctr"/>
        <c:lblOffset val="100"/>
        <c:noMultiLvlLbl val="0"/>
      </c:catAx>
      <c:valAx>
        <c:axId val="5188608"/>
        <c:scaling>
          <c:orientation val="minMax"/>
        </c:scaling>
        <c:delete val="0"/>
        <c:axPos val="l"/>
        <c:majorGridlines/>
        <c:title>
          <c:tx>
            <c:rich>
              <a:bodyPr/>
              <a:lstStyle/>
              <a:p>
                <a:pPr>
                  <a:defRPr sz="1300"/>
                </a:pPr>
                <a:r>
                  <a:rPr lang="en-US" sz="1300"/>
                  <a:t>Enrollment</a:t>
                </a:r>
                <a:r>
                  <a:rPr lang="en-US" sz="1300" baseline="0"/>
                  <a:t> Percent</a:t>
                </a:r>
                <a:endParaRPr lang="en-US" sz="1300"/>
              </a:p>
            </c:rich>
          </c:tx>
          <c:layout/>
          <c:overlay val="0"/>
        </c:title>
        <c:numFmt formatCode="0.00%" sourceLinked="1"/>
        <c:majorTickMark val="out"/>
        <c:minorTickMark val="none"/>
        <c:tickLblPos val="nextTo"/>
        <c:txPr>
          <a:bodyPr/>
          <a:lstStyle/>
          <a:p>
            <a:pPr>
              <a:defRPr sz="1200"/>
            </a:pPr>
            <a:endParaRPr lang="en-US"/>
          </a:p>
        </c:txPr>
        <c:crossAx val="5185536"/>
        <c:crosses val="autoZero"/>
        <c:crossBetween val="between"/>
      </c:valAx>
    </c:plotArea>
    <c:legend>
      <c:legendPos val="r"/>
      <c:layout/>
      <c:overlay val="0"/>
      <c:txPr>
        <a:bodyPr/>
        <a:lstStyle/>
        <a:p>
          <a:pPr>
            <a:defRPr sz="1300"/>
          </a:pPr>
          <a:endParaRPr lang="en-US"/>
        </a:p>
      </c:txPr>
    </c:legend>
    <c:plotVisOnly val="1"/>
    <c:dispBlanksAs val="gap"/>
    <c:showDLblsOverMax val="0"/>
  </c:chart>
  <c:spPr>
    <a:ln w="38100"/>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62B281C-22CB-491B-A1B0-BA3292461D16}" type="datetimeFigureOut">
              <a:rPr lang="en-US" smtClean="0"/>
              <a:t>3/5/2015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40DA8B4-3C32-40AF-954E-3F876BC91436}" type="slidenum">
              <a:rPr lang="en-US" smtClean="0"/>
              <a:t>‹#›</a:t>
            </a:fld>
            <a:endParaRPr lang="en-US"/>
          </a:p>
        </p:txBody>
      </p:sp>
    </p:spTree>
    <p:extLst>
      <p:ext uri="{BB962C8B-B14F-4D97-AF65-F5344CB8AC3E}">
        <p14:creationId xmlns:p14="http://schemas.microsoft.com/office/powerpoint/2010/main" val="351236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3E2AA39-0E72-4236-899F-34FB139A8211}" type="datetimeFigureOut">
              <a:rPr lang="en-US" smtClean="0"/>
              <a:t>3/5/2015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87F5F96-0B68-4EFA-ABFD-D7CB0D3553D1}" type="slidenum">
              <a:rPr lang="en-US" smtClean="0"/>
              <a:t>‹#›</a:t>
            </a:fld>
            <a:endParaRPr lang="en-US"/>
          </a:p>
        </p:txBody>
      </p:sp>
    </p:spTree>
    <p:extLst>
      <p:ext uri="{BB962C8B-B14F-4D97-AF65-F5344CB8AC3E}">
        <p14:creationId xmlns:p14="http://schemas.microsoft.com/office/powerpoint/2010/main" val="264415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Paul</a:t>
            </a:r>
          </a:p>
          <a:p>
            <a:r>
              <a:rPr lang="en-US" dirty="0" smtClean="0"/>
              <a:t>Welcome everyone.</a:t>
            </a:r>
            <a:r>
              <a:rPr lang="en-US" baseline="0" dirty="0" smtClean="0"/>
              <a:t> Introduce the panel and say something like “The Ohio 8 districts and OSU, UD and XU have come together to jointly present and discuss the pre-service teaching experience in an urban setting.  I’ll start off by giving you some background about the Ohio 8…..(next slide)…..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a:t>
            </a:fld>
            <a:endParaRPr lang="en-US"/>
          </a:p>
        </p:txBody>
      </p:sp>
    </p:spTree>
    <p:extLst>
      <p:ext uri="{BB962C8B-B14F-4D97-AF65-F5344CB8AC3E}">
        <p14:creationId xmlns:p14="http://schemas.microsoft.com/office/powerpoint/2010/main" val="116071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(Ohio 8): </a:t>
            </a:r>
            <a:r>
              <a:rPr lang="en-US" dirty="0" err="1" smtClean="0"/>
              <a:t>Kennyatta</a:t>
            </a:r>
            <a:endParaRPr lang="en-US" baseline="0" dirty="0" smtClean="0"/>
          </a:p>
          <a:p>
            <a:r>
              <a:rPr lang="en-US" baseline="0" dirty="0" smtClean="0"/>
              <a:t>This slide offers a little insight into what each district perceives as it’s greatest challenges over the next 3-5 years. As you can see, each district has a different emphasis. Many districts list some variation of the hard-to-staff positions, while others list the overall high demand for teachers as a challenge, and others emphasize hiring more minority teachers.  In our meetings in fact, increasing minority hires has always been an overarching theme.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10</a:t>
            </a:fld>
            <a:endParaRPr lang="en-US"/>
          </a:p>
        </p:txBody>
      </p:sp>
    </p:spTree>
    <p:extLst>
      <p:ext uri="{BB962C8B-B14F-4D97-AF65-F5344CB8AC3E}">
        <p14:creationId xmlns:p14="http://schemas.microsoft.com/office/powerpoint/2010/main" val="393846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a:t>
            </a:r>
            <a:r>
              <a:rPr lang="en-US" dirty="0" err="1" smtClean="0"/>
              <a:t>Rochonda</a:t>
            </a:r>
            <a:endParaRPr lang="en-US" dirty="0" smtClean="0"/>
          </a:p>
          <a:p>
            <a:r>
              <a:rPr lang="en-US" dirty="0" smtClean="0"/>
              <a:t>Now that we’ve seen the</a:t>
            </a:r>
            <a:r>
              <a:rPr lang="en-US" baseline="0" dirty="0" smtClean="0"/>
              <a:t> student demographics and</a:t>
            </a:r>
            <a:r>
              <a:rPr lang="en-US" dirty="0" smtClean="0"/>
              <a:t> needs of the Ohio 8, I wanted to share the following</a:t>
            </a:r>
            <a:r>
              <a:rPr lang="en-US" baseline="0" dirty="0" smtClean="0"/>
              <a:t> research for us to think about…..Considering our urban areas see even higher levels of minority students, addressing the need for minority teachers will become even more acute. </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11</a:t>
            </a:fld>
            <a:endParaRPr lang="en-US"/>
          </a:p>
        </p:txBody>
      </p:sp>
    </p:spTree>
    <p:extLst>
      <p:ext uri="{BB962C8B-B14F-4D97-AF65-F5344CB8AC3E}">
        <p14:creationId xmlns:p14="http://schemas.microsoft.com/office/powerpoint/2010/main" val="215299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Julie K-A</a:t>
            </a:r>
          </a:p>
          <a:p>
            <a:r>
              <a:rPr lang="en-US" dirty="0" smtClean="0"/>
              <a:t>Now that we have learned a little about the Ohio 8 districts, </a:t>
            </a:r>
            <a:r>
              <a:rPr lang="en-US" baseline="0" dirty="0" smtClean="0"/>
              <a:t> I wanted to share with you how the colleges and universities like ours have begun to connect with the Ohio 8. Through a grant, t</a:t>
            </a:r>
            <a:r>
              <a:rPr lang="en-US" dirty="0" smtClean="0"/>
              <a:t>he</a:t>
            </a:r>
            <a:r>
              <a:rPr lang="en-US" baseline="0" dirty="0" smtClean="0"/>
              <a:t> Ohio 8 has been able to focus on shared recruitment strategies and as part of that effort, they reached out to CU’s across the state last fall and organized a summit/meeting where we – 15 Cu’s and the Ohio 8 -  had a chance to discuss the urban teaching experience, teacher preparation and ways that we could collaborate……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12</a:t>
            </a:fld>
            <a:endParaRPr lang="en-US"/>
          </a:p>
        </p:txBody>
      </p:sp>
    </p:spTree>
    <p:extLst>
      <p:ext uri="{BB962C8B-B14F-4D97-AF65-F5344CB8AC3E}">
        <p14:creationId xmlns:p14="http://schemas.microsoft.com/office/powerpoint/2010/main" val="408449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Julie </a:t>
            </a:r>
          </a:p>
          <a:p>
            <a:r>
              <a:rPr lang="en-US" dirty="0" smtClean="0"/>
              <a:t>A lot was learned in the course of the day.</a:t>
            </a:r>
            <a:r>
              <a:rPr lang="en-US" baseline="0" dirty="0" smtClean="0"/>
              <a:t> </a:t>
            </a:r>
            <a:r>
              <a:rPr lang="en-US" dirty="0" smtClean="0"/>
              <a:t>We</a:t>
            </a:r>
            <a:r>
              <a:rPr lang="en-US" baseline="0" dirty="0" smtClean="0"/>
              <a:t> spent the day discussing various topics including what we thought would be the characteristics of the ideal urban teacher. The most important characteristics we identified were…..Culturally competent was by far the biggest characteristic…. Then there was… (list). The question becomes how to do we ensure these traits are present when our students graduate?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13</a:t>
            </a:fld>
            <a:endParaRPr lang="en-US"/>
          </a:p>
        </p:txBody>
      </p:sp>
    </p:spTree>
    <p:extLst>
      <p:ext uri="{BB962C8B-B14F-4D97-AF65-F5344CB8AC3E}">
        <p14:creationId xmlns:p14="http://schemas.microsoft.com/office/powerpoint/2010/main" val="164257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Erica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a:t>
            </a:r>
            <a:r>
              <a:rPr lang="en-US" dirty="0" smtClean="0"/>
              <a:t>e also discussed</a:t>
            </a:r>
            <a:r>
              <a:rPr lang="en-US" baseline="0" dirty="0" smtClean="0"/>
              <a:t> the ways that we – together - can better prepare the pre-service teacher for the urban setting and together came up with the following ideas….</a:t>
            </a:r>
            <a:endParaRPr lang="en-US" dirty="0" smtClean="0"/>
          </a:p>
          <a:p>
            <a:pPr marL="342900" lvl="0" indent="-342900" algn="l">
              <a:buFont typeface="Arial" panose="020B0604020202020204" pitchFamily="34" charset="0"/>
              <a:buChar char="•"/>
            </a:pPr>
            <a:r>
              <a:rPr lang="en-US" dirty="0" smtClean="0">
                <a:solidFill>
                  <a:schemeClr val="tx1"/>
                </a:solidFill>
              </a:rPr>
              <a:t>Urban Community Exposure, providing early and authentic opportunities </a:t>
            </a:r>
            <a:r>
              <a:rPr lang="en-US" b="0" dirty="0" smtClean="0">
                <a:solidFill>
                  <a:schemeClr val="tx1"/>
                </a:solidFill>
              </a:rPr>
              <a:t>to experience and engage in diverse communities, through immersion programs, etc.  Ensure good field placements that offer a positive urban experience.</a:t>
            </a:r>
          </a:p>
          <a:p>
            <a:pPr lvl="0" algn="l"/>
            <a:endParaRPr lang="en-US" b="0" dirty="0" smtClean="0">
              <a:solidFill>
                <a:schemeClr val="tx1"/>
              </a:solidFill>
            </a:endParaRPr>
          </a:p>
          <a:p>
            <a:pPr marL="342900" lvl="0" indent="-342900" algn="l">
              <a:buFont typeface="Arial" panose="020B0604020202020204" pitchFamily="34" charset="0"/>
              <a:buChar char="•"/>
            </a:pPr>
            <a:r>
              <a:rPr lang="en-US" dirty="0" smtClean="0">
                <a:solidFill>
                  <a:schemeClr val="tx1"/>
                </a:solidFill>
              </a:rPr>
              <a:t>Ohio 8/higher education partnerships.</a:t>
            </a:r>
            <a:r>
              <a:rPr lang="en-US" b="0" dirty="0" smtClean="0">
                <a:solidFill>
                  <a:schemeClr val="tx1"/>
                </a:solidFill>
              </a:rPr>
              <a:t> Strengthen and grow partnerships to include clustering of assignments, better alignment, communication between district initiatives, a needs assessment</a:t>
            </a:r>
          </a:p>
          <a:p>
            <a:pPr lvl="0" algn="l"/>
            <a:endParaRPr lang="en-US" b="0" dirty="0" smtClean="0">
              <a:solidFill>
                <a:schemeClr val="tx1"/>
              </a:solidFill>
            </a:endParaRPr>
          </a:p>
          <a:p>
            <a:pPr marL="342900" lvl="0" indent="-342900" algn="l">
              <a:buFont typeface="Arial" panose="020B0604020202020204" pitchFamily="34" charset="0"/>
              <a:buChar char="•"/>
            </a:pPr>
            <a:r>
              <a:rPr lang="en-US" dirty="0" smtClean="0">
                <a:solidFill>
                  <a:schemeClr val="tx1"/>
                </a:solidFill>
              </a:rPr>
              <a:t>Expand and grow co-teaching opportunities and relationships</a:t>
            </a:r>
            <a:r>
              <a:rPr lang="en-US" b="0" dirty="0" smtClean="0">
                <a:solidFill>
                  <a:schemeClr val="tx1"/>
                </a:solidFill>
              </a:rPr>
              <a:t>, whether at the university or at the district with urban educators, teacher leaders. Also, reciprocal PD/educational classes. </a:t>
            </a:r>
          </a:p>
          <a:p>
            <a:pPr marL="342900" lvl="0" indent="-342900" algn="l">
              <a:buFont typeface="Arial" panose="020B0604020202020204" pitchFamily="34" charset="0"/>
              <a:buChar char="•"/>
            </a:pPr>
            <a:r>
              <a:rPr lang="en-US" dirty="0" smtClean="0">
                <a:solidFill>
                  <a:schemeClr val="tx1"/>
                </a:solidFill>
              </a:rPr>
              <a:t>Community, School, University Partnerships that... </a:t>
            </a:r>
          </a:p>
          <a:p>
            <a:pPr marL="1257300" lvl="2" indent="-342900">
              <a:buFont typeface="Wingdings" panose="05000000000000000000" pitchFamily="2" charset="2"/>
              <a:buChar char="v"/>
            </a:pPr>
            <a:r>
              <a:rPr lang="en-US" sz="2000" kern="1200" dirty="0" smtClean="0">
                <a:solidFill>
                  <a:schemeClr val="tx1"/>
                </a:solidFill>
                <a:latin typeface="+mn-lt"/>
                <a:ea typeface="+mn-ea"/>
                <a:cs typeface="+mn-cs"/>
              </a:rPr>
              <a:t>Address dispositional cultural shifts</a:t>
            </a:r>
          </a:p>
          <a:p>
            <a:pPr marL="1257300" lvl="2" indent="-342900">
              <a:buFont typeface="Wingdings" panose="05000000000000000000" pitchFamily="2" charset="2"/>
              <a:buChar char="v"/>
            </a:pPr>
            <a:r>
              <a:rPr lang="en-US" sz="2000" kern="1200" dirty="0" smtClean="0">
                <a:solidFill>
                  <a:schemeClr val="tx1"/>
                </a:solidFill>
                <a:latin typeface="+mn-lt"/>
                <a:ea typeface="+mn-ea"/>
                <a:cs typeface="+mn-cs"/>
              </a:rPr>
              <a:t>Cultivate capacity for embracing difference </a:t>
            </a:r>
          </a:p>
          <a:p>
            <a:pPr marL="1257300" lvl="2" indent="-342900">
              <a:buFont typeface="Wingdings" panose="05000000000000000000" pitchFamily="2" charset="2"/>
              <a:buChar char="v"/>
            </a:pPr>
            <a:r>
              <a:rPr lang="en-US" sz="2000" kern="1200" dirty="0" smtClean="0">
                <a:solidFill>
                  <a:schemeClr val="tx1"/>
                </a:solidFill>
                <a:latin typeface="+mn-lt"/>
                <a:ea typeface="+mn-ea"/>
                <a:cs typeface="+mn-cs"/>
              </a:rPr>
              <a:t>Engage with one another to develop respect &amp; shared aims</a:t>
            </a:r>
          </a:p>
          <a:p>
            <a:pPr marL="1257300" lvl="2" indent="-342900">
              <a:buFont typeface="Wingdings" panose="05000000000000000000" pitchFamily="2" charset="2"/>
              <a:buChar char="Ø"/>
            </a:pPr>
            <a:endParaRPr lang="en-US" sz="2000" b="0" kern="1200" dirty="0" smtClean="0">
              <a:solidFill>
                <a:schemeClr val="tx1"/>
              </a:solidFill>
              <a:latin typeface="+mn-lt"/>
              <a:ea typeface="+mn-ea"/>
              <a:cs typeface="+mn-cs"/>
            </a:endParaRPr>
          </a:p>
          <a:p>
            <a:pPr marL="342900" indent="-342900" algn="l">
              <a:buFont typeface="Arial" panose="020B0604020202020204" pitchFamily="34" charset="0"/>
              <a:buChar char="•"/>
            </a:pPr>
            <a:r>
              <a:rPr lang="en-US" dirty="0" smtClean="0">
                <a:solidFill>
                  <a:schemeClr val="tx1"/>
                </a:solidFill>
              </a:rPr>
              <a:t>Grow your own – </a:t>
            </a:r>
            <a:r>
              <a:rPr lang="en-US" b="0" dirty="0" smtClean="0">
                <a:solidFill>
                  <a:schemeClr val="tx1"/>
                </a:solidFill>
              </a:rPr>
              <a:t>“Teacher Academy” where identify current high school students, feed into university and have commit to teach urban.</a:t>
            </a:r>
          </a:p>
          <a:p>
            <a:pPr marL="342900" indent="-342900" algn="l">
              <a:buFont typeface="Arial" panose="020B0604020202020204" pitchFamily="34" charset="0"/>
              <a:buChar char="•"/>
            </a:pPr>
            <a:endParaRPr lang="en-US" b="0" dirty="0" smtClean="0">
              <a:solidFill>
                <a:schemeClr val="tx1"/>
              </a:solidFill>
            </a:endParaRPr>
          </a:p>
          <a:p>
            <a:pPr marL="342900" lvl="0" indent="-342900" algn="l">
              <a:buFont typeface="Arial" panose="020B0604020202020204" pitchFamily="34" charset="0"/>
              <a:buChar char="•"/>
            </a:pPr>
            <a:r>
              <a:rPr lang="en-US" dirty="0" smtClean="0">
                <a:solidFill>
                  <a:schemeClr val="tx1"/>
                </a:solidFill>
              </a:rPr>
              <a:t>Ohio 8/higher education advocacy</a:t>
            </a:r>
            <a:r>
              <a:rPr lang="en-US" b="0" dirty="0" smtClean="0">
                <a:solidFill>
                  <a:schemeClr val="tx1"/>
                </a:solidFill>
              </a:rPr>
              <a:t>, where would advocate together on behalf of teachers, teaching &amp; learning w/legislature etc.</a:t>
            </a:r>
          </a:p>
          <a:p>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14</a:t>
            </a:fld>
            <a:endParaRPr lang="en-US"/>
          </a:p>
        </p:txBody>
      </p:sp>
    </p:spTree>
    <p:extLst>
      <p:ext uri="{BB962C8B-B14F-4D97-AF65-F5344CB8AC3E}">
        <p14:creationId xmlns:p14="http://schemas.microsoft.com/office/powerpoint/2010/main" val="62533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Erica</a:t>
            </a:r>
          </a:p>
        </p:txBody>
      </p:sp>
      <p:sp>
        <p:nvSpPr>
          <p:cNvPr id="4" name="Slide Number Placeholder 3"/>
          <p:cNvSpPr>
            <a:spLocks noGrp="1"/>
          </p:cNvSpPr>
          <p:nvPr>
            <p:ph type="sldNum" sz="quarter" idx="10"/>
          </p:nvPr>
        </p:nvSpPr>
        <p:spPr/>
        <p:txBody>
          <a:bodyPr/>
          <a:lstStyle/>
          <a:p>
            <a:fld id="{E87F5F96-0B68-4EFA-ABFD-D7CB0D3553D1}" type="slidenum">
              <a:rPr lang="en-US" smtClean="0"/>
              <a:t>15</a:t>
            </a:fld>
            <a:endParaRPr lang="en-US"/>
          </a:p>
        </p:txBody>
      </p:sp>
    </p:spTree>
    <p:extLst>
      <p:ext uri="{BB962C8B-B14F-4D97-AF65-F5344CB8AC3E}">
        <p14:creationId xmlns:p14="http://schemas.microsoft.com/office/powerpoint/2010/main" val="213242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a:t>
            </a:r>
            <a:r>
              <a:rPr lang="en-US" baseline="0" dirty="0" smtClean="0"/>
              <a:t> </a:t>
            </a:r>
            <a:r>
              <a:rPr lang="en-US" baseline="0" dirty="0" err="1" smtClean="0"/>
              <a:t>Rochonda</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an example of a program focused on urban teaching…..</a:t>
            </a:r>
          </a:p>
          <a:p>
            <a:pPr algn="l">
              <a:lnSpc>
                <a:spcPct val="80000"/>
              </a:lnSpc>
            </a:pPr>
            <a:r>
              <a:rPr lang="en-US" sz="1200" b="0" dirty="0" smtClean="0">
                <a:solidFill>
                  <a:schemeClr val="tx1"/>
                </a:solidFill>
              </a:rPr>
              <a:t>UTA </a:t>
            </a:r>
            <a:r>
              <a:rPr lang="en-US" sz="1200" b="0" dirty="0" err="1" smtClean="0">
                <a:solidFill>
                  <a:schemeClr val="tx1"/>
                </a:solidFill>
              </a:rPr>
              <a:t>preservice</a:t>
            </a:r>
            <a:r>
              <a:rPr lang="en-US" sz="1200" b="0" dirty="0" smtClean="0">
                <a:solidFill>
                  <a:schemeClr val="tx1"/>
                </a:solidFill>
              </a:rPr>
              <a:t> teachers are expected to demonstrate:</a:t>
            </a:r>
          </a:p>
          <a:p>
            <a:pPr marL="342900" indent="-342900" algn="l">
              <a:lnSpc>
                <a:spcPct val="80000"/>
              </a:lnSpc>
              <a:buFont typeface="Arial" panose="020B0604020202020204" pitchFamily="34" charset="0"/>
              <a:buChar char="•"/>
            </a:pPr>
            <a:r>
              <a:rPr lang="en-US" sz="1200" b="0" dirty="0" smtClean="0">
                <a:solidFill>
                  <a:schemeClr val="tx1"/>
                </a:solidFill>
              </a:rPr>
              <a:t>the ability to present information in a clear, direct way that students can understand.</a:t>
            </a:r>
          </a:p>
          <a:p>
            <a:pPr marL="342900" indent="-342900" algn="l">
              <a:lnSpc>
                <a:spcPct val="80000"/>
              </a:lnSpc>
              <a:buFont typeface="Arial" panose="020B0604020202020204" pitchFamily="34" charset="0"/>
              <a:buChar char="•"/>
            </a:pPr>
            <a:r>
              <a:rPr lang="en-US" sz="1200" b="0" dirty="0" smtClean="0">
                <a:solidFill>
                  <a:schemeClr val="tx1"/>
                </a:solidFill>
              </a:rPr>
              <a:t>behaviors like varied delivery, frequent demonstrative questions, varied, dramatic body movements, varied emotional facial expressions, animated acceptance of ideas, and selection of varied words, especially adjectives.</a:t>
            </a:r>
          </a:p>
          <a:p>
            <a:pPr marL="342900" indent="-342900" algn="l">
              <a:lnSpc>
                <a:spcPct val="80000"/>
              </a:lnSpc>
              <a:buFont typeface="Arial" panose="020B0604020202020204" pitchFamily="34" charset="0"/>
              <a:buChar char="•"/>
            </a:pPr>
            <a:r>
              <a:rPr lang="en-US" sz="1200" b="0" dirty="0" smtClean="0">
                <a:solidFill>
                  <a:schemeClr val="tx1"/>
                </a:solidFill>
              </a:rPr>
              <a:t>the ability to see things from the student point of view, showing positive regard toward the student. (Exhibits caring "desk-side manner").</a:t>
            </a:r>
          </a:p>
          <a:p>
            <a:pPr marL="342900" indent="-342900" algn="l">
              <a:lnSpc>
                <a:spcPct val="80000"/>
              </a:lnSpc>
              <a:buFont typeface="Arial" panose="020B0604020202020204" pitchFamily="34" charset="0"/>
              <a:buChar char="•"/>
            </a:pPr>
            <a:r>
              <a:rPr lang="en-US" sz="1200" b="0" dirty="0" smtClean="0">
                <a:solidFill>
                  <a:schemeClr val="tx1"/>
                </a:solidFill>
              </a:rPr>
              <a:t>the ability to break down complex concepts or tasks and sequence them in order of difficulty.</a:t>
            </a:r>
          </a:p>
          <a:p>
            <a:pPr marL="342900" indent="-342900" algn="l">
              <a:lnSpc>
                <a:spcPct val="80000"/>
              </a:lnSpc>
              <a:buFont typeface="Arial" panose="020B0604020202020204" pitchFamily="34" charset="0"/>
              <a:buChar char="•"/>
            </a:pPr>
            <a:r>
              <a:rPr lang="en-US" sz="1200" b="0" dirty="0" smtClean="0">
                <a:solidFill>
                  <a:schemeClr val="tx1"/>
                </a:solidFill>
              </a:rPr>
              <a:t>respect and understanding for students' cultural rituals, icons, and historical experience so that new learning can be effectively connected to students' experiences.</a:t>
            </a:r>
          </a:p>
          <a:p>
            <a:pPr marL="342900" indent="-342900" algn="l">
              <a:lnSpc>
                <a:spcPct val="80000"/>
              </a:lnSpc>
              <a:buFont typeface="Arial" panose="020B0604020202020204" pitchFamily="34" charset="0"/>
              <a:buChar char="•"/>
            </a:pPr>
            <a:r>
              <a:rPr lang="en-US" sz="1200" b="0" dirty="0" smtClean="0">
                <a:solidFill>
                  <a:schemeClr val="tx1"/>
                </a:solidFill>
              </a:rPr>
              <a:t>the ability to improve life in the classroom through self-analysis and action research related to student outcomes and teacher behavior. (Asks the question: What can I do to insure better results for my students?</a:t>
            </a:r>
          </a:p>
          <a:p>
            <a:pPr marL="342900" indent="-342900" algn="l">
              <a:lnSpc>
                <a:spcPct val="80000"/>
              </a:lnSpc>
              <a:buFont typeface="Arial" panose="020B0604020202020204" pitchFamily="34" charset="0"/>
              <a:buChar char="•"/>
            </a:pPr>
            <a:r>
              <a:rPr lang="en-US" sz="1200" b="0" dirty="0" smtClean="0">
                <a:solidFill>
                  <a:schemeClr val="tx1"/>
                </a:solidFill>
              </a:rPr>
              <a:t>the ability to view students on a developmental continuum as opposed to viewing some children as inherently deficient due to race, class, gender or other factors beyond the student's control.  (moving away from the deficit model of learning)</a:t>
            </a:r>
          </a:p>
          <a:p>
            <a:pPr marL="342900" indent="-342900" algn="l">
              <a:lnSpc>
                <a:spcPct val="80000"/>
              </a:lnSpc>
              <a:buFont typeface="Arial" panose="020B0604020202020204" pitchFamily="34" charset="0"/>
              <a:buChar char="•"/>
            </a:pP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16</a:t>
            </a:fld>
            <a:endParaRPr lang="en-US"/>
          </a:p>
        </p:txBody>
      </p:sp>
    </p:spTree>
    <p:extLst>
      <p:ext uri="{BB962C8B-B14F-4D97-AF65-F5344CB8AC3E}">
        <p14:creationId xmlns:p14="http://schemas.microsoft.com/office/powerpoint/2010/main" val="191163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pPr>
            <a:r>
              <a:rPr lang="en-US" sz="1200" b="0" dirty="0" smtClean="0">
                <a:solidFill>
                  <a:schemeClr val="tx1"/>
                </a:solidFill>
              </a:rPr>
              <a:t>Questions for the presenters and audience (3 min) </a:t>
            </a:r>
          </a:p>
          <a:p>
            <a:pPr algn="l">
              <a:lnSpc>
                <a:spcPct val="80000"/>
              </a:lnSpc>
            </a:pPr>
            <a:endParaRPr lang="en-US" sz="1200" b="0" dirty="0" smtClean="0">
              <a:solidFill>
                <a:schemeClr val="tx1"/>
              </a:solidFill>
            </a:endParaRPr>
          </a:p>
          <a:p>
            <a:pPr algn="l">
              <a:lnSpc>
                <a:spcPct val="80000"/>
              </a:lnSpc>
            </a:pPr>
            <a:r>
              <a:rPr lang="en-US" sz="1200" b="0" dirty="0" smtClean="0">
                <a:solidFill>
                  <a:schemeClr val="tx1"/>
                </a:solidFill>
              </a:rPr>
              <a:t>Start</a:t>
            </a:r>
            <a:r>
              <a:rPr lang="en-US" sz="1200" b="0" baseline="0" dirty="0" smtClean="0">
                <a:solidFill>
                  <a:schemeClr val="tx1"/>
                </a:solidFill>
              </a:rPr>
              <a:t> with </a:t>
            </a:r>
            <a:r>
              <a:rPr lang="en-US" sz="1200" b="0" baseline="0" dirty="0" err="1" smtClean="0">
                <a:solidFill>
                  <a:schemeClr val="tx1"/>
                </a:solidFill>
              </a:rPr>
              <a:t>Rochonda</a:t>
            </a:r>
            <a:r>
              <a:rPr lang="en-US" sz="1200" b="0" baseline="0" dirty="0" smtClean="0">
                <a:solidFill>
                  <a:schemeClr val="tx1"/>
                </a:solidFill>
              </a:rPr>
              <a:t>, building off the last slide…..</a:t>
            </a:r>
            <a:endParaRPr lang="en-US" sz="1200" b="0" dirty="0" smtClean="0">
              <a:solidFill>
                <a:schemeClr val="tx1"/>
              </a:solidFill>
            </a:endParaRPr>
          </a:p>
          <a:p>
            <a:pPr algn="l">
              <a:lnSpc>
                <a:spcPct val="80000"/>
              </a:lnSpc>
            </a:pPr>
            <a:endParaRPr lang="en-US" sz="1200" b="0" dirty="0" smtClean="0">
              <a:solidFill>
                <a:schemeClr val="tx1"/>
              </a:solidFill>
            </a:endParaRPr>
          </a:p>
          <a:p>
            <a:pPr algn="l">
              <a:lnSpc>
                <a:spcPct val="80000"/>
              </a:lnSpc>
            </a:pPr>
            <a:r>
              <a:rPr lang="en-US" sz="1200" b="0" dirty="0" smtClean="0">
                <a:solidFill>
                  <a:schemeClr val="tx1"/>
                </a:solidFill>
              </a:rPr>
              <a:t>Each presenter shares their perspective and answers one or more of the following questions: </a:t>
            </a:r>
          </a:p>
          <a:p>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17</a:t>
            </a:fld>
            <a:endParaRPr lang="en-US"/>
          </a:p>
        </p:txBody>
      </p:sp>
    </p:spTree>
    <p:extLst>
      <p:ext uri="{BB962C8B-B14F-4D97-AF65-F5344CB8AC3E}">
        <p14:creationId xmlns:p14="http://schemas.microsoft.com/office/powerpoint/2010/main" val="38256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 Paul </a:t>
            </a:r>
          </a:p>
          <a:p>
            <a:r>
              <a:rPr lang="en-US" baseline="0" dirty="0" smtClean="0"/>
              <a:t>Basic info about the Ohio 8</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2</a:t>
            </a:fld>
            <a:endParaRPr lang="en-US"/>
          </a:p>
        </p:txBody>
      </p:sp>
    </p:spTree>
    <p:extLst>
      <p:ext uri="{BB962C8B-B14F-4D97-AF65-F5344CB8AC3E}">
        <p14:creationId xmlns:p14="http://schemas.microsoft.com/office/powerpoint/2010/main" val="321096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(Ohio 8 Rep): Paul</a:t>
            </a:r>
          </a:p>
          <a:p>
            <a:r>
              <a:rPr lang="en-US" baseline="0" dirty="0" smtClean="0"/>
              <a:t>While have varying enrollment in our districts, we are the largest urban districts in the state.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3</a:t>
            </a:fld>
            <a:endParaRPr lang="en-US"/>
          </a:p>
        </p:txBody>
      </p:sp>
    </p:spTree>
    <p:extLst>
      <p:ext uri="{BB962C8B-B14F-4D97-AF65-F5344CB8AC3E}">
        <p14:creationId xmlns:p14="http://schemas.microsoft.com/office/powerpoint/2010/main" val="418288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(Ohio 8 Rep): Paul</a:t>
            </a:r>
          </a:p>
          <a:p>
            <a:r>
              <a:rPr lang="en-US" baseline="0" dirty="0" smtClean="0"/>
              <a:t>As you can see our student population is well over half African American, while whites make up almost a third of our enrolled students.  Well over two-thirds of our student population is minority.</a:t>
            </a:r>
          </a:p>
        </p:txBody>
      </p:sp>
      <p:sp>
        <p:nvSpPr>
          <p:cNvPr id="4" name="Slide Number Placeholder 3"/>
          <p:cNvSpPr>
            <a:spLocks noGrp="1"/>
          </p:cNvSpPr>
          <p:nvPr>
            <p:ph type="sldNum" sz="quarter" idx="10"/>
          </p:nvPr>
        </p:nvSpPr>
        <p:spPr/>
        <p:txBody>
          <a:bodyPr/>
          <a:lstStyle/>
          <a:p>
            <a:fld id="{E87F5F96-0B68-4EFA-ABFD-D7CB0D3553D1}" type="slidenum">
              <a:rPr lang="en-US" smtClean="0"/>
              <a:t>4</a:t>
            </a:fld>
            <a:endParaRPr lang="en-US"/>
          </a:p>
        </p:txBody>
      </p:sp>
    </p:spTree>
    <p:extLst>
      <p:ext uri="{BB962C8B-B14F-4D97-AF65-F5344CB8AC3E}">
        <p14:creationId xmlns:p14="http://schemas.microsoft.com/office/powerpoint/2010/main" val="28730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(Ohio 8 Rep):  Paul</a:t>
            </a:r>
          </a:p>
          <a:p>
            <a:r>
              <a:rPr lang="en-US" dirty="0" smtClean="0"/>
              <a:t>As</a:t>
            </a:r>
            <a:r>
              <a:rPr lang="en-US" baseline="0" dirty="0" smtClean="0"/>
              <a:t> you can see from this graph the Ohio 8 student population is a distinctly different demographic than the state overall, with significantly more minorities and less whites.</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5</a:t>
            </a:fld>
            <a:endParaRPr lang="en-US"/>
          </a:p>
        </p:txBody>
      </p:sp>
    </p:spTree>
    <p:extLst>
      <p:ext uri="{BB962C8B-B14F-4D97-AF65-F5344CB8AC3E}">
        <p14:creationId xmlns:p14="http://schemas.microsoft.com/office/powerpoint/2010/main" val="14450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(Ohio 8 Rep): Paul</a:t>
            </a:r>
          </a:p>
          <a:p>
            <a:r>
              <a:rPr lang="en-US" dirty="0" smtClean="0"/>
              <a:t>We also, have a significantly larger number of economically disadvantaged students than the state as a</a:t>
            </a:r>
            <a:r>
              <a:rPr lang="en-US" baseline="0" dirty="0" smtClean="0"/>
              <a:t> whole</a:t>
            </a:r>
            <a:r>
              <a:rPr lang="en-US" dirty="0" smtClean="0"/>
              <a:t>, as well as Limited English proficient students and students with disabilities.</a:t>
            </a:r>
            <a:r>
              <a:rPr lang="en-US" baseline="0" dirty="0" smtClean="0"/>
              <a:t>  These characteristics create a unique set of needs and require a specific preparation for teachers to be ready to teach in an urban setting. </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6</a:t>
            </a:fld>
            <a:endParaRPr lang="en-US"/>
          </a:p>
        </p:txBody>
      </p:sp>
    </p:spTree>
    <p:extLst>
      <p:ext uri="{BB962C8B-B14F-4D97-AF65-F5344CB8AC3E}">
        <p14:creationId xmlns:p14="http://schemas.microsoft.com/office/powerpoint/2010/main" val="71271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(Ohio 8 Rep): </a:t>
            </a:r>
            <a:r>
              <a:rPr lang="en-US" dirty="0" err="1" smtClean="0"/>
              <a:t>Kennyatta</a:t>
            </a:r>
            <a:endParaRPr lang="en-US" dirty="0" smtClean="0"/>
          </a:p>
          <a:p>
            <a:r>
              <a:rPr lang="en-US" dirty="0" smtClean="0"/>
              <a:t>As</a:t>
            </a:r>
            <a:r>
              <a:rPr lang="en-US" baseline="0" dirty="0" smtClean="0"/>
              <a:t> you can see from this slide our teachers do not necessarily reflect the population they teach.  More than other districts in the state, the Ohio 8 districts are seeking more minority hires. </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7</a:t>
            </a:fld>
            <a:endParaRPr lang="en-US"/>
          </a:p>
        </p:txBody>
      </p:sp>
    </p:spTree>
    <p:extLst>
      <p:ext uri="{BB962C8B-B14F-4D97-AF65-F5344CB8AC3E}">
        <p14:creationId xmlns:p14="http://schemas.microsoft.com/office/powerpoint/2010/main" val="338834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(Ohio 8 Rep):  </a:t>
            </a:r>
            <a:r>
              <a:rPr lang="en-US" dirty="0" err="1" smtClean="0"/>
              <a:t>Kennyatta</a:t>
            </a:r>
            <a:endParaRPr lang="en-US" dirty="0" smtClean="0"/>
          </a:p>
          <a:p>
            <a:r>
              <a:rPr lang="en-US" baseline="0" dirty="0" smtClean="0"/>
              <a:t>…And the Ohio 8 is going to have high demand for new teachers in the coming years as many district teachers are reaching retirement. </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8</a:t>
            </a:fld>
            <a:endParaRPr lang="en-US"/>
          </a:p>
        </p:txBody>
      </p:sp>
    </p:spTree>
    <p:extLst>
      <p:ext uri="{BB962C8B-B14F-4D97-AF65-F5344CB8AC3E}">
        <p14:creationId xmlns:p14="http://schemas.microsoft.com/office/powerpoint/2010/main" val="260527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(Ohio 8 Rep): </a:t>
            </a:r>
            <a:r>
              <a:rPr lang="en-US" dirty="0" err="1" smtClean="0"/>
              <a:t>Kennyatta</a:t>
            </a:r>
            <a:endParaRPr lang="en-US" dirty="0" smtClean="0"/>
          </a:p>
          <a:p>
            <a:r>
              <a:rPr lang="en-US" dirty="0" smtClean="0"/>
              <a:t>So what are the hardest positions for</a:t>
            </a:r>
            <a:r>
              <a:rPr lang="en-US" baseline="0" dirty="0" smtClean="0"/>
              <a:t> us fill? They include….(list) – as well as generally hiring on minority teachers, which remains an on-going challenge.</a:t>
            </a:r>
            <a:endParaRPr lang="en-US" dirty="0"/>
          </a:p>
        </p:txBody>
      </p:sp>
      <p:sp>
        <p:nvSpPr>
          <p:cNvPr id="4" name="Slide Number Placeholder 3"/>
          <p:cNvSpPr>
            <a:spLocks noGrp="1"/>
          </p:cNvSpPr>
          <p:nvPr>
            <p:ph type="sldNum" sz="quarter" idx="10"/>
          </p:nvPr>
        </p:nvSpPr>
        <p:spPr/>
        <p:txBody>
          <a:bodyPr/>
          <a:lstStyle/>
          <a:p>
            <a:fld id="{E87F5F96-0B68-4EFA-ABFD-D7CB0D3553D1}" type="slidenum">
              <a:rPr lang="en-US" smtClean="0"/>
              <a:t>9</a:t>
            </a:fld>
            <a:endParaRPr lang="en-US"/>
          </a:p>
        </p:txBody>
      </p:sp>
    </p:spTree>
    <p:extLst>
      <p:ext uri="{BB962C8B-B14F-4D97-AF65-F5344CB8AC3E}">
        <p14:creationId xmlns:p14="http://schemas.microsoft.com/office/powerpoint/2010/main" val="17867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E5DAF2-7A9B-453A-B21E-32E282DC7A1D}"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11485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D90FF-59B5-413D-A56E-DE97F01DDDA7}"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20107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B8693-72E9-413C-85B8-F20AD3A29B01}"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223493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FE5DAF2-7A9B-453A-B21E-32E282DC7A1D}" type="datetime1">
              <a:rPr lang="en-US" smtClean="0"/>
              <a:t>3/5/2015</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www.Ohio8Coalition.org</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73F9F83-D503-409F-9471-F10D0B5DDAF2}"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94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EDAC2-95D1-4FBD-8C10-74EDC6490F2D}"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409378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0BB3F-41E2-48A7-BE3C-8214F45693C2}"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99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9AA29-63F2-41BD-A1C7-C1AB5AB719B5}"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44980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8E1A1-FB4B-4CBC-A050-B1B2C292001F}" type="datetime1">
              <a:rPr lang="en-US" smtClean="0"/>
              <a:t>3/5/2015</a:t>
            </a:fld>
            <a:endParaRPr lang="en-US"/>
          </a:p>
        </p:txBody>
      </p:sp>
      <p:sp>
        <p:nvSpPr>
          <p:cNvPr id="8" name="Footer Placeholder 7"/>
          <p:cNvSpPr>
            <a:spLocks noGrp="1"/>
          </p:cNvSpPr>
          <p:nvPr>
            <p:ph type="ftr" sz="quarter" idx="11"/>
          </p:nvPr>
        </p:nvSpPr>
        <p:spPr/>
        <p:txBody>
          <a:bodyPr/>
          <a:lstStyle/>
          <a:p>
            <a:r>
              <a:rPr lang="en-US" smtClean="0"/>
              <a:t>www.Ohio8Coalition.org</a:t>
            </a:r>
            <a:endParaRPr lang="en-US"/>
          </a:p>
        </p:txBody>
      </p:sp>
      <p:sp>
        <p:nvSpPr>
          <p:cNvPr id="9" name="Slide Number Placeholder 8"/>
          <p:cNvSpPr>
            <a:spLocks noGrp="1"/>
          </p:cNvSpPr>
          <p:nvPr>
            <p:ph type="sldNum" sz="quarter" idx="12"/>
          </p:nvPr>
        </p:nvSpPr>
        <p:spPr/>
        <p:txBody>
          <a:bodyPr/>
          <a:lstStyle/>
          <a:p>
            <a:fld id="{F73F9F83-D503-409F-9471-F10D0B5DDAF2}"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953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C82344-6695-4CC1-8ED8-334DE890CADE}" type="datetime1">
              <a:rPr lang="en-US" smtClean="0"/>
              <a:t>3/5/2015</a:t>
            </a:fld>
            <a:endParaRPr lang="en-US"/>
          </a:p>
        </p:txBody>
      </p:sp>
      <p:sp>
        <p:nvSpPr>
          <p:cNvPr id="4" name="Footer Placeholder 3"/>
          <p:cNvSpPr>
            <a:spLocks noGrp="1"/>
          </p:cNvSpPr>
          <p:nvPr>
            <p:ph type="ftr" sz="quarter" idx="11"/>
          </p:nvPr>
        </p:nvSpPr>
        <p:spPr/>
        <p:txBody>
          <a:bodyPr/>
          <a:lstStyle/>
          <a:p>
            <a:r>
              <a:rPr lang="en-US" smtClean="0"/>
              <a:t>www.Ohio8Coalition.org</a:t>
            </a:r>
            <a:endParaRPr lang="en-US"/>
          </a:p>
        </p:txBody>
      </p:sp>
      <p:sp>
        <p:nvSpPr>
          <p:cNvPr id="5" name="Slide Number Placeholder 4"/>
          <p:cNvSpPr>
            <a:spLocks noGrp="1"/>
          </p:cNvSpPr>
          <p:nvPr>
            <p:ph type="sldNum" sz="quarter" idx="12"/>
          </p:nvPr>
        </p:nvSpPr>
        <p:spPr/>
        <p:txBody>
          <a:bodyPr/>
          <a:lstStyle/>
          <a:p>
            <a:fld id="{F73F9F83-D503-409F-9471-F10D0B5DDAF2}"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90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A469A-F6C9-4651-AEF8-EBC0B33664DE}" type="datetime1">
              <a:rPr lang="en-US" smtClean="0"/>
              <a:t>3/5/2015</a:t>
            </a:fld>
            <a:endParaRPr lang="en-US"/>
          </a:p>
        </p:txBody>
      </p:sp>
      <p:sp>
        <p:nvSpPr>
          <p:cNvPr id="3" name="Footer Placeholder 2"/>
          <p:cNvSpPr>
            <a:spLocks noGrp="1"/>
          </p:cNvSpPr>
          <p:nvPr>
            <p:ph type="ftr" sz="quarter" idx="11"/>
          </p:nvPr>
        </p:nvSpPr>
        <p:spPr/>
        <p:txBody>
          <a:bodyPr/>
          <a:lstStyle/>
          <a:p>
            <a:r>
              <a:rPr lang="en-US" smtClean="0"/>
              <a:t>www.Ohio8Coalition.org</a:t>
            </a:r>
            <a:endParaRPr lang="en-US"/>
          </a:p>
        </p:txBody>
      </p:sp>
      <p:sp>
        <p:nvSpPr>
          <p:cNvPr id="4" name="Slide Number Placeholder 3"/>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251596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9DC82-8C8B-4200-B273-D56BAF7D85B4}"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1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EDAC2-95D1-4FBD-8C10-74EDC6490F2D}"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423719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C6383-4DDC-4FDF-9A28-927BF4673768}"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624482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2AE80-C0E3-46FE-A976-226F2CF6E3E4}"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24907350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AE80-C0E3-46FE-A976-226F2CF6E3E4}"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7629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AE80-C0E3-46FE-A976-226F2CF6E3E4}"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70771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AE80-C0E3-46FE-A976-226F2CF6E3E4}"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070171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AE80-C0E3-46FE-A976-226F2CF6E3E4}"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73457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AE80-C0E3-46FE-A976-226F2CF6E3E4}"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35184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D90FF-59B5-413D-A56E-DE97F01DDDA7}"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435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B8693-72E9-413C-85B8-F20AD3A29B01}"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7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0BB3F-41E2-48A7-BE3C-8214F45693C2}" type="datetime1">
              <a:rPr lang="en-US" smtClean="0"/>
              <a:t>3/5/2015</a:t>
            </a:fld>
            <a:endParaRPr lang="en-US"/>
          </a:p>
        </p:txBody>
      </p:sp>
      <p:sp>
        <p:nvSpPr>
          <p:cNvPr id="5" name="Footer Placeholder 4"/>
          <p:cNvSpPr>
            <a:spLocks noGrp="1"/>
          </p:cNvSpPr>
          <p:nvPr>
            <p:ph type="ftr" sz="quarter" idx="11"/>
          </p:nvPr>
        </p:nvSpPr>
        <p:spPr/>
        <p:txBody>
          <a:bodyPr/>
          <a:lstStyle/>
          <a:p>
            <a:r>
              <a:rPr lang="en-US" smtClean="0"/>
              <a:t>www.Ohio8Coalition.org</a:t>
            </a:r>
            <a:endParaRPr lang="en-US"/>
          </a:p>
        </p:txBody>
      </p:sp>
      <p:sp>
        <p:nvSpPr>
          <p:cNvPr id="6" name="Slide Number Placeholder 5"/>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0337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9AA29-63F2-41BD-A1C7-C1AB5AB719B5}"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138299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8E1A1-FB4B-4CBC-A050-B1B2C292001F}" type="datetime1">
              <a:rPr lang="en-US" smtClean="0"/>
              <a:t>3/5/2015</a:t>
            </a:fld>
            <a:endParaRPr lang="en-US"/>
          </a:p>
        </p:txBody>
      </p:sp>
      <p:sp>
        <p:nvSpPr>
          <p:cNvPr id="8" name="Footer Placeholder 7"/>
          <p:cNvSpPr>
            <a:spLocks noGrp="1"/>
          </p:cNvSpPr>
          <p:nvPr>
            <p:ph type="ftr" sz="quarter" idx="11"/>
          </p:nvPr>
        </p:nvSpPr>
        <p:spPr/>
        <p:txBody>
          <a:bodyPr/>
          <a:lstStyle/>
          <a:p>
            <a:r>
              <a:rPr lang="en-US" smtClean="0"/>
              <a:t>www.Ohio8Coalition.org</a:t>
            </a:r>
            <a:endParaRPr lang="en-US"/>
          </a:p>
        </p:txBody>
      </p:sp>
      <p:sp>
        <p:nvSpPr>
          <p:cNvPr id="9" name="Slide Number Placeholder 8"/>
          <p:cNvSpPr>
            <a:spLocks noGrp="1"/>
          </p:cNvSpPr>
          <p:nvPr>
            <p:ph type="sldNum" sz="quarter" idx="12"/>
          </p:nvPr>
        </p:nvSpPr>
        <p:spPr/>
        <p:txBody>
          <a:bodyPr/>
          <a:lstStyle/>
          <a:p>
            <a:fld id="{F73F9F83-D503-409F-9471-F10D0B5DDAF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288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C82344-6695-4CC1-8ED8-334DE890CADE}" type="datetime1">
              <a:rPr lang="en-US" smtClean="0"/>
              <a:t>3/5/2015</a:t>
            </a:fld>
            <a:endParaRPr lang="en-US"/>
          </a:p>
        </p:txBody>
      </p:sp>
      <p:sp>
        <p:nvSpPr>
          <p:cNvPr id="4" name="Footer Placeholder 3"/>
          <p:cNvSpPr>
            <a:spLocks noGrp="1"/>
          </p:cNvSpPr>
          <p:nvPr>
            <p:ph type="ftr" sz="quarter" idx="11"/>
          </p:nvPr>
        </p:nvSpPr>
        <p:spPr/>
        <p:txBody>
          <a:bodyPr/>
          <a:lstStyle/>
          <a:p>
            <a:r>
              <a:rPr lang="en-US" smtClean="0"/>
              <a:t>www.Ohio8Coalition.org</a:t>
            </a:r>
            <a:endParaRPr lang="en-US"/>
          </a:p>
        </p:txBody>
      </p:sp>
      <p:sp>
        <p:nvSpPr>
          <p:cNvPr id="5" name="Slide Number Placeholder 4"/>
          <p:cNvSpPr>
            <a:spLocks noGrp="1"/>
          </p:cNvSpPr>
          <p:nvPr>
            <p:ph type="sldNum" sz="quarter" idx="12"/>
          </p:nvPr>
        </p:nvSpPr>
        <p:spPr/>
        <p:txBody>
          <a:bodyPr/>
          <a:lstStyle/>
          <a:p>
            <a:fld id="{F73F9F83-D503-409F-9471-F10D0B5DDAF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205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A469A-F6C9-4651-AEF8-EBC0B33664DE}" type="datetime1">
              <a:rPr lang="en-US" smtClean="0"/>
              <a:t>3/5/2015</a:t>
            </a:fld>
            <a:endParaRPr lang="en-US"/>
          </a:p>
        </p:txBody>
      </p:sp>
      <p:sp>
        <p:nvSpPr>
          <p:cNvPr id="3" name="Footer Placeholder 2"/>
          <p:cNvSpPr>
            <a:spLocks noGrp="1"/>
          </p:cNvSpPr>
          <p:nvPr>
            <p:ph type="ftr" sz="quarter" idx="11"/>
          </p:nvPr>
        </p:nvSpPr>
        <p:spPr/>
        <p:txBody>
          <a:bodyPr/>
          <a:lstStyle/>
          <a:p>
            <a:r>
              <a:rPr lang="en-US" smtClean="0"/>
              <a:t>www.Ohio8Coalition.org</a:t>
            </a:r>
            <a:endParaRPr lang="en-US"/>
          </a:p>
        </p:txBody>
      </p:sp>
      <p:sp>
        <p:nvSpPr>
          <p:cNvPr id="4" name="Slide Number Placeholder 3"/>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92547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9DC82-8C8B-4200-B273-D56BAF7D85B4}"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47975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C6383-4DDC-4FDF-9A28-927BF4673768}" type="datetime1">
              <a:rPr lang="en-US" smtClean="0"/>
              <a:t>3/5/2015</a:t>
            </a:fld>
            <a:endParaRPr lang="en-US"/>
          </a:p>
        </p:txBody>
      </p:sp>
      <p:sp>
        <p:nvSpPr>
          <p:cNvPr id="6" name="Footer Placeholder 5"/>
          <p:cNvSpPr>
            <a:spLocks noGrp="1"/>
          </p:cNvSpPr>
          <p:nvPr>
            <p:ph type="ftr" sz="quarter" idx="11"/>
          </p:nvPr>
        </p:nvSpPr>
        <p:spPr/>
        <p:txBody>
          <a:bodyPr/>
          <a:lstStyle/>
          <a:p>
            <a:r>
              <a:rPr lang="en-US" smtClean="0"/>
              <a:t>www.Ohio8Coalition.org</a:t>
            </a:r>
            <a:endParaRPr lang="en-US"/>
          </a:p>
        </p:txBody>
      </p:sp>
      <p:sp>
        <p:nvSpPr>
          <p:cNvPr id="7" name="Slide Number Placeholder 6"/>
          <p:cNvSpPr>
            <a:spLocks noGrp="1"/>
          </p:cNvSpPr>
          <p:nvPr>
            <p:ph type="sldNum" sz="quarter" idx="12"/>
          </p:nvPr>
        </p:nvSpPr>
        <p:spPr/>
        <p:txBody>
          <a:bodyPr/>
          <a:lstStyle/>
          <a:p>
            <a:fld id="{F73F9F83-D503-409F-9471-F10D0B5DDAF2}" type="slidenum">
              <a:rPr lang="en-US" smtClean="0"/>
              <a:t>‹#›</a:t>
            </a:fld>
            <a:endParaRPr lang="en-US"/>
          </a:p>
        </p:txBody>
      </p:sp>
    </p:spTree>
    <p:extLst>
      <p:ext uri="{BB962C8B-B14F-4D97-AF65-F5344CB8AC3E}">
        <p14:creationId xmlns:p14="http://schemas.microsoft.com/office/powerpoint/2010/main" val="368046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7D82AE80-C0E3-46FE-A976-226F2CF6E3E4}" type="datetime1">
              <a:rPr lang="en-US" smtClean="0"/>
              <a:t>3/5/2015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en-US" smtClean="0"/>
              <a:t>www.Ohio8Coalition.org</a:t>
            </a: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3F9F83-D503-409F-9471-F10D0B5DDAF2}" type="slidenum">
              <a:rPr lang="en-US" smtClean="0"/>
              <a:t>‹#›</a:t>
            </a:fld>
            <a:endParaRPr lang="en-US"/>
          </a:p>
        </p:txBody>
      </p:sp>
    </p:spTree>
    <p:extLst>
      <p:ext uri="{BB962C8B-B14F-4D97-AF65-F5344CB8AC3E}">
        <p14:creationId xmlns:p14="http://schemas.microsoft.com/office/powerpoint/2010/main" val="32457133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82AE80-C0E3-46FE-A976-226F2CF6E3E4}" type="datetime1">
              <a:rPr lang="en-US" smtClean="0"/>
              <a:t>3/5/2015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www.Ohio8Coalition.org</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3F9F83-D503-409F-9471-F10D0B5DDAF2}" type="slidenum">
              <a:rPr lang="en-US" smtClean="0"/>
              <a:t>‹#›</a:t>
            </a:fld>
            <a:endParaRPr lang="en-US"/>
          </a:p>
        </p:txBody>
      </p:sp>
    </p:spTree>
    <p:extLst>
      <p:ext uri="{BB962C8B-B14F-4D97-AF65-F5344CB8AC3E}">
        <p14:creationId xmlns:p14="http://schemas.microsoft.com/office/powerpoint/2010/main" val="134062151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5" name="TextBox 4"/>
          <p:cNvSpPr txBox="1"/>
          <p:nvPr/>
        </p:nvSpPr>
        <p:spPr>
          <a:xfrm>
            <a:off x="685800" y="1681322"/>
            <a:ext cx="7772400" cy="4739759"/>
          </a:xfrm>
          <a:prstGeom prst="rect">
            <a:avLst/>
          </a:prstGeom>
          <a:noFill/>
        </p:spPr>
        <p:txBody>
          <a:bodyPr wrap="square" rtlCol="0">
            <a:spAutoFit/>
          </a:bodyPr>
          <a:lstStyle/>
          <a:p>
            <a:pPr algn="ctr"/>
            <a:endParaRPr lang="en-US" sz="3500" b="1" dirty="0" smtClean="0">
              <a:solidFill>
                <a:srgbClr val="053871"/>
              </a:solidFill>
            </a:endParaRPr>
          </a:p>
          <a:p>
            <a:pPr algn="ctr"/>
            <a:r>
              <a:rPr lang="en-US" sz="3500" b="1" dirty="0" smtClean="0">
                <a:solidFill>
                  <a:srgbClr val="053871"/>
                </a:solidFill>
              </a:rPr>
              <a:t>OCTEO Conference</a:t>
            </a:r>
          </a:p>
          <a:p>
            <a:pPr algn="ctr"/>
            <a:r>
              <a:rPr lang="en-US" sz="2800" b="1" dirty="0">
                <a:solidFill>
                  <a:srgbClr val="053871"/>
                </a:solidFill>
              </a:rPr>
              <a:t>Breakout Session</a:t>
            </a:r>
          </a:p>
          <a:p>
            <a:pPr algn="ctr"/>
            <a:endParaRPr lang="en-US" sz="2500" b="1" dirty="0" smtClean="0">
              <a:solidFill>
                <a:srgbClr val="053871"/>
              </a:solidFill>
            </a:endParaRPr>
          </a:p>
          <a:p>
            <a:pPr algn="ctr"/>
            <a:r>
              <a:rPr lang="en-US" sz="3000" b="1" dirty="0"/>
              <a:t>Preparing the Pre-Service Teacher </a:t>
            </a:r>
            <a:endParaRPr lang="en-US" sz="3000" b="1" dirty="0" smtClean="0"/>
          </a:p>
          <a:p>
            <a:pPr algn="ctr"/>
            <a:r>
              <a:rPr lang="en-US" sz="3000" b="1" dirty="0" smtClean="0"/>
              <a:t>to </a:t>
            </a:r>
            <a:r>
              <a:rPr lang="en-US" sz="3000" b="1" dirty="0"/>
              <a:t>Work in an Urban Setting in Ohio</a:t>
            </a:r>
          </a:p>
          <a:p>
            <a:pPr algn="ctr"/>
            <a:endParaRPr lang="en-US" sz="2500" b="1" dirty="0"/>
          </a:p>
          <a:p>
            <a:pPr algn="ctr"/>
            <a:r>
              <a:rPr lang="en-US" sz="2500" b="1" dirty="0" smtClean="0"/>
              <a:t>March 5, 2015</a:t>
            </a:r>
          </a:p>
          <a:p>
            <a:pPr algn="ctr"/>
            <a:r>
              <a:rPr lang="en-US" sz="2500" b="1" dirty="0" smtClean="0"/>
              <a:t>10:45am</a:t>
            </a:r>
          </a:p>
          <a:p>
            <a:pPr algn="ctr"/>
            <a:r>
              <a:rPr lang="en-US" sz="2500" b="1" dirty="0" smtClean="0"/>
              <a:t>Conference Room 5 </a:t>
            </a:r>
          </a:p>
          <a:p>
            <a:pPr algn="ctr"/>
            <a:endParaRPr lang="en-US" sz="2200" b="1" dirty="0">
              <a:solidFill>
                <a:srgbClr val="053871"/>
              </a:solidFill>
            </a:endParaRPr>
          </a:p>
        </p:txBody>
      </p:sp>
      <p:sp>
        <p:nvSpPr>
          <p:cNvPr id="6" name="Rectangle 5"/>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endParaRPr lang="en-US" sz="1000" dirty="0" smtClean="0"/>
          </a:p>
          <a:p>
            <a:endParaRPr lang="en-US" sz="1000" dirty="0"/>
          </a:p>
        </p:txBody>
      </p:sp>
      <p:pic>
        <p:nvPicPr>
          <p:cNvPr id="7"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09900" y="789147"/>
            <a:ext cx="3124200" cy="892175"/>
          </a:xfrm>
        </p:spPr>
      </p:pic>
    </p:spTree>
    <p:extLst>
      <p:ext uri="{BB962C8B-B14F-4D97-AF65-F5344CB8AC3E}">
        <p14:creationId xmlns:p14="http://schemas.microsoft.com/office/powerpoint/2010/main" val="98713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741" y="762000"/>
            <a:ext cx="7162800" cy="1631216"/>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Ohio 8’s Teachers</a:t>
            </a:r>
          </a:p>
          <a:p>
            <a:r>
              <a:rPr lang="en-US" sz="2500" dirty="0"/>
              <a:t>Greatest Hiring Needs or Challenges in the </a:t>
            </a:r>
          </a:p>
          <a:p>
            <a:r>
              <a:rPr lang="en-US" sz="2500" dirty="0"/>
              <a:t>Next 3-5 Years….</a:t>
            </a:r>
          </a:p>
          <a:p>
            <a:pPr lvl="0"/>
            <a:endParaRPr lang="en-US" sz="2500" dirty="0"/>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65751310"/>
              </p:ext>
            </p:extLst>
          </p:nvPr>
        </p:nvGraphicFramePr>
        <p:xfrm>
          <a:off x="533400" y="2224887"/>
          <a:ext cx="8077199" cy="3815461"/>
        </p:xfrm>
        <a:graphic>
          <a:graphicData uri="http://schemas.openxmlformats.org/drawingml/2006/table">
            <a:tbl>
              <a:tblPr firstRow="1" firstCol="1" bandRow="1"/>
              <a:tblGrid>
                <a:gridCol w="2692779"/>
                <a:gridCol w="2692210"/>
                <a:gridCol w="2692210"/>
              </a:tblGrid>
              <a:tr h="1380455">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Akron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ESL because the population continues to grow.</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Canton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candidates willing to teach in an urban district, as well as minority hires.</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Cincinnati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CPS predicts the need to hire over 200 teachers for the 2015-16 in various licensure areas.</a:t>
                      </a: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637">
                <a:tc>
                  <a:txBody>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Cleveland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Bilingual- not enough licensed folks w/ this endorsement</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SPED- very large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Science- not many who get integrated license</a:t>
                      </a: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Columbus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Special Education</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PK-3 teachers with Reading Endorsement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Science</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Dayton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109 potential retirees due to age and years of service.</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11" marR="51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03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1125656" y="1917575"/>
            <a:ext cx="7264969" cy="3554819"/>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b="0" dirty="0" smtClean="0">
                <a:solidFill>
                  <a:schemeClr val="tx1"/>
                </a:solidFill>
              </a:rPr>
              <a:t>In </a:t>
            </a:r>
            <a:r>
              <a:rPr lang="en-US" sz="2500" b="0" dirty="0">
                <a:solidFill>
                  <a:schemeClr val="tx1"/>
                </a:solidFill>
              </a:rPr>
              <a:t>2000, 85% of the teachers in the United States were White and middle class, while 33% of school-aged children were minorities (Xu, 2000).  By the year 2025, it is predicted that the proportion of students of color will increase to approximately 50%; the majority of teachers on the other hand, will continue to be disproportionably White, middle-class women (</a:t>
            </a:r>
            <a:r>
              <a:rPr lang="en-US" sz="2500" b="0" dirty="0" err="1">
                <a:solidFill>
                  <a:schemeClr val="tx1"/>
                </a:solidFill>
              </a:rPr>
              <a:t>Bollin</a:t>
            </a:r>
            <a:r>
              <a:rPr lang="en-US" sz="2500" b="0" dirty="0">
                <a:solidFill>
                  <a:schemeClr val="tx1"/>
                </a:solidFill>
              </a:rPr>
              <a:t> &amp; </a:t>
            </a:r>
            <a:r>
              <a:rPr lang="en-US" sz="2500" b="0" dirty="0" err="1">
                <a:solidFill>
                  <a:schemeClr val="tx1"/>
                </a:solidFill>
              </a:rPr>
              <a:t>Finkel</a:t>
            </a:r>
            <a:r>
              <a:rPr lang="en-US" sz="2500" b="0" dirty="0">
                <a:solidFill>
                  <a:schemeClr val="tx1"/>
                </a:solidFill>
              </a:rPr>
              <a:t>, 1995; Singh, 1996). </a:t>
            </a:r>
            <a:r>
              <a:rPr lang="en-US" sz="2400" dirty="0">
                <a:latin typeface="Times New Roman" pitchFamily="18" charset="0"/>
              </a:rPr>
              <a:t/>
            </a:r>
            <a:br>
              <a:rPr lang="en-US" sz="2400" dirty="0">
                <a:latin typeface="Times New Roman" pitchFamily="18" charset="0"/>
              </a:rPr>
            </a:br>
            <a:endParaRPr lang="en-US" sz="2500" dirty="0">
              <a:solidFill>
                <a:schemeClr val="tx1"/>
              </a:solidFill>
            </a:endParaRPr>
          </a:p>
        </p:txBody>
      </p:sp>
      <p:sp>
        <p:nvSpPr>
          <p:cNvPr id="14" name="TextBox 13"/>
          <p:cNvSpPr txBox="1"/>
          <p:nvPr/>
        </p:nvSpPr>
        <p:spPr>
          <a:xfrm>
            <a:off x="1575152" y="876320"/>
            <a:ext cx="6244231"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National Research on Student Demographics</a:t>
            </a:r>
          </a:p>
        </p:txBody>
      </p:sp>
    </p:spTree>
    <p:extLst>
      <p:ext uri="{BB962C8B-B14F-4D97-AF65-F5344CB8AC3E}">
        <p14:creationId xmlns:p14="http://schemas.microsoft.com/office/powerpoint/2010/main" val="154130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3301" y="1145440"/>
            <a:ext cx="7162800" cy="892552"/>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700" dirty="0" smtClean="0"/>
              <a:t>The Ohio 8 - College and University Summit</a:t>
            </a:r>
          </a:p>
          <a:p>
            <a:pPr lvl="0"/>
            <a:r>
              <a:rPr lang="en-US" sz="2500" dirty="0" smtClean="0"/>
              <a:t>Making the Connection</a:t>
            </a:r>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1181100" y="2494656"/>
            <a:ext cx="6781800" cy="2693045"/>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marL="342900" lvl="0" indent="-342900" algn="l">
              <a:buFont typeface="Arial" panose="020B0604020202020204" pitchFamily="34" charset="0"/>
              <a:buChar char="•"/>
            </a:pPr>
            <a:r>
              <a:rPr lang="en-US" sz="2500" b="0" dirty="0" smtClean="0">
                <a:solidFill>
                  <a:schemeClr val="tx1"/>
                </a:solidFill>
              </a:rPr>
              <a:t>November 2014</a:t>
            </a:r>
          </a:p>
          <a:p>
            <a:pPr marL="342900" lvl="0" indent="-342900" algn="l">
              <a:buFont typeface="Arial" panose="020B0604020202020204" pitchFamily="34" charset="0"/>
              <a:buChar char="•"/>
            </a:pPr>
            <a:r>
              <a:rPr lang="en-US" sz="2500" b="0" dirty="0" smtClean="0">
                <a:solidFill>
                  <a:schemeClr val="tx1"/>
                </a:solidFill>
              </a:rPr>
              <a:t>Brought </a:t>
            </a:r>
            <a:r>
              <a:rPr lang="en-US" sz="2500" b="0" dirty="0">
                <a:solidFill>
                  <a:schemeClr val="tx1"/>
                </a:solidFill>
              </a:rPr>
              <a:t>together </a:t>
            </a:r>
            <a:r>
              <a:rPr lang="en-US" sz="2500" b="0" dirty="0" smtClean="0">
                <a:solidFill>
                  <a:schemeClr val="tx1"/>
                </a:solidFill>
              </a:rPr>
              <a:t>15 of Ohio’s colleges and universities and the Ohio </a:t>
            </a:r>
            <a:r>
              <a:rPr lang="en-US" sz="2500" b="0" dirty="0">
                <a:solidFill>
                  <a:schemeClr val="tx1"/>
                </a:solidFill>
              </a:rPr>
              <a:t>8 districts </a:t>
            </a:r>
            <a:r>
              <a:rPr lang="en-US" sz="2500" b="0" dirty="0" smtClean="0">
                <a:solidFill>
                  <a:schemeClr val="tx1"/>
                </a:solidFill>
              </a:rPr>
              <a:t>to begin a dialogue around</a:t>
            </a:r>
          </a:p>
          <a:p>
            <a:pPr marL="1257300" lvl="2" indent="-342900">
              <a:buFont typeface="Arial" panose="020B0604020202020204" pitchFamily="34" charset="0"/>
              <a:buChar char="•"/>
            </a:pPr>
            <a:r>
              <a:rPr lang="en-US" sz="2300" b="0" dirty="0" smtClean="0">
                <a:solidFill>
                  <a:schemeClr val="tx1"/>
                </a:solidFill>
              </a:rPr>
              <a:t>the </a:t>
            </a:r>
            <a:r>
              <a:rPr lang="en-US" sz="2300" b="0" dirty="0">
                <a:solidFill>
                  <a:schemeClr val="tx1"/>
                </a:solidFill>
              </a:rPr>
              <a:t>urban </a:t>
            </a:r>
            <a:r>
              <a:rPr lang="en-US" sz="2300" b="0" dirty="0" smtClean="0">
                <a:solidFill>
                  <a:schemeClr val="tx1"/>
                </a:solidFill>
              </a:rPr>
              <a:t>teacher experience </a:t>
            </a:r>
          </a:p>
          <a:p>
            <a:pPr marL="1257300" lvl="2" indent="-342900">
              <a:buFont typeface="Arial" panose="020B0604020202020204" pitchFamily="34" charset="0"/>
              <a:buChar char="•"/>
            </a:pPr>
            <a:r>
              <a:rPr lang="en-US" sz="2300" b="0" dirty="0" smtClean="0">
                <a:solidFill>
                  <a:schemeClr val="tx1"/>
                </a:solidFill>
              </a:rPr>
              <a:t>teacher preparation</a:t>
            </a:r>
          </a:p>
          <a:p>
            <a:pPr marL="1257300" lvl="2" indent="-342900">
              <a:buFont typeface="Arial" panose="020B0604020202020204" pitchFamily="34" charset="0"/>
              <a:buChar char="•"/>
            </a:pPr>
            <a:r>
              <a:rPr lang="en-US" sz="2300" b="0" dirty="0" smtClean="0">
                <a:solidFill>
                  <a:schemeClr val="tx1"/>
                </a:solidFill>
              </a:rPr>
              <a:t>ways </a:t>
            </a:r>
            <a:r>
              <a:rPr lang="en-US" sz="2300" b="0" dirty="0">
                <a:solidFill>
                  <a:schemeClr val="tx1"/>
                </a:solidFill>
              </a:rPr>
              <a:t>to </a:t>
            </a:r>
            <a:r>
              <a:rPr lang="en-US" sz="2300" b="0" dirty="0" smtClean="0">
                <a:solidFill>
                  <a:schemeClr val="tx1"/>
                </a:solidFill>
              </a:rPr>
              <a:t>collaborate</a:t>
            </a:r>
          </a:p>
        </p:txBody>
      </p:sp>
    </p:spTree>
    <p:extLst>
      <p:ext uri="{BB962C8B-B14F-4D97-AF65-F5344CB8AC3E}">
        <p14:creationId xmlns:p14="http://schemas.microsoft.com/office/powerpoint/2010/main" val="3832198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823702"/>
            <a:ext cx="7162800" cy="892552"/>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700" dirty="0" smtClean="0"/>
              <a:t>The Ohio 8 - College and University Summit</a:t>
            </a:r>
          </a:p>
          <a:p>
            <a:pPr lvl="0"/>
            <a:r>
              <a:rPr lang="en-US" sz="2500" dirty="0" smtClean="0"/>
              <a:t>Outcomes</a:t>
            </a:r>
            <a:endParaRPr lang="en-US" sz="2500" dirty="0"/>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710632" y="1803989"/>
            <a:ext cx="7722736" cy="453970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dirty="0">
                <a:solidFill>
                  <a:schemeClr val="tx1"/>
                </a:solidFill>
              </a:rPr>
              <a:t>M</a:t>
            </a:r>
            <a:r>
              <a:rPr lang="en-US" sz="2500" dirty="0" smtClean="0">
                <a:solidFill>
                  <a:schemeClr val="tx1"/>
                </a:solidFill>
              </a:rPr>
              <a:t>ost </a:t>
            </a:r>
            <a:r>
              <a:rPr lang="en-US" sz="2500" dirty="0">
                <a:solidFill>
                  <a:schemeClr val="tx1"/>
                </a:solidFill>
              </a:rPr>
              <a:t>important characteristics of an urban </a:t>
            </a:r>
            <a:r>
              <a:rPr lang="en-US" sz="2500" dirty="0" smtClean="0">
                <a:solidFill>
                  <a:schemeClr val="tx1"/>
                </a:solidFill>
              </a:rPr>
              <a:t>teacher:</a:t>
            </a:r>
            <a:endParaRPr lang="en-US" sz="2500" dirty="0">
              <a:solidFill>
                <a:schemeClr val="tx1"/>
              </a:solidFill>
            </a:endParaRPr>
          </a:p>
          <a:p>
            <a:pPr marL="342900" lvl="0" indent="-342900" algn="l">
              <a:buFont typeface="Arial" panose="020B0604020202020204" pitchFamily="34" charset="0"/>
              <a:buChar char="•"/>
            </a:pPr>
            <a:r>
              <a:rPr lang="en-US" sz="2200" dirty="0">
                <a:solidFill>
                  <a:schemeClr val="tx1"/>
                </a:solidFill>
              </a:rPr>
              <a:t>Culturally competent </a:t>
            </a:r>
            <a:r>
              <a:rPr lang="en-US" sz="2200" b="0" dirty="0">
                <a:solidFill>
                  <a:schemeClr val="tx1"/>
                </a:solidFill>
              </a:rPr>
              <a:t>and able to understand/is comfortable with diversity</a:t>
            </a:r>
          </a:p>
          <a:p>
            <a:pPr marL="342900" lvl="0" indent="-342900" algn="l">
              <a:buFont typeface="Arial" panose="020B0604020202020204" pitchFamily="34" charset="0"/>
              <a:buChar char="•"/>
            </a:pPr>
            <a:r>
              <a:rPr lang="en-US" sz="2200" b="0" dirty="0">
                <a:solidFill>
                  <a:schemeClr val="tx1"/>
                </a:solidFill>
              </a:rPr>
              <a:t>Skilled in </a:t>
            </a:r>
            <a:r>
              <a:rPr lang="en-US" sz="2200" dirty="0">
                <a:solidFill>
                  <a:schemeClr val="tx1"/>
                </a:solidFill>
              </a:rPr>
              <a:t>building relationships, connecting and collaborating </a:t>
            </a:r>
            <a:r>
              <a:rPr lang="en-US" sz="2200" b="0" dirty="0">
                <a:solidFill>
                  <a:schemeClr val="tx1"/>
                </a:solidFill>
              </a:rPr>
              <a:t>with students, families and the greater community – and understanding of the benefits and resources that can result from these efforts</a:t>
            </a:r>
          </a:p>
          <a:p>
            <a:pPr marL="342900" lvl="0" indent="-342900" algn="l">
              <a:buFont typeface="Arial" panose="020B0604020202020204" pitchFamily="34" charset="0"/>
              <a:buChar char="•"/>
            </a:pPr>
            <a:r>
              <a:rPr lang="en-US" sz="2200" dirty="0">
                <a:solidFill>
                  <a:schemeClr val="tx1"/>
                </a:solidFill>
              </a:rPr>
              <a:t>Student-centered</a:t>
            </a:r>
            <a:r>
              <a:rPr lang="en-US" sz="2200" b="0" dirty="0">
                <a:solidFill>
                  <a:schemeClr val="tx1"/>
                </a:solidFill>
              </a:rPr>
              <a:t> and able to connect with/know children and to not see them from a deficit perspective</a:t>
            </a:r>
          </a:p>
          <a:p>
            <a:pPr marL="342900" lvl="0" indent="-342900" algn="l">
              <a:buFont typeface="Arial" panose="020B0604020202020204" pitchFamily="34" charset="0"/>
              <a:buChar char="•"/>
            </a:pPr>
            <a:r>
              <a:rPr lang="en-US" sz="2200" dirty="0" smtClean="0">
                <a:solidFill>
                  <a:schemeClr val="tx1"/>
                </a:solidFill>
              </a:rPr>
              <a:t>Flexible/Resilient </a:t>
            </a:r>
            <a:endParaRPr lang="en-US" sz="2200" dirty="0">
              <a:solidFill>
                <a:schemeClr val="tx1"/>
              </a:solidFill>
            </a:endParaRPr>
          </a:p>
          <a:p>
            <a:pPr marL="342900" lvl="0" indent="-342900" algn="l">
              <a:buFont typeface="Arial" panose="020B0604020202020204" pitchFamily="34" charset="0"/>
              <a:buChar char="•"/>
            </a:pPr>
            <a:r>
              <a:rPr lang="en-US" sz="2200" dirty="0">
                <a:solidFill>
                  <a:schemeClr val="tx1"/>
                </a:solidFill>
              </a:rPr>
              <a:t>Passionate/motivated,</a:t>
            </a:r>
            <a:r>
              <a:rPr lang="en-US" sz="2200" b="0" dirty="0">
                <a:solidFill>
                  <a:schemeClr val="tx1"/>
                </a:solidFill>
              </a:rPr>
              <a:t> dedicated and working from a sense of mission</a:t>
            </a:r>
          </a:p>
          <a:p>
            <a:pPr marL="342900" lvl="0" indent="-342900" algn="l">
              <a:buFont typeface="Arial" panose="020B0604020202020204" pitchFamily="34" charset="0"/>
              <a:buChar char="•"/>
            </a:pPr>
            <a:r>
              <a:rPr lang="en-US" sz="2200" dirty="0">
                <a:solidFill>
                  <a:schemeClr val="tx1"/>
                </a:solidFill>
              </a:rPr>
              <a:t>Strong content </a:t>
            </a:r>
            <a:r>
              <a:rPr lang="en-US" sz="2200" dirty="0" smtClean="0">
                <a:solidFill>
                  <a:schemeClr val="tx1"/>
                </a:solidFill>
              </a:rPr>
              <a:t>knowledge</a:t>
            </a:r>
          </a:p>
        </p:txBody>
      </p:sp>
    </p:spTree>
    <p:extLst>
      <p:ext uri="{BB962C8B-B14F-4D97-AF65-F5344CB8AC3E}">
        <p14:creationId xmlns:p14="http://schemas.microsoft.com/office/powerpoint/2010/main" val="418219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1176741" y="762000"/>
            <a:ext cx="7162800" cy="892552"/>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700" dirty="0" smtClean="0"/>
              <a:t>The Ohio 8 - College and University Summit</a:t>
            </a:r>
          </a:p>
          <a:p>
            <a:pPr lvl="0"/>
            <a:r>
              <a:rPr lang="en-US" sz="2500" dirty="0" smtClean="0"/>
              <a:t>Outcomes</a:t>
            </a:r>
            <a:endParaRPr lang="en-US" sz="2500" dirty="0"/>
          </a:p>
        </p:txBody>
      </p:sp>
      <p:sp>
        <p:nvSpPr>
          <p:cNvPr id="11" name="TextBox 10"/>
          <p:cNvSpPr txBox="1"/>
          <p:nvPr/>
        </p:nvSpPr>
        <p:spPr>
          <a:xfrm>
            <a:off x="891594" y="1654270"/>
            <a:ext cx="7722736" cy="441659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dirty="0" smtClean="0">
                <a:solidFill>
                  <a:schemeClr val="tx1"/>
                </a:solidFill>
              </a:rPr>
              <a:t>Ways to better prepare the pre-service teacher for the urban setting:</a:t>
            </a:r>
            <a:endParaRPr lang="en-US" sz="2500" dirty="0">
              <a:solidFill>
                <a:schemeClr val="tx1"/>
              </a:solidFill>
            </a:endParaRPr>
          </a:p>
          <a:p>
            <a:pPr marL="342900" lvl="0" indent="-342900" algn="l">
              <a:lnSpc>
                <a:spcPct val="150000"/>
              </a:lnSpc>
              <a:buFont typeface="Arial" panose="020B0604020202020204" pitchFamily="34" charset="0"/>
              <a:buChar char="•"/>
            </a:pPr>
            <a:r>
              <a:rPr lang="en-US" sz="2200" b="0" dirty="0">
                <a:solidFill>
                  <a:schemeClr val="tx1"/>
                </a:solidFill>
              </a:rPr>
              <a:t>Urban Community Exposure, providing early and authentic </a:t>
            </a:r>
            <a:r>
              <a:rPr lang="en-US" sz="2200" b="0" dirty="0" smtClean="0">
                <a:solidFill>
                  <a:schemeClr val="tx1"/>
                </a:solidFill>
              </a:rPr>
              <a:t>opportunities</a:t>
            </a:r>
            <a:endParaRPr lang="en-US" sz="2200" b="0" dirty="0">
              <a:solidFill>
                <a:schemeClr val="tx1"/>
              </a:solidFill>
            </a:endParaRPr>
          </a:p>
          <a:p>
            <a:pPr marL="342900" lvl="0" indent="-342900" algn="l">
              <a:lnSpc>
                <a:spcPct val="150000"/>
              </a:lnSpc>
              <a:buFont typeface="Arial" panose="020B0604020202020204" pitchFamily="34" charset="0"/>
              <a:buChar char="•"/>
            </a:pPr>
            <a:r>
              <a:rPr lang="en-US" sz="2200" b="0" dirty="0">
                <a:solidFill>
                  <a:schemeClr val="tx1"/>
                </a:solidFill>
              </a:rPr>
              <a:t>Ohio 8/higher education </a:t>
            </a:r>
            <a:r>
              <a:rPr lang="en-US" sz="2200" b="0" dirty="0" smtClean="0">
                <a:solidFill>
                  <a:schemeClr val="tx1"/>
                </a:solidFill>
              </a:rPr>
              <a:t>partnerships</a:t>
            </a:r>
            <a:endParaRPr lang="en-US" sz="2200" b="0" dirty="0">
              <a:solidFill>
                <a:schemeClr val="tx1"/>
              </a:solidFill>
            </a:endParaRPr>
          </a:p>
          <a:p>
            <a:pPr marL="342900" lvl="0" indent="-342900" algn="l">
              <a:lnSpc>
                <a:spcPct val="150000"/>
              </a:lnSpc>
              <a:buFont typeface="Arial" panose="020B0604020202020204" pitchFamily="34" charset="0"/>
              <a:buChar char="•"/>
            </a:pPr>
            <a:r>
              <a:rPr lang="en-US" sz="2200" b="0" dirty="0" smtClean="0">
                <a:solidFill>
                  <a:schemeClr val="tx1"/>
                </a:solidFill>
              </a:rPr>
              <a:t>Expand </a:t>
            </a:r>
            <a:r>
              <a:rPr lang="en-US" sz="2200" b="0" dirty="0">
                <a:solidFill>
                  <a:schemeClr val="tx1"/>
                </a:solidFill>
              </a:rPr>
              <a:t>and grow co-teaching opportunities and </a:t>
            </a:r>
            <a:r>
              <a:rPr lang="en-US" sz="2200" b="0" dirty="0" smtClean="0">
                <a:solidFill>
                  <a:schemeClr val="tx1"/>
                </a:solidFill>
              </a:rPr>
              <a:t>relationships</a:t>
            </a:r>
          </a:p>
          <a:p>
            <a:pPr marL="342900" lvl="0" indent="-342900" algn="l">
              <a:lnSpc>
                <a:spcPct val="150000"/>
              </a:lnSpc>
              <a:buFont typeface="Arial" panose="020B0604020202020204" pitchFamily="34" charset="0"/>
              <a:buChar char="•"/>
            </a:pPr>
            <a:r>
              <a:rPr lang="en-US" sz="2200" b="0" dirty="0" smtClean="0">
                <a:solidFill>
                  <a:schemeClr val="tx1"/>
                </a:solidFill>
              </a:rPr>
              <a:t>Community</a:t>
            </a:r>
            <a:r>
              <a:rPr lang="en-US" sz="2200" b="0" dirty="0">
                <a:solidFill>
                  <a:schemeClr val="tx1"/>
                </a:solidFill>
              </a:rPr>
              <a:t>, School, University </a:t>
            </a:r>
            <a:r>
              <a:rPr lang="en-US" sz="2200" b="0" dirty="0" smtClean="0">
                <a:solidFill>
                  <a:schemeClr val="tx1"/>
                </a:solidFill>
              </a:rPr>
              <a:t>Partnerships</a:t>
            </a:r>
          </a:p>
          <a:p>
            <a:pPr marL="342900" indent="-342900" algn="l">
              <a:lnSpc>
                <a:spcPct val="150000"/>
              </a:lnSpc>
              <a:buFont typeface="Arial" panose="020B0604020202020204" pitchFamily="34" charset="0"/>
              <a:buChar char="•"/>
            </a:pPr>
            <a:r>
              <a:rPr lang="en-US" sz="2200" b="0" dirty="0" smtClean="0">
                <a:solidFill>
                  <a:schemeClr val="tx1"/>
                </a:solidFill>
              </a:rPr>
              <a:t>Grow </a:t>
            </a:r>
            <a:r>
              <a:rPr lang="en-US" sz="2200" b="0" dirty="0">
                <a:solidFill>
                  <a:schemeClr val="tx1"/>
                </a:solidFill>
              </a:rPr>
              <a:t>your </a:t>
            </a:r>
            <a:r>
              <a:rPr lang="en-US" sz="2200" b="0" dirty="0" smtClean="0">
                <a:solidFill>
                  <a:schemeClr val="tx1"/>
                </a:solidFill>
              </a:rPr>
              <a:t>own </a:t>
            </a:r>
            <a:r>
              <a:rPr lang="en-US" sz="2200" b="0" dirty="0">
                <a:solidFill>
                  <a:schemeClr val="tx1"/>
                </a:solidFill>
              </a:rPr>
              <a:t>“Teacher Academy</a:t>
            </a:r>
            <a:r>
              <a:rPr lang="en-US" sz="2200" b="0" dirty="0" smtClean="0">
                <a:solidFill>
                  <a:schemeClr val="tx1"/>
                </a:solidFill>
              </a:rPr>
              <a:t>”</a:t>
            </a:r>
            <a:endParaRPr lang="en-US" sz="2200" b="0" dirty="0">
              <a:solidFill>
                <a:schemeClr val="tx1"/>
              </a:solidFill>
            </a:endParaRPr>
          </a:p>
          <a:p>
            <a:pPr marL="342900" lvl="0" indent="-342900" algn="l">
              <a:lnSpc>
                <a:spcPct val="150000"/>
              </a:lnSpc>
              <a:buFont typeface="Arial" panose="020B0604020202020204" pitchFamily="34" charset="0"/>
              <a:buChar char="•"/>
            </a:pPr>
            <a:r>
              <a:rPr lang="en-US" sz="2200" b="0" dirty="0">
                <a:solidFill>
                  <a:schemeClr val="tx1"/>
                </a:solidFill>
              </a:rPr>
              <a:t>Ohio 8/higher education </a:t>
            </a:r>
            <a:r>
              <a:rPr lang="en-US" sz="2200" b="0" dirty="0" smtClean="0">
                <a:solidFill>
                  <a:schemeClr val="tx1"/>
                </a:solidFill>
              </a:rPr>
              <a:t>advocacy</a:t>
            </a:r>
          </a:p>
        </p:txBody>
      </p:sp>
    </p:spTree>
    <p:extLst>
      <p:ext uri="{BB962C8B-B14F-4D97-AF65-F5344CB8AC3E}">
        <p14:creationId xmlns:p14="http://schemas.microsoft.com/office/powerpoint/2010/main" val="410944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Box 11"/>
          <p:cNvSpPr txBox="1"/>
          <p:nvPr/>
        </p:nvSpPr>
        <p:spPr>
          <a:xfrm>
            <a:off x="1176741" y="762000"/>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What does the Research Say? </a:t>
            </a:r>
          </a:p>
          <a:p>
            <a:pPr lvl="0"/>
            <a:r>
              <a:rPr lang="en-US" sz="2500" dirty="0" smtClean="0"/>
              <a:t>How has Educator Preparation changed over time?</a:t>
            </a:r>
          </a:p>
        </p:txBody>
      </p:sp>
      <p:sp>
        <p:nvSpPr>
          <p:cNvPr id="13" name="TextBox 12"/>
          <p:cNvSpPr txBox="1"/>
          <p:nvPr/>
        </p:nvSpPr>
        <p:spPr>
          <a:xfrm>
            <a:off x="1028390" y="1917575"/>
            <a:ext cx="7362235" cy="4278094"/>
          </a:xfrm>
          <a:prstGeom prst="rect">
            <a:avLst/>
          </a:prstGeom>
          <a:noFill/>
        </p:spPr>
        <p:txBody>
          <a:bodyPr wrap="square" numCol="3" rtlCol="0">
            <a:spAutoFit/>
          </a:bodyPr>
          <a:lstStyle>
            <a:defPPr>
              <a:defRPr lang="en-US"/>
            </a:defPPr>
            <a:lvl1pPr algn="ctr">
              <a:defRPr sz="2000" b="1">
                <a:solidFill>
                  <a:srgbClr val="053871"/>
                </a:solidFill>
                <a:latin typeface="+mj-lt"/>
                <a:ea typeface="+mj-ea"/>
                <a:cs typeface="+mj-cs"/>
              </a:defRPr>
            </a:lvl1pPr>
          </a:lstStyle>
          <a:p>
            <a:pPr algn="l">
              <a:lnSpc>
                <a:spcPct val="80000"/>
              </a:lnSpc>
            </a:pPr>
            <a:r>
              <a:rPr lang="en-US" b="0" dirty="0" smtClean="0">
                <a:solidFill>
                  <a:schemeClr val="tx1">
                    <a:lumMod val="65000"/>
                    <a:lumOff val="35000"/>
                  </a:schemeClr>
                </a:solidFill>
              </a:rPr>
              <a:t>In 2001, Ladson-Billings (2001) reported that teachers were </a:t>
            </a:r>
          </a:p>
          <a:p>
            <a:pPr marL="173038" indent="-173038" algn="l">
              <a:lnSpc>
                <a:spcPct val="80000"/>
              </a:lnSpc>
              <a:buFont typeface="Arial" panose="020B0604020202020204" pitchFamily="34" charset="0"/>
              <a:buChar char="•"/>
            </a:pPr>
            <a:r>
              <a:rPr lang="en-US" sz="1800" b="0" i="1" dirty="0">
                <a:solidFill>
                  <a:schemeClr val="tx1"/>
                </a:solidFill>
              </a:rPr>
              <a:t>D</a:t>
            </a:r>
            <a:r>
              <a:rPr lang="en-US" sz="1800" b="0" i="1" dirty="0" smtClean="0">
                <a:solidFill>
                  <a:schemeClr val="tx1"/>
                </a:solidFill>
              </a:rPr>
              <a:t>issatisfied</a:t>
            </a:r>
            <a:r>
              <a:rPr lang="en-US" sz="1800" b="0" dirty="0" smtClean="0">
                <a:solidFill>
                  <a:schemeClr val="tx1"/>
                </a:solidFill>
              </a:rPr>
              <a:t> with their teacher training programs</a:t>
            </a:r>
          </a:p>
          <a:p>
            <a:pPr marL="173038" indent="-173038" algn="l">
              <a:lnSpc>
                <a:spcPct val="80000"/>
              </a:lnSpc>
              <a:buFont typeface="Arial" panose="020B0604020202020204" pitchFamily="34" charset="0"/>
              <a:buChar char="•"/>
            </a:pPr>
            <a:r>
              <a:rPr lang="en-US" sz="1800" b="0" dirty="0">
                <a:solidFill>
                  <a:schemeClr val="tx1"/>
                </a:solidFill>
              </a:rPr>
              <a:t>I</a:t>
            </a:r>
            <a:r>
              <a:rPr lang="en-US" sz="1800" b="0" dirty="0" smtClean="0">
                <a:solidFill>
                  <a:schemeClr val="tx1"/>
                </a:solidFill>
              </a:rPr>
              <a:t>ncluded </a:t>
            </a:r>
            <a:r>
              <a:rPr lang="en-US" sz="1800" b="0" i="1" dirty="0" smtClean="0">
                <a:solidFill>
                  <a:schemeClr val="tx1"/>
                </a:solidFill>
              </a:rPr>
              <a:t>too much theory</a:t>
            </a:r>
          </a:p>
          <a:p>
            <a:pPr marL="173038" indent="-173038" algn="l">
              <a:lnSpc>
                <a:spcPct val="80000"/>
              </a:lnSpc>
              <a:buFont typeface="Arial" panose="020B0604020202020204" pitchFamily="34" charset="0"/>
              <a:buChar char="•"/>
            </a:pPr>
            <a:r>
              <a:rPr lang="en-US" sz="1800" b="0" dirty="0">
                <a:solidFill>
                  <a:schemeClr val="tx1"/>
                </a:solidFill>
              </a:rPr>
              <a:t>N</a:t>
            </a:r>
            <a:r>
              <a:rPr lang="en-US" sz="1800" b="0" dirty="0" smtClean="0">
                <a:solidFill>
                  <a:schemeClr val="tx1"/>
                </a:solidFill>
              </a:rPr>
              <a:t>ot enough </a:t>
            </a:r>
            <a:r>
              <a:rPr lang="en-US" sz="1800" b="0" i="1" dirty="0" smtClean="0">
                <a:solidFill>
                  <a:schemeClr val="tx1"/>
                </a:solidFill>
              </a:rPr>
              <a:t>application</a:t>
            </a:r>
          </a:p>
          <a:p>
            <a:pPr marL="173038" indent="-173038" algn="l">
              <a:lnSpc>
                <a:spcPct val="80000"/>
              </a:lnSpc>
              <a:buFont typeface="Arial" panose="020B0604020202020204" pitchFamily="34" charset="0"/>
              <a:buChar char="•"/>
            </a:pPr>
            <a:r>
              <a:rPr lang="en-US" sz="1800" b="0" dirty="0">
                <a:solidFill>
                  <a:schemeClr val="tx1"/>
                </a:solidFill>
              </a:rPr>
              <a:t>N</a:t>
            </a:r>
            <a:r>
              <a:rPr lang="en-US" sz="1800" b="0" dirty="0" smtClean="0">
                <a:solidFill>
                  <a:schemeClr val="tx1"/>
                </a:solidFill>
              </a:rPr>
              <a:t>ot enough </a:t>
            </a:r>
            <a:r>
              <a:rPr lang="en-US" sz="1800" b="0" i="1" dirty="0" smtClean="0">
                <a:solidFill>
                  <a:schemeClr val="tx1"/>
                </a:solidFill>
              </a:rPr>
              <a:t>time in the classrooms</a:t>
            </a:r>
            <a:r>
              <a:rPr lang="en-US" sz="1800" b="0" dirty="0" smtClean="0">
                <a:solidFill>
                  <a:schemeClr val="tx1"/>
                </a:solidFill>
              </a:rPr>
              <a:t> and communities.</a:t>
            </a:r>
          </a:p>
          <a:p>
            <a:pPr algn="l">
              <a:lnSpc>
                <a:spcPct val="80000"/>
              </a:lnSpc>
            </a:pPr>
            <a:r>
              <a:rPr lang="en-US" sz="1800" b="0" dirty="0" smtClean="0">
                <a:solidFill>
                  <a:schemeClr val="tx1">
                    <a:lumMod val="50000"/>
                    <a:lumOff val="50000"/>
                  </a:schemeClr>
                </a:solidFill>
              </a:rPr>
              <a:t>In 2002, Lacey </a:t>
            </a:r>
            <a:r>
              <a:rPr lang="en-US" sz="1800" b="0" dirty="0">
                <a:solidFill>
                  <a:schemeClr val="tx1">
                    <a:lumMod val="50000"/>
                    <a:lumOff val="50000"/>
                  </a:schemeClr>
                </a:solidFill>
              </a:rPr>
              <a:t>and Saleh (2002) </a:t>
            </a:r>
            <a:r>
              <a:rPr lang="en-US" sz="1800" b="0" dirty="0" smtClean="0">
                <a:solidFill>
                  <a:schemeClr val="tx1">
                    <a:lumMod val="50000"/>
                    <a:lumOff val="50000"/>
                  </a:schemeClr>
                </a:solidFill>
              </a:rPr>
              <a:t>reported that </a:t>
            </a:r>
            <a:r>
              <a:rPr lang="en-US" sz="1800" b="0" dirty="0" smtClean="0">
                <a:solidFill>
                  <a:schemeClr val="tx1"/>
                </a:solidFill>
              </a:rPr>
              <a:t>programs need to compensate </a:t>
            </a:r>
            <a:r>
              <a:rPr lang="en-US" sz="1800" b="0" dirty="0">
                <a:solidFill>
                  <a:schemeClr val="tx1"/>
                </a:solidFill>
              </a:rPr>
              <a:t>for the </a:t>
            </a:r>
            <a:r>
              <a:rPr lang="en-US" sz="1800" b="0" dirty="0" smtClean="0">
                <a:solidFill>
                  <a:schemeClr val="tx1"/>
                </a:solidFill>
              </a:rPr>
              <a:t>preservice </a:t>
            </a:r>
            <a:r>
              <a:rPr lang="en-US" sz="1800" b="0" dirty="0">
                <a:solidFill>
                  <a:schemeClr val="tx1"/>
                </a:solidFill>
              </a:rPr>
              <a:t>teacher’s </a:t>
            </a:r>
            <a:r>
              <a:rPr lang="en-US" sz="1800" b="0" i="1" dirty="0">
                <a:solidFill>
                  <a:schemeClr val="tx1"/>
                </a:solidFill>
              </a:rPr>
              <a:t>mono-cultural background</a:t>
            </a:r>
            <a:endParaRPr lang="en-US" sz="1800" b="0" i="1" dirty="0" smtClean="0">
              <a:solidFill>
                <a:schemeClr val="tx1"/>
              </a:solidFill>
            </a:endParaRPr>
          </a:p>
          <a:p>
            <a:pPr algn="l">
              <a:lnSpc>
                <a:spcPct val="80000"/>
              </a:lnSpc>
            </a:pPr>
            <a:endParaRPr lang="en-US" b="0" dirty="0" smtClean="0">
              <a:solidFill>
                <a:schemeClr val="tx1"/>
              </a:solidFill>
            </a:endParaRPr>
          </a:p>
          <a:p>
            <a:pPr algn="l">
              <a:lnSpc>
                <a:spcPct val="80000"/>
              </a:lnSpc>
            </a:pPr>
            <a:r>
              <a:rPr lang="en-US" b="0" dirty="0" smtClean="0">
                <a:solidFill>
                  <a:schemeClr val="tx1">
                    <a:lumMod val="65000"/>
                    <a:lumOff val="35000"/>
                  </a:schemeClr>
                </a:solidFill>
              </a:rPr>
              <a:t>In 2011, </a:t>
            </a:r>
            <a:r>
              <a:rPr lang="en-US" b="0" dirty="0" err="1" smtClean="0">
                <a:solidFill>
                  <a:schemeClr val="tx1">
                    <a:lumMod val="65000"/>
                    <a:lumOff val="35000"/>
                  </a:schemeClr>
                </a:solidFill>
              </a:rPr>
              <a:t>Feistritzer</a:t>
            </a:r>
            <a:r>
              <a:rPr lang="en-US" b="0" dirty="0" smtClean="0">
                <a:solidFill>
                  <a:schemeClr val="tx1">
                    <a:lumMod val="65000"/>
                    <a:lumOff val="35000"/>
                  </a:schemeClr>
                </a:solidFill>
              </a:rPr>
              <a:t>, Griffin, &amp; </a:t>
            </a:r>
            <a:r>
              <a:rPr lang="en-US" b="0" dirty="0" err="1" smtClean="0">
                <a:solidFill>
                  <a:schemeClr val="tx1">
                    <a:lumMod val="65000"/>
                    <a:lumOff val="35000"/>
                  </a:schemeClr>
                </a:solidFill>
              </a:rPr>
              <a:t>Linnajarvi</a:t>
            </a:r>
            <a:r>
              <a:rPr lang="en-US" b="0" dirty="0" smtClean="0">
                <a:solidFill>
                  <a:schemeClr val="tx1">
                    <a:lumMod val="65000"/>
                    <a:lumOff val="35000"/>
                  </a:schemeClr>
                </a:solidFill>
              </a:rPr>
              <a:t> reported that teachers  with 1 to 5 years of experience</a:t>
            </a:r>
          </a:p>
          <a:p>
            <a:pPr marL="173038" indent="-173038" algn="l">
              <a:lnSpc>
                <a:spcPct val="80000"/>
              </a:lnSpc>
              <a:buFont typeface="Arial" panose="020B0604020202020204" pitchFamily="34" charset="0"/>
              <a:buChar char="•"/>
            </a:pPr>
            <a:r>
              <a:rPr lang="en-US" sz="1800" b="0" dirty="0" smtClean="0">
                <a:solidFill>
                  <a:schemeClr val="tx1"/>
                </a:solidFill>
              </a:rPr>
              <a:t>92% would   recommend the  program they went through to someone  else</a:t>
            </a:r>
          </a:p>
          <a:p>
            <a:pPr algn="l">
              <a:lnSpc>
                <a:spcPct val="80000"/>
              </a:lnSpc>
            </a:pPr>
            <a:endParaRPr lang="en-US" b="0" dirty="0" smtClean="0">
              <a:solidFill>
                <a:schemeClr val="tx1">
                  <a:lumMod val="65000"/>
                  <a:lumOff val="35000"/>
                </a:schemeClr>
              </a:solidFill>
            </a:endParaRPr>
          </a:p>
          <a:p>
            <a:pPr algn="l">
              <a:lnSpc>
                <a:spcPct val="80000"/>
              </a:lnSpc>
            </a:pPr>
            <a:endParaRPr lang="en-US" b="0" dirty="0" smtClean="0">
              <a:solidFill>
                <a:schemeClr val="tx1">
                  <a:lumMod val="65000"/>
                  <a:lumOff val="35000"/>
                </a:schemeClr>
              </a:solidFill>
            </a:endParaRPr>
          </a:p>
          <a:p>
            <a:pPr algn="l">
              <a:lnSpc>
                <a:spcPct val="80000"/>
              </a:lnSpc>
            </a:pPr>
            <a:endParaRPr lang="en-US" b="0" dirty="0" smtClean="0">
              <a:solidFill>
                <a:schemeClr val="tx1">
                  <a:lumMod val="65000"/>
                  <a:lumOff val="35000"/>
                </a:schemeClr>
              </a:solidFill>
            </a:endParaRPr>
          </a:p>
          <a:p>
            <a:pPr algn="l">
              <a:lnSpc>
                <a:spcPct val="80000"/>
              </a:lnSpc>
            </a:pPr>
            <a:endParaRPr lang="en-US" b="0" dirty="0">
              <a:solidFill>
                <a:schemeClr val="tx1">
                  <a:lumMod val="65000"/>
                  <a:lumOff val="35000"/>
                </a:schemeClr>
              </a:solidFill>
            </a:endParaRPr>
          </a:p>
          <a:p>
            <a:pPr algn="l">
              <a:lnSpc>
                <a:spcPct val="80000"/>
              </a:lnSpc>
            </a:pPr>
            <a:endParaRPr lang="en-US" b="0" dirty="0">
              <a:solidFill>
                <a:schemeClr val="tx1">
                  <a:lumMod val="65000"/>
                  <a:lumOff val="35000"/>
                </a:schemeClr>
              </a:solidFill>
            </a:endParaRPr>
          </a:p>
          <a:p>
            <a:pPr algn="l">
              <a:lnSpc>
                <a:spcPct val="80000"/>
              </a:lnSpc>
            </a:pPr>
            <a:endParaRPr lang="en-US" b="0" dirty="0" smtClean="0">
              <a:solidFill>
                <a:schemeClr val="tx1">
                  <a:lumMod val="65000"/>
                  <a:lumOff val="35000"/>
                </a:schemeClr>
              </a:solidFill>
            </a:endParaRPr>
          </a:p>
          <a:p>
            <a:pPr algn="l">
              <a:lnSpc>
                <a:spcPct val="80000"/>
              </a:lnSpc>
            </a:pPr>
            <a:endParaRPr lang="en-US" b="0" dirty="0" smtClean="0">
              <a:solidFill>
                <a:schemeClr val="tx1">
                  <a:lumMod val="65000"/>
                  <a:lumOff val="35000"/>
                </a:schemeClr>
              </a:solidFill>
            </a:endParaRPr>
          </a:p>
          <a:p>
            <a:pPr algn="l">
              <a:lnSpc>
                <a:spcPct val="80000"/>
              </a:lnSpc>
            </a:pPr>
            <a:r>
              <a:rPr lang="en-US" b="0" dirty="0" smtClean="0">
                <a:solidFill>
                  <a:schemeClr val="tx1">
                    <a:lumMod val="65000"/>
                    <a:lumOff val="35000"/>
                  </a:schemeClr>
                </a:solidFill>
              </a:rPr>
              <a:t>Effective components included</a:t>
            </a:r>
            <a:r>
              <a:rPr lang="en-US" b="0" dirty="0" smtClean="0">
                <a:solidFill>
                  <a:schemeClr val="tx1"/>
                </a:solidFill>
              </a:rPr>
              <a:t>: </a:t>
            </a:r>
          </a:p>
          <a:p>
            <a:pPr marL="173038" indent="-173038" algn="l">
              <a:lnSpc>
                <a:spcPct val="80000"/>
              </a:lnSpc>
              <a:buFont typeface="Arial" panose="020B0604020202020204" pitchFamily="34" charset="0"/>
              <a:buChar char="•"/>
            </a:pPr>
            <a:r>
              <a:rPr lang="en-US" sz="1800" b="0" dirty="0">
                <a:solidFill>
                  <a:schemeClr val="tx1"/>
                </a:solidFill>
              </a:rPr>
              <a:t>O</a:t>
            </a:r>
            <a:r>
              <a:rPr lang="en-US" sz="1800" b="0" dirty="0" smtClean="0">
                <a:solidFill>
                  <a:schemeClr val="tx1"/>
                </a:solidFill>
              </a:rPr>
              <a:t>pportunities for </a:t>
            </a:r>
            <a:r>
              <a:rPr lang="en-US" sz="1800" b="0" i="1" dirty="0" smtClean="0">
                <a:solidFill>
                  <a:schemeClr val="tx1"/>
                </a:solidFill>
              </a:rPr>
              <a:t>discussions with fellow teachers</a:t>
            </a:r>
          </a:p>
          <a:p>
            <a:pPr marL="173038" indent="-173038" algn="l">
              <a:lnSpc>
                <a:spcPct val="80000"/>
              </a:lnSpc>
              <a:buFont typeface="Arial" panose="020B0604020202020204" pitchFamily="34" charset="0"/>
              <a:buChar char="•"/>
            </a:pPr>
            <a:r>
              <a:rPr lang="en-US" sz="1800" b="0" dirty="0" smtClean="0">
                <a:solidFill>
                  <a:schemeClr val="tx1"/>
                </a:solidFill>
              </a:rPr>
              <a:t>Actual </a:t>
            </a:r>
            <a:r>
              <a:rPr lang="en-US" sz="1800" b="0" i="1" dirty="0" smtClean="0">
                <a:solidFill>
                  <a:schemeClr val="tx1"/>
                </a:solidFill>
              </a:rPr>
              <a:t>teaching</a:t>
            </a:r>
          </a:p>
          <a:p>
            <a:pPr marL="173038" indent="-173038" algn="l">
              <a:lnSpc>
                <a:spcPct val="80000"/>
              </a:lnSpc>
              <a:buFont typeface="Arial" panose="020B0604020202020204" pitchFamily="34" charset="0"/>
              <a:buChar char="•"/>
            </a:pPr>
            <a:r>
              <a:rPr lang="en-US" sz="1800" b="0" i="1" dirty="0" smtClean="0">
                <a:solidFill>
                  <a:schemeClr val="tx1"/>
                </a:solidFill>
              </a:rPr>
              <a:t>Mentor</a:t>
            </a:r>
            <a:r>
              <a:rPr lang="en-US" sz="1800" b="0" dirty="0" smtClean="0">
                <a:solidFill>
                  <a:schemeClr val="tx1"/>
                </a:solidFill>
              </a:rPr>
              <a:t> support</a:t>
            </a:r>
          </a:p>
          <a:p>
            <a:pPr marL="173038" indent="-173038" algn="l">
              <a:lnSpc>
                <a:spcPct val="80000"/>
              </a:lnSpc>
              <a:buFont typeface="Arial" panose="020B0604020202020204" pitchFamily="34" charset="0"/>
              <a:buChar char="•"/>
            </a:pPr>
            <a:r>
              <a:rPr lang="en-US" sz="1800" b="0" i="1" dirty="0">
                <a:solidFill>
                  <a:schemeClr val="tx1"/>
                </a:solidFill>
              </a:rPr>
              <a:t>I</a:t>
            </a:r>
            <a:r>
              <a:rPr lang="en-US" sz="1800" b="0" i="1" dirty="0" smtClean="0">
                <a:solidFill>
                  <a:schemeClr val="tx1"/>
                </a:solidFill>
              </a:rPr>
              <a:t>nstructor</a:t>
            </a:r>
            <a:r>
              <a:rPr lang="en-US" sz="1800" b="0" dirty="0" smtClean="0">
                <a:solidFill>
                  <a:schemeClr val="tx1"/>
                </a:solidFill>
              </a:rPr>
              <a:t> support</a:t>
            </a:r>
          </a:p>
          <a:p>
            <a:pPr algn="l">
              <a:lnSpc>
                <a:spcPct val="80000"/>
              </a:lnSpc>
            </a:pPr>
            <a:endParaRPr lang="en-US" b="0" dirty="0" smtClean="0">
              <a:solidFill>
                <a:schemeClr val="tx1"/>
              </a:solidFill>
            </a:endParaRPr>
          </a:p>
          <a:p>
            <a:pPr algn="l">
              <a:lnSpc>
                <a:spcPct val="80000"/>
              </a:lnSpc>
            </a:pPr>
            <a:r>
              <a:rPr lang="en-US" b="0" dirty="0" smtClean="0">
                <a:solidFill>
                  <a:schemeClr val="tx1">
                    <a:lumMod val="65000"/>
                    <a:lumOff val="35000"/>
                  </a:schemeClr>
                </a:solidFill>
              </a:rPr>
              <a:t>Areas for improvement include:</a:t>
            </a:r>
          </a:p>
          <a:p>
            <a:pPr marL="173038" indent="-173038" algn="l">
              <a:lnSpc>
                <a:spcPct val="80000"/>
              </a:lnSpc>
              <a:buFont typeface="Arial" panose="020B0604020202020204" pitchFamily="34" charset="0"/>
              <a:buChar char="•"/>
            </a:pPr>
            <a:r>
              <a:rPr lang="en-US" sz="1800" b="0" dirty="0" smtClean="0">
                <a:solidFill>
                  <a:schemeClr val="tx1"/>
                </a:solidFill>
              </a:rPr>
              <a:t>Classroom management</a:t>
            </a:r>
          </a:p>
          <a:p>
            <a:pPr marL="173038" indent="-173038" algn="l">
              <a:lnSpc>
                <a:spcPct val="80000"/>
              </a:lnSpc>
              <a:buFont typeface="Arial" panose="020B0604020202020204" pitchFamily="34" charset="0"/>
              <a:buChar char="•"/>
            </a:pPr>
            <a:r>
              <a:rPr lang="en-US" sz="1800" b="0" dirty="0" smtClean="0">
                <a:solidFill>
                  <a:schemeClr val="tx1"/>
                </a:solidFill>
              </a:rPr>
              <a:t>Time Management</a:t>
            </a:r>
          </a:p>
          <a:p>
            <a:pPr marL="173038" indent="-173038" algn="l">
              <a:lnSpc>
                <a:spcPct val="80000"/>
              </a:lnSpc>
              <a:buFont typeface="Arial" panose="020B0604020202020204" pitchFamily="34" charset="0"/>
              <a:buChar char="•"/>
            </a:pPr>
            <a:r>
              <a:rPr lang="en-US" sz="1800" b="0" dirty="0" smtClean="0">
                <a:solidFill>
                  <a:schemeClr val="tx1"/>
                </a:solidFill>
              </a:rPr>
              <a:t>Dealing with hierarchy</a:t>
            </a:r>
          </a:p>
        </p:txBody>
      </p:sp>
    </p:spTree>
    <p:extLst>
      <p:ext uri="{BB962C8B-B14F-4D97-AF65-F5344CB8AC3E}">
        <p14:creationId xmlns:p14="http://schemas.microsoft.com/office/powerpoint/2010/main" val="209778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1125656" y="749022"/>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University of Dayton’s </a:t>
            </a:r>
          </a:p>
          <a:p>
            <a:pPr lvl="0"/>
            <a:r>
              <a:rPr lang="en-US" sz="2500" dirty="0" smtClean="0"/>
              <a:t>Urban Teacher Academy(UTA) </a:t>
            </a:r>
          </a:p>
        </p:txBody>
      </p:sp>
      <p:sp>
        <p:nvSpPr>
          <p:cNvPr id="11" name="TextBox 10"/>
          <p:cNvSpPr txBox="1"/>
          <p:nvPr/>
        </p:nvSpPr>
        <p:spPr>
          <a:xfrm>
            <a:off x="1074571" y="1593447"/>
            <a:ext cx="7264969" cy="4401205"/>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lnSpc>
                <a:spcPct val="80000"/>
              </a:lnSpc>
            </a:pPr>
            <a:r>
              <a:rPr lang="en-US" sz="2500" b="0" dirty="0" smtClean="0">
                <a:solidFill>
                  <a:schemeClr val="tx1"/>
                </a:solidFill>
              </a:rPr>
              <a:t>UTA pre-service </a:t>
            </a:r>
            <a:r>
              <a:rPr lang="en-US" sz="2500" b="0" dirty="0">
                <a:solidFill>
                  <a:schemeClr val="tx1"/>
                </a:solidFill>
              </a:rPr>
              <a:t>teachers are expected </a:t>
            </a:r>
            <a:r>
              <a:rPr lang="en-US" sz="2500" b="0" dirty="0" smtClean="0">
                <a:solidFill>
                  <a:schemeClr val="tx1"/>
                </a:solidFill>
              </a:rPr>
              <a:t>to demonstrate the ability to:</a:t>
            </a:r>
          </a:p>
          <a:p>
            <a:pPr marL="342900" indent="-342900" algn="l">
              <a:lnSpc>
                <a:spcPct val="80000"/>
              </a:lnSpc>
              <a:buFont typeface="Arial" panose="020B0604020202020204" pitchFamily="34" charset="0"/>
              <a:buChar char="•"/>
            </a:pPr>
            <a:r>
              <a:rPr lang="en-US" sz="2500" b="0" dirty="0" smtClean="0">
                <a:solidFill>
                  <a:schemeClr val="tx1"/>
                </a:solidFill>
              </a:rPr>
              <a:t>present </a:t>
            </a:r>
            <a:r>
              <a:rPr lang="en-US" sz="2500" b="0" dirty="0">
                <a:solidFill>
                  <a:schemeClr val="tx1"/>
                </a:solidFill>
              </a:rPr>
              <a:t>information in a clear, direct way that students can </a:t>
            </a:r>
            <a:r>
              <a:rPr lang="en-US" sz="2500" b="0" dirty="0" smtClean="0">
                <a:solidFill>
                  <a:schemeClr val="tx1"/>
                </a:solidFill>
              </a:rPr>
              <a:t>understand</a:t>
            </a:r>
            <a:endParaRPr lang="en-US" sz="2500" b="0" dirty="0">
              <a:solidFill>
                <a:schemeClr val="tx1"/>
              </a:solidFill>
            </a:endParaRPr>
          </a:p>
          <a:p>
            <a:pPr marL="342900" indent="-342900" algn="l">
              <a:lnSpc>
                <a:spcPct val="80000"/>
              </a:lnSpc>
              <a:buFont typeface="Arial" panose="020B0604020202020204" pitchFamily="34" charset="0"/>
              <a:buChar char="•"/>
            </a:pPr>
            <a:r>
              <a:rPr lang="en-US" sz="2500" b="0" dirty="0" smtClean="0">
                <a:solidFill>
                  <a:schemeClr val="tx1"/>
                </a:solidFill>
              </a:rPr>
              <a:t>vary delivery, actions and behaviors </a:t>
            </a:r>
          </a:p>
          <a:p>
            <a:pPr marL="342900" indent="-342900" algn="l">
              <a:lnSpc>
                <a:spcPct val="80000"/>
              </a:lnSpc>
              <a:buFont typeface="Arial" panose="020B0604020202020204" pitchFamily="34" charset="0"/>
              <a:buChar char="•"/>
            </a:pPr>
            <a:r>
              <a:rPr lang="en-US" sz="2500" b="0" dirty="0" smtClean="0">
                <a:solidFill>
                  <a:schemeClr val="tx1"/>
                </a:solidFill>
              </a:rPr>
              <a:t>see </a:t>
            </a:r>
            <a:r>
              <a:rPr lang="en-US" sz="2500" b="0" dirty="0">
                <a:solidFill>
                  <a:schemeClr val="tx1"/>
                </a:solidFill>
              </a:rPr>
              <a:t>things from the student point of </a:t>
            </a:r>
            <a:r>
              <a:rPr lang="en-US" sz="2500" b="0" dirty="0" smtClean="0">
                <a:solidFill>
                  <a:schemeClr val="tx1"/>
                </a:solidFill>
              </a:rPr>
              <a:t>view</a:t>
            </a:r>
          </a:p>
          <a:p>
            <a:pPr marL="342900" indent="-342900" algn="l">
              <a:lnSpc>
                <a:spcPct val="80000"/>
              </a:lnSpc>
              <a:buFont typeface="Arial" panose="020B0604020202020204" pitchFamily="34" charset="0"/>
              <a:buChar char="•"/>
            </a:pPr>
            <a:r>
              <a:rPr lang="en-US" sz="2500" b="0" dirty="0" smtClean="0">
                <a:solidFill>
                  <a:schemeClr val="tx1"/>
                </a:solidFill>
              </a:rPr>
              <a:t>break </a:t>
            </a:r>
            <a:r>
              <a:rPr lang="en-US" sz="2500" b="0" dirty="0">
                <a:solidFill>
                  <a:schemeClr val="tx1"/>
                </a:solidFill>
              </a:rPr>
              <a:t>down complex concepts or tasks and sequence them in order of </a:t>
            </a:r>
            <a:r>
              <a:rPr lang="en-US" sz="2500" b="0" dirty="0" smtClean="0">
                <a:solidFill>
                  <a:schemeClr val="tx1"/>
                </a:solidFill>
              </a:rPr>
              <a:t>difficulty</a:t>
            </a:r>
            <a:endParaRPr lang="en-US" sz="2500" b="0" dirty="0">
              <a:solidFill>
                <a:schemeClr val="tx1"/>
              </a:solidFill>
            </a:endParaRPr>
          </a:p>
          <a:p>
            <a:pPr marL="342900" indent="-342900" algn="l">
              <a:lnSpc>
                <a:spcPct val="80000"/>
              </a:lnSpc>
              <a:buFont typeface="Arial" panose="020B0604020202020204" pitchFamily="34" charset="0"/>
              <a:buChar char="•"/>
            </a:pPr>
            <a:r>
              <a:rPr lang="en-US" sz="2500" b="0" dirty="0">
                <a:solidFill>
                  <a:schemeClr val="tx1"/>
                </a:solidFill>
              </a:rPr>
              <a:t>respect and </a:t>
            </a:r>
            <a:r>
              <a:rPr lang="en-US" sz="2500" b="0" dirty="0" smtClean="0">
                <a:solidFill>
                  <a:schemeClr val="tx1"/>
                </a:solidFill>
              </a:rPr>
              <a:t>understand students</a:t>
            </a:r>
            <a:r>
              <a:rPr lang="en-US" sz="2500" b="0" dirty="0">
                <a:solidFill>
                  <a:schemeClr val="tx1"/>
                </a:solidFill>
              </a:rPr>
              <a:t>' cultural rituals, icons, and historical </a:t>
            </a:r>
            <a:r>
              <a:rPr lang="en-US" sz="2500" b="0" dirty="0" smtClean="0">
                <a:solidFill>
                  <a:schemeClr val="tx1"/>
                </a:solidFill>
              </a:rPr>
              <a:t>experiences </a:t>
            </a:r>
          </a:p>
          <a:p>
            <a:pPr marL="342900" indent="-342900" algn="l">
              <a:lnSpc>
                <a:spcPct val="80000"/>
              </a:lnSpc>
              <a:buFont typeface="Arial" panose="020B0604020202020204" pitchFamily="34" charset="0"/>
              <a:buChar char="•"/>
            </a:pPr>
            <a:r>
              <a:rPr lang="en-US" sz="2500" b="0" dirty="0" smtClean="0">
                <a:solidFill>
                  <a:schemeClr val="tx1"/>
                </a:solidFill>
              </a:rPr>
              <a:t>improve </a:t>
            </a:r>
            <a:r>
              <a:rPr lang="en-US" sz="2500" b="0" dirty="0">
                <a:solidFill>
                  <a:schemeClr val="tx1"/>
                </a:solidFill>
              </a:rPr>
              <a:t>life in the classroom through self-analysis and action research related to student outcomes and teacher </a:t>
            </a:r>
            <a:r>
              <a:rPr lang="en-US" sz="2500" b="0" dirty="0" smtClean="0">
                <a:solidFill>
                  <a:schemeClr val="tx1"/>
                </a:solidFill>
              </a:rPr>
              <a:t>behavior </a:t>
            </a:r>
            <a:endParaRPr lang="en-US" sz="2500" b="0" dirty="0">
              <a:solidFill>
                <a:schemeClr val="tx1"/>
              </a:solidFill>
            </a:endParaRPr>
          </a:p>
          <a:p>
            <a:pPr marL="342900" indent="-342900" algn="l">
              <a:lnSpc>
                <a:spcPct val="80000"/>
              </a:lnSpc>
              <a:buFont typeface="Arial" panose="020B0604020202020204" pitchFamily="34" charset="0"/>
              <a:buChar char="•"/>
            </a:pPr>
            <a:r>
              <a:rPr lang="en-US" sz="2500" b="0" dirty="0" smtClean="0">
                <a:solidFill>
                  <a:schemeClr val="tx1"/>
                </a:solidFill>
              </a:rPr>
              <a:t>view </a:t>
            </a:r>
            <a:r>
              <a:rPr lang="en-US" sz="2500" b="0" dirty="0">
                <a:solidFill>
                  <a:schemeClr val="tx1"/>
                </a:solidFill>
              </a:rPr>
              <a:t>students on a developmental </a:t>
            </a:r>
            <a:r>
              <a:rPr lang="en-US" sz="2500" b="0" dirty="0" smtClean="0">
                <a:solidFill>
                  <a:schemeClr val="tx1"/>
                </a:solidFill>
              </a:rPr>
              <a:t>continuum</a:t>
            </a:r>
            <a:endParaRPr lang="en-US" sz="2500" b="0" dirty="0">
              <a:solidFill>
                <a:schemeClr val="tx1"/>
              </a:solidFill>
            </a:endParaRPr>
          </a:p>
        </p:txBody>
      </p:sp>
    </p:spTree>
    <p:extLst>
      <p:ext uri="{BB962C8B-B14F-4D97-AF65-F5344CB8AC3E}">
        <p14:creationId xmlns:p14="http://schemas.microsoft.com/office/powerpoint/2010/main" val="402165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1064676" y="1226739"/>
            <a:ext cx="7162800" cy="47705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Group Discussion</a:t>
            </a:r>
          </a:p>
        </p:txBody>
      </p:sp>
      <p:sp>
        <p:nvSpPr>
          <p:cNvPr id="9" name="TextBox 8"/>
          <p:cNvSpPr txBox="1"/>
          <p:nvPr/>
        </p:nvSpPr>
        <p:spPr>
          <a:xfrm>
            <a:off x="762000" y="1925580"/>
            <a:ext cx="7612229" cy="3170099"/>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lnSpc>
                <a:spcPct val="80000"/>
              </a:lnSpc>
            </a:pPr>
            <a:endParaRPr lang="en-US" sz="2500" b="0" dirty="0" smtClean="0">
              <a:solidFill>
                <a:schemeClr val="tx1"/>
              </a:solidFill>
            </a:endParaRPr>
          </a:p>
          <a:p>
            <a:pPr marL="342900" indent="-342900" algn="l">
              <a:lnSpc>
                <a:spcPct val="80000"/>
              </a:lnSpc>
              <a:buFont typeface="Arial" panose="020B0604020202020204" pitchFamily="34" charset="0"/>
              <a:buChar char="•"/>
            </a:pPr>
            <a:r>
              <a:rPr lang="en-US" sz="2500" b="0" dirty="0" smtClean="0">
                <a:solidFill>
                  <a:schemeClr val="tx1"/>
                </a:solidFill>
              </a:rPr>
              <a:t>What do you think are the key components to preparing the pre-service teacher to teach in an urban setting?</a:t>
            </a:r>
          </a:p>
          <a:p>
            <a:pPr marL="342900" indent="-342900" algn="l">
              <a:lnSpc>
                <a:spcPct val="80000"/>
              </a:lnSpc>
              <a:buFont typeface="Arial" panose="020B0604020202020204" pitchFamily="34" charset="0"/>
              <a:buChar char="•"/>
            </a:pPr>
            <a:endParaRPr lang="en-US" sz="2500" b="0" dirty="0" smtClean="0">
              <a:solidFill>
                <a:schemeClr val="tx1"/>
              </a:solidFill>
            </a:endParaRPr>
          </a:p>
          <a:p>
            <a:pPr marL="342900" indent="-342900" algn="l">
              <a:lnSpc>
                <a:spcPct val="80000"/>
              </a:lnSpc>
              <a:buFont typeface="Arial" panose="020B0604020202020204" pitchFamily="34" charset="0"/>
              <a:buChar char="•"/>
            </a:pPr>
            <a:r>
              <a:rPr lang="en-US" sz="2500" b="0" dirty="0" smtClean="0">
                <a:solidFill>
                  <a:schemeClr val="tx1"/>
                </a:solidFill>
              </a:rPr>
              <a:t>What would you like to see done differently in the pre-service model to address urban teaching needs? </a:t>
            </a:r>
          </a:p>
          <a:p>
            <a:pPr marL="342900" indent="-342900" algn="l">
              <a:lnSpc>
                <a:spcPct val="80000"/>
              </a:lnSpc>
              <a:buFont typeface="Arial" panose="020B0604020202020204" pitchFamily="34" charset="0"/>
              <a:buChar char="•"/>
            </a:pPr>
            <a:endParaRPr lang="en-US" sz="2500" b="0" dirty="0" smtClean="0">
              <a:solidFill>
                <a:schemeClr val="tx1"/>
              </a:solidFill>
            </a:endParaRPr>
          </a:p>
          <a:p>
            <a:pPr marL="342900" indent="-342900" algn="l">
              <a:lnSpc>
                <a:spcPct val="80000"/>
              </a:lnSpc>
              <a:buFont typeface="Arial" panose="020B0604020202020204" pitchFamily="34" charset="0"/>
              <a:buChar char="•"/>
            </a:pPr>
            <a:r>
              <a:rPr lang="en-US" sz="2500" b="0" dirty="0" smtClean="0">
                <a:solidFill>
                  <a:schemeClr val="tx1"/>
                </a:solidFill>
              </a:rPr>
              <a:t>How can we better prepare pre-service teachers to enter the urban classroom?</a:t>
            </a:r>
          </a:p>
          <a:p>
            <a:pPr algn="l">
              <a:lnSpc>
                <a:spcPct val="80000"/>
              </a:lnSpc>
            </a:pPr>
            <a:endParaRPr lang="en-US" sz="2500" b="0" dirty="0" smtClean="0">
              <a:solidFill>
                <a:schemeClr val="tx1"/>
              </a:solidFill>
            </a:endParaRPr>
          </a:p>
        </p:txBody>
      </p:sp>
    </p:spTree>
    <p:extLst>
      <p:ext uri="{BB962C8B-B14F-4D97-AF65-F5344CB8AC3E}">
        <p14:creationId xmlns:p14="http://schemas.microsoft.com/office/powerpoint/2010/main" val="11873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5" name="TextBox 4"/>
          <p:cNvSpPr txBox="1"/>
          <p:nvPr/>
        </p:nvSpPr>
        <p:spPr>
          <a:xfrm>
            <a:off x="685800" y="1681322"/>
            <a:ext cx="7772400" cy="4016484"/>
          </a:xfrm>
          <a:prstGeom prst="rect">
            <a:avLst/>
          </a:prstGeom>
          <a:noFill/>
        </p:spPr>
        <p:txBody>
          <a:bodyPr wrap="square" rtlCol="0">
            <a:spAutoFit/>
          </a:bodyPr>
          <a:lstStyle/>
          <a:p>
            <a:pPr algn="ctr"/>
            <a:endParaRPr lang="en-US" sz="3500" b="1" dirty="0" smtClean="0">
              <a:solidFill>
                <a:srgbClr val="053871"/>
              </a:solidFill>
            </a:endParaRPr>
          </a:p>
          <a:p>
            <a:pPr algn="ctr"/>
            <a:r>
              <a:rPr lang="en-US" sz="3500" b="1" dirty="0" smtClean="0">
                <a:solidFill>
                  <a:srgbClr val="053871"/>
                </a:solidFill>
              </a:rPr>
              <a:t>OCTEO Conference</a:t>
            </a:r>
          </a:p>
          <a:p>
            <a:pPr algn="ctr"/>
            <a:r>
              <a:rPr lang="en-US" sz="2800" b="1" dirty="0">
                <a:solidFill>
                  <a:srgbClr val="053871"/>
                </a:solidFill>
              </a:rPr>
              <a:t>Breakout Session</a:t>
            </a:r>
          </a:p>
          <a:p>
            <a:pPr algn="ctr"/>
            <a:endParaRPr lang="en-US" sz="2500" b="1" dirty="0" smtClean="0">
              <a:solidFill>
                <a:srgbClr val="053871"/>
              </a:solidFill>
            </a:endParaRPr>
          </a:p>
          <a:p>
            <a:pPr algn="ctr"/>
            <a:r>
              <a:rPr lang="en-US" sz="3000" b="1" dirty="0"/>
              <a:t>Preparing the Pre-Service Teacher </a:t>
            </a:r>
            <a:endParaRPr lang="en-US" sz="3000" b="1" dirty="0" smtClean="0"/>
          </a:p>
          <a:p>
            <a:pPr algn="ctr"/>
            <a:r>
              <a:rPr lang="en-US" sz="3000" b="1" dirty="0" smtClean="0"/>
              <a:t>to </a:t>
            </a:r>
            <a:r>
              <a:rPr lang="en-US" sz="3000" b="1" dirty="0"/>
              <a:t>Work in an Urban Setting in Ohio</a:t>
            </a:r>
          </a:p>
          <a:p>
            <a:pPr algn="ctr"/>
            <a:endParaRPr lang="en-US" sz="2500" b="1" dirty="0"/>
          </a:p>
          <a:p>
            <a:pPr algn="ctr"/>
            <a:r>
              <a:rPr lang="en-US" sz="2500" b="1" dirty="0" smtClean="0"/>
              <a:t>Learn more about the Ohio 8 at www.ohio8.org</a:t>
            </a:r>
          </a:p>
          <a:p>
            <a:pPr algn="ctr"/>
            <a:endParaRPr lang="en-US" sz="2200" b="1" dirty="0">
              <a:solidFill>
                <a:srgbClr val="053871"/>
              </a:solidFill>
            </a:endParaRPr>
          </a:p>
        </p:txBody>
      </p:sp>
      <p:sp>
        <p:nvSpPr>
          <p:cNvPr id="6" name="Rectangle 5"/>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endParaRPr lang="en-US" sz="1000" dirty="0" smtClean="0"/>
          </a:p>
          <a:p>
            <a:endParaRPr lang="en-US" sz="1000" dirty="0"/>
          </a:p>
        </p:txBody>
      </p:sp>
      <p:pic>
        <p:nvPicPr>
          <p:cNvPr id="7"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09900" y="789147"/>
            <a:ext cx="3124200" cy="892175"/>
          </a:xfrm>
        </p:spPr>
      </p:pic>
    </p:spTree>
    <p:extLst>
      <p:ext uri="{BB962C8B-B14F-4D97-AF65-F5344CB8AC3E}">
        <p14:creationId xmlns:p14="http://schemas.microsoft.com/office/powerpoint/2010/main" val="278813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2" name="Title 1"/>
          <p:cNvSpPr>
            <a:spLocks noGrp="1"/>
          </p:cNvSpPr>
          <p:nvPr>
            <p:ph type="title" idx="4294967295"/>
          </p:nvPr>
        </p:nvSpPr>
        <p:spPr>
          <a:xfrm>
            <a:off x="457200" y="1523020"/>
            <a:ext cx="8229600" cy="733425"/>
          </a:xfrm>
        </p:spPr>
        <p:txBody>
          <a:bodyPr>
            <a:normAutofit/>
          </a:bodyPr>
          <a:lstStyle/>
          <a:p>
            <a:r>
              <a:rPr lang="en-US" sz="2800" b="1" dirty="0" smtClean="0">
                <a:solidFill>
                  <a:srgbClr val="053871"/>
                </a:solidFill>
              </a:rPr>
              <a:t>The Ohio 8 Coalition – Who We Are</a:t>
            </a:r>
            <a:endParaRPr lang="en-US" sz="2800" b="1" dirty="0">
              <a:solidFill>
                <a:srgbClr val="053871"/>
              </a:solidFill>
            </a:endParaRPr>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2256445"/>
            <a:ext cx="7924800" cy="3677930"/>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200" dirty="0" smtClean="0">
                <a:solidFill>
                  <a:schemeClr val="tx1"/>
                </a:solidFill>
              </a:rPr>
              <a:t>A </a:t>
            </a:r>
            <a:r>
              <a:rPr lang="en-US" sz="2200" dirty="0">
                <a:solidFill>
                  <a:schemeClr val="tx1"/>
                </a:solidFill>
              </a:rPr>
              <a:t>strategic alliance of Ohio’s 8 urban school </a:t>
            </a:r>
            <a:r>
              <a:rPr lang="en-US" sz="2200" dirty="0" smtClean="0">
                <a:solidFill>
                  <a:schemeClr val="tx1"/>
                </a:solidFill>
              </a:rPr>
              <a:t>districts…  </a:t>
            </a:r>
          </a:p>
          <a:p>
            <a:r>
              <a:rPr lang="en-US" sz="2500" dirty="0" smtClean="0">
                <a:solidFill>
                  <a:schemeClr val="tx1"/>
                </a:solidFill>
              </a:rPr>
              <a:t>Akron</a:t>
            </a:r>
            <a:r>
              <a:rPr lang="en-US" sz="2500" dirty="0">
                <a:solidFill>
                  <a:schemeClr val="tx1"/>
                </a:solidFill>
              </a:rPr>
              <a:t>, Canton, Cincinnati, Cleveland, Columbus, Dayton, Toledo </a:t>
            </a:r>
            <a:r>
              <a:rPr lang="en-US" sz="2500" dirty="0" smtClean="0">
                <a:solidFill>
                  <a:schemeClr val="tx1"/>
                </a:solidFill>
              </a:rPr>
              <a:t>and Youngstown </a:t>
            </a:r>
          </a:p>
          <a:p>
            <a:pPr marL="285750" indent="-285750" algn="l">
              <a:buFont typeface="Wingdings" panose="05000000000000000000" pitchFamily="2" charset="2"/>
              <a:buChar char="Ø"/>
            </a:pPr>
            <a:endParaRPr lang="en-US" sz="1800" dirty="0" smtClean="0">
              <a:solidFill>
                <a:schemeClr val="tx1"/>
              </a:solidFill>
            </a:endParaRPr>
          </a:p>
          <a:p>
            <a:pPr marL="342900" indent="-342900" algn="l">
              <a:buFont typeface="Wingdings" panose="05000000000000000000" pitchFamily="2" charset="2"/>
              <a:buChar char="Ø"/>
            </a:pPr>
            <a:r>
              <a:rPr lang="en-US" dirty="0" smtClean="0">
                <a:solidFill>
                  <a:schemeClr val="tx1"/>
                </a:solidFill>
              </a:rPr>
              <a:t>Founded </a:t>
            </a:r>
            <a:r>
              <a:rPr lang="en-US" dirty="0">
                <a:solidFill>
                  <a:schemeClr val="tx1"/>
                </a:solidFill>
              </a:rPr>
              <a:t>on the principle that a </a:t>
            </a:r>
            <a:r>
              <a:rPr lang="en-US" dirty="0" smtClean="0">
                <a:solidFill>
                  <a:schemeClr val="tx1"/>
                </a:solidFill>
              </a:rPr>
              <a:t>high-performing </a:t>
            </a:r>
            <a:r>
              <a:rPr lang="en-US" dirty="0">
                <a:solidFill>
                  <a:schemeClr val="tx1"/>
                </a:solidFill>
              </a:rPr>
              <a:t>public education system is essential to the civic and economic health of Ohio’s </a:t>
            </a:r>
            <a:r>
              <a:rPr lang="en-US" dirty="0" smtClean="0">
                <a:solidFill>
                  <a:schemeClr val="tx1"/>
                </a:solidFill>
              </a:rPr>
              <a:t>cities.</a:t>
            </a:r>
          </a:p>
          <a:p>
            <a:pPr marL="342900" indent="-342900" algn="l">
              <a:buFont typeface="Wingdings" panose="05000000000000000000" pitchFamily="2" charset="2"/>
              <a:buChar char="Ø"/>
            </a:pPr>
            <a:endParaRPr lang="en-US" dirty="0" smtClean="0">
              <a:solidFill>
                <a:schemeClr val="tx1"/>
              </a:solidFill>
            </a:endParaRPr>
          </a:p>
          <a:p>
            <a:pPr marL="342900" indent="-342900" algn="l">
              <a:buFont typeface="Wingdings" panose="05000000000000000000" pitchFamily="2" charset="2"/>
              <a:buChar char="Ø"/>
            </a:pPr>
            <a:r>
              <a:rPr lang="en-US" dirty="0" smtClean="0">
                <a:solidFill>
                  <a:schemeClr val="tx1"/>
                </a:solidFill>
              </a:rPr>
              <a:t>Focused </a:t>
            </a:r>
            <a:r>
              <a:rPr lang="en-US" dirty="0">
                <a:solidFill>
                  <a:schemeClr val="tx1"/>
                </a:solidFill>
              </a:rPr>
              <a:t>on public education in Ohio. </a:t>
            </a:r>
            <a:endParaRPr lang="en-US" dirty="0" smtClean="0">
              <a:solidFill>
                <a:schemeClr val="tx1"/>
              </a:solidFill>
            </a:endParaRPr>
          </a:p>
          <a:p>
            <a:pPr algn="l"/>
            <a:endParaRPr lang="en-US" dirty="0" smtClean="0">
              <a:solidFill>
                <a:schemeClr val="tx1"/>
              </a:solidFill>
            </a:endParaRPr>
          </a:p>
          <a:p>
            <a:pPr marL="342900" indent="-342900" algn="l">
              <a:buFont typeface="Wingdings" panose="05000000000000000000" pitchFamily="2" charset="2"/>
              <a:buChar char="Ø"/>
            </a:pPr>
            <a:r>
              <a:rPr lang="en-US" dirty="0" smtClean="0">
                <a:solidFill>
                  <a:schemeClr val="tx1"/>
                </a:solidFill>
              </a:rPr>
              <a:t>Work </a:t>
            </a:r>
            <a:r>
              <a:rPr lang="en-US" dirty="0">
                <a:solidFill>
                  <a:schemeClr val="tx1"/>
                </a:solidFill>
              </a:rPr>
              <a:t>together on issues of common concern and </a:t>
            </a:r>
            <a:r>
              <a:rPr lang="en-US" dirty="0" smtClean="0">
                <a:solidFill>
                  <a:schemeClr val="tx1"/>
                </a:solidFill>
              </a:rPr>
              <a:t>address challenges </a:t>
            </a:r>
            <a:r>
              <a:rPr lang="en-US" dirty="0">
                <a:solidFill>
                  <a:schemeClr val="tx1"/>
                </a:solidFill>
              </a:rPr>
              <a:t>of urban education</a:t>
            </a:r>
            <a:r>
              <a:rPr lang="en-US" dirty="0" smtClean="0">
                <a:solidFill>
                  <a:schemeClr val="tx1"/>
                </a:solidFill>
              </a:rPr>
              <a:t>.</a:t>
            </a:r>
            <a:endParaRPr lang="en-US" dirty="0">
              <a:solidFill>
                <a:schemeClr val="tx1"/>
              </a:solidFill>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592177"/>
            <a:ext cx="3124200" cy="892175"/>
          </a:xfrm>
          <a:prstGeom prst="rect">
            <a:avLst/>
          </a:prstGeom>
        </p:spPr>
      </p:pic>
    </p:spTree>
    <p:extLst>
      <p:ext uri="{BB962C8B-B14F-4D97-AF65-F5344CB8AC3E}">
        <p14:creationId xmlns:p14="http://schemas.microsoft.com/office/powerpoint/2010/main" val="189360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2" name="Title 1"/>
          <p:cNvSpPr>
            <a:spLocks noGrp="1"/>
          </p:cNvSpPr>
          <p:nvPr>
            <p:ph type="title" idx="4294967295"/>
          </p:nvPr>
        </p:nvSpPr>
        <p:spPr>
          <a:xfrm>
            <a:off x="914400" y="561975"/>
            <a:ext cx="8229600" cy="733425"/>
          </a:xfrm>
        </p:spPr>
        <p:txBody>
          <a:bodyPr>
            <a:normAutofit/>
          </a:bodyPr>
          <a:lstStyle/>
          <a:p>
            <a:r>
              <a:rPr lang="en-US" sz="2800" b="1" dirty="0" smtClean="0">
                <a:solidFill>
                  <a:srgbClr val="053871"/>
                </a:solidFill>
              </a:rPr>
              <a:t>Ohio 8’s Students</a:t>
            </a:r>
            <a:endParaRPr lang="en-US" sz="2800" b="1" dirty="0">
              <a:solidFill>
                <a:srgbClr val="053871"/>
              </a:solidFill>
            </a:endParaRPr>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1947257340"/>
              </p:ext>
            </p:extLst>
          </p:nvPr>
        </p:nvGraphicFramePr>
        <p:xfrm>
          <a:off x="457200" y="3124200"/>
          <a:ext cx="8229600" cy="32321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 y="1476231"/>
            <a:ext cx="8458200" cy="1015663"/>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marL="342900" indent="-342900">
              <a:buFont typeface="Arial" panose="020B0604020202020204" pitchFamily="34" charset="0"/>
              <a:buChar char="•"/>
            </a:pPr>
            <a:r>
              <a:rPr lang="en-US" sz="3000" dirty="0" smtClean="0">
                <a:solidFill>
                  <a:schemeClr val="tx1"/>
                </a:solidFill>
              </a:rPr>
              <a:t>188,278 </a:t>
            </a:r>
            <a:r>
              <a:rPr lang="en-US" sz="2500" dirty="0">
                <a:solidFill>
                  <a:schemeClr val="tx1"/>
                </a:solidFill>
              </a:rPr>
              <a:t>students are enrolled in an Ohio 8 </a:t>
            </a:r>
            <a:r>
              <a:rPr lang="en-US" sz="2500" dirty="0" smtClean="0">
                <a:solidFill>
                  <a:schemeClr val="tx1"/>
                </a:solidFill>
              </a:rPr>
              <a:t>District,</a:t>
            </a:r>
          </a:p>
          <a:p>
            <a:pPr marL="342900" indent="-342900">
              <a:buFont typeface="Arial" panose="020B0604020202020204" pitchFamily="34" charset="0"/>
              <a:buChar char="•"/>
            </a:pPr>
            <a:r>
              <a:rPr lang="en-US" sz="2500" dirty="0" smtClean="0">
                <a:solidFill>
                  <a:schemeClr val="tx1"/>
                </a:solidFill>
              </a:rPr>
              <a:t>Or about </a:t>
            </a:r>
            <a:r>
              <a:rPr lang="en-US" sz="3000" dirty="0" smtClean="0">
                <a:solidFill>
                  <a:schemeClr val="tx1"/>
                </a:solidFill>
              </a:rPr>
              <a:t>11% of all public students </a:t>
            </a:r>
            <a:r>
              <a:rPr lang="en-US" sz="2500" dirty="0" smtClean="0">
                <a:solidFill>
                  <a:schemeClr val="tx1"/>
                </a:solidFill>
              </a:rPr>
              <a:t>in the Ohio </a:t>
            </a:r>
            <a:endParaRPr lang="en-US" sz="2500" dirty="0">
              <a:solidFill>
                <a:schemeClr val="tx1"/>
              </a:solidFill>
            </a:endParaRPr>
          </a:p>
        </p:txBody>
      </p:sp>
    </p:spTree>
    <p:extLst>
      <p:ext uri="{BB962C8B-B14F-4D97-AF65-F5344CB8AC3E}">
        <p14:creationId xmlns:p14="http://schemas.microsoft.com/office/powerpoint/2010/main" val="197198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2" name="Title 1"/>
          <p:cNvSpPr>
            <a:spLocks noGrp="1"/>
          </p:cNvSpPr>
          <p:nvPr>
            <p:ph type="title" idx="4294967295"/>
          </p:nvPr>
        </p:nvSpPr>
        <p:spPr>
          <a:xfrm>
            <a:off x="457200" y="569295"/>
            <a:ext cx="8229600" cy="733425"/>
          </a:xfrm>
        </p:spPr>
        <p:txBody>
          <a:bodyPr>
            <a:normAutofit/>
          </a:bodyPr>
          <a:lstStyle/>
          <a:p>
            <a:r>
              <a:rPr lang="en-US" sz="2800" b="1" dirty="0" smtClean="0">
                <a:solidFill>
                  <a:srgbClr val="053871"/>
                </a:solidFill>
              </a:rPr>
              <a:t>Ohio 8’s Student</a:t>
            </a:r>
            <a:endParaRPr lang="en-US" sz="2800" b="1" dirty="0">
              <a:solidFill>
                <a:srgbClr val="053871"/>
              </a:solidFill>
            </a:endParaRPr>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1302720"/>
            <a:ext cx="3200969" cy="2015936"/>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dirty="0">
                <a:solidFill>
                  <a:schemeClr val="tx1"/>
                </a:solidFill>
              </a:rPr>
              <a:t>56% are Black</a:t>
            </a:r>
          </a:p>
          <a:p>
            <a:pPr algn="l"/>
            <a:r>
              <a:rPr lang="en-US" sz="2500" dirty="0">
                <a:solidFill>
                  <a:schemeClr val="tx1"/>
                </a:solidFill>
              </a:rPr>
              <a:t>27% are White</a:t>
            </a:r>
          </a:p>
          <a:p>
            <a:pPr algn="l"/>
            <a:r>
              <a:rPr lang="en-US" sz="2500" dirty="0" smtClean="0">
                <a:solidFill>
                  <a:schemeClr val="tx1"/>
                </a:solidFill>
              </a:rPr>
              <a:t>8.5% are Hispanic</a:t>
            </a:r>
          </a:p>
          <a:p>
            <a:pPr algn="l"/>
            <a:r>
              <a:rPr lang="en-US" sz="2500" dirty="0" smtClean="0">
                <a:solidFill>
                  <a:schemeClr val="tx1"/>
                </a:solidFill>
              </a:rPr>
              <a:t>5.9% are Multiracial</a:t>
            </a:r>
          </a:p>
          <a:p>
            <a:pPr algn="l"/>
            <a:r>
              <a:rPr lang="en-US" sz="2500" dirty="0" smtClean="0">
                <a:solidFill>
                  <a:schemeClr val="tx1"/>
                </a:solidFill>
              </a:rPr>
              <a:t>1.9% are Asian</a:t>
            </a:r>
            <a:endParaRPr lang="en-US" sz="2500" dirty="0"/>
          </a:p>
        </p:txBody>
      </p:sp>
      <p:graphicFrame>
        <p:nvGraphicFramePr>
          <p:cNvPr id="10" name="Chart 9"/>
          <p:cNvGraphicFramePr>
            <a:graphicFrameLocks/>
          </p:cNvGraphicFramePr>
          <p:nvPr>
            <p:extLst>
              <p:ext uri="{D42A27DB-BD31-4B8C-83A1-F6EECF244321}">
                <p14:modId xmlns:p14="http://schemas.microsoft.com/office/powerpoint/2010/main" val="2371475627"/>
              </p:ext>
            </p:extLst>
          </p:nvPr>
        </p:nvGraphicFramePr>
        <p:xfrm>
          <a:off x="457200" y="3200400"/>
          <a:ext cx="8229600" cy="308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32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838200"/>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lgn="l"/>
            <a:r>
              <a:rPr lang="en-US" sz="2500" dirty="0" smtClean="0"/>
              <a:t>Ohio’s eight largest urban districts have a distinctly different demographic than the state overall.</a:t>
            </a:r>
            <a:endParaRPr lang="en-US" sz="2500" dirty="0"/>
          </a:p>
        </p:txBody>
      </p:sp>
      <p:graphicFrame>
        <p:nvGraphicFramePr>
          <p:cNvPr id="6" name="Chart 5"/>
          <p:cNvGraphicFramePr/>
          <p:nvPr>
            <p:extLst>
              <p:ext uri="{D42A27DB-BD31-4B8C-83A1-F6EECF244321}">
                <p14:modId xmlns:p14="http://schemas.microsoft.com/office/powerpoint/2010/main" val="921578525"/>
              </p:ext>
            </p:extLst>
          </p:nvPr>
        </p:nvGraphicFramePr>
        <p:xfrm>
          <a:off x="838200" y="1905000"/>
          <a:ext cx="754379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92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81100" y="1752600"/>
            <a:ext cx="6781800" cy="3939540"/>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lgn="l"/>
            <a:r>
              <a:rPr lang="en-US" sz="2500" dirty="0" smtClean="0">
                <a:solidFill>
                  <a:schemeClr val="tx1"/>
                </a:solidFill>
              </a:rPr>
              <a:t>In Ohio 8 districts…</a:t>
            </a:r>
          </a:p>
          <a:p>
            <a:pPr marL="342900" lvl="0" indent="-342900" algn="l">
              <a:buFont typeface="Wingdings" panose="05000000000000000000" pitchFamily="2" charset="2"/>
              <a:buChar char="Ø"/>
            </a:pPr>
            <a:r>
              <a:rPr lang="en-US" sz="2500" dirty="0" smtClean="0">
                <a:solidFill>
                  <a:schemeClr val="tx1"/>
                </a:solidFill>
              </a:rPr>
              <a:t>162,913 </a:t>
            </a:r>
            <a:r>
              <a:rPr lang="en-US" sz="2500" dirty="0">
                <a:solidFill>
                  <a:schemeClr val="tx1"/>
                </a:solidFill>
              </a:rPr>
              <a:t>or 87% are</a:t>
            </a:r>
            <a:r>
              <a:rPr lang="en-US" sz="2500" b="0" dirty="0">
                <a:solidFill>
                  <a:schemeClr val="tx1"/>
                </a:solidFill>
              </a:rPr>
              <a:t> </a:t>
            </a:r>
            <a:r>
              <a:rPr lang="en-US" sz="2500" dirty="0">
                <a:solidFill>
                  <a:schemeClr val="tx1"/>
                </a:solidFill>
              </a:rPr>
              <a:t>Economically Disadvantaged </a:t>
            </a:r>
            <a:r>
              <a:rPr lang="en-US" sz="2500" b="0" dirty="0" smtClean="0">
                <a:solidFill>
                  <a:schemeClr val="tx1"/>
                </a:solidFill>
              </a:rPr>
              <a:t>(</a:t>
            </a:r>
            <a:r>
              <a:rPr lang="en-US" sz="2500" b="0" dirty="0">
                <a:solidFill>
                  <a:schemeClr val="tx1"/>
                </a:solidFill>
              </a:rPr>
              <a:t>State average is 48.5%) </a:t>
            </a:r>
          </a:p>
          <a:p>
            <a:pPr algn="l"/>
            <a:endParaRPr lang="en-US" sz="2500" b="0" dirty="0">
              <a:solidFill>
                <a:schemeClr val="tx1"/>
              </a:solidFill>
            </a:endParaRPr>
          </a:p>
          <a:p>
            <a:pPr marL="342900" lvl="0" indent="-342900" algn="l">
              <a:buFont typeface="Wingdings" panose="05000000000000000000" pitchFamily="2" charset="2"/>
              <a:buChar char="Ø"/>
            </a:pPr>
            <a:r>
              <a:rPr lang="en-US" sz="2500" dirty="0">
                <a:solidFill>
                  <a:schemeClr val="tx1"/>
                </a:solidFill>
              </a:rPr>
              <a:t>13,740 or 7.2% are</a:t>
            </a:r>
            <a:r>
              <a:rPr lang="en-US" sz="2500" b="0" dirty="0">
                <a:solidFill>
                  <a:schemeClr val="tx1"/>
                </a:solidFill>
              </a:rPr>
              <a:t> </a:t>
            </a:r>
            <a:r>
              <a:rPr lang="en-US" sz="2500" dirty="0">
                <a:solidFill>
                  <a:schemeClr val="tx1"/>
                </a:solidFill>
              </a:rPr>
              <a:t>Limited English </a:t>
            </a:r>
            <a:r>
              <a:rPr lang="en-US" sz="2500" dirty="0" smtClean="0">
                <a:solidFill>
                  <a:schemeClr val="tx1"/>
                </a:solidFill>
              </a:rPr>
              <a:t>Proficient.</a:t>
            </a:r>
            <a:r>
              <a:rPr lang="en-US" sz="2500" b="0" dirty="0" smtClean="0">
                <a:solidFill>
                  <a:schemeClr val="tx1"/>
                </a:solidFill>
              </a:rPr>
              <a:t> </a:t>
            </a:r>
            <a:r>
              <a:rPr lang="en-US" sz="2500" b="0" dirty="0">
                <a:solidFill>
                  <a:schemeClr val="tx1"/>
                </a:solidFill>
              </a:rPr>
              <a:t>(State average is 2.7</a:t>
            </a:r>
            <a:r>
              <a:rPr lang="en-US" sz="2500" b="0" dirty="0" smtClean="0">
                <a:solidFill>
                  <a:schemeClr val="tx1"/>
                </a:solidFill>
              </a:rPr>
              <a:t>%)</a:t>
            </a:r>
          </a:p>
          <a:p>
            <a:pPr lvl="0" algn="l"/>
            <a:r>
              <a:rPr lang="en-US" sz="2500" b="0" dirty="0">
                <a:solidFill>
                  <a:schemeClr val="tx1"/>
                </a:solidFill>
              </a:rPr>
              <a:t> </a:t>
            </a:r>
          </a:p>
          <a:p>
            <a:pPr marL="342900" lvl="0" indent="-342900" algn="l">
              <a:buFont typeface="Wingdings" panose="05000000000000000000" pitchFamily="2" charset="2"/>
              <a:buChar char="Ø"/>
            </a:pPr>
            <a:r>
              <a:rPr lang="en-US" sz="2500" dirty="0">
                <a:solidFill>
                  <a:schemeClr val="tx1"/>
                </a:solidFill>
              </a:rPr>
              <a:t>36,832 or 19.6% </a:t>
            </a:r>
            <a:r>
              <a:rPr lang="en-US" sz="2500" dirty="0" smtClean="0">
                <a:solidFill>
                  <a:schemeClr val="tx1"/>
                </a:solidFill>
              </a:rPr>
              <a:t>have </a:t>
            </a:r>
            <a:r>
              <a:rPr lang="en-US" sz="2500" dirty="0">
                <a:solidFill>
                  <a:schemeClr val="tx1"/>
                </a:solidFill>
              </a:rPr>
              <a:t>a D</a:t>
            </a:r>
            <a:r>
              <a:rPr lang="en-US" sz="2500" dirty="0" smtClean="0">
                <a:solidFill>
                  <a:schemeClr val="tx1"/>
                </a:solidFill>
              </a:rPr>
              <a:t>isability </a:t>
            </a:r>
            <a:r>
              <a:rPr lang="en-US" sz="2500" b="0" dirty="0">
                <a:solidFill>
                  <a:schemeClr val="tx1"/>
                </a:solidFill>
              </a:rPr>
              <a:t>that requires special assistance and are on an IEP.  (State average is 14.7</a:t>
            </a:r>
            <a:r>
              <a:rPr lang="en-US" sz="2500" b="0" dirty="0" smtClean="0">
                <a:solidFill>
                  <a:schemeClr val="tx1"/>
                </a:solidFill>
              </a:rPr>
              <a:t>%)</a:t>
            </a:r>
            <a:endParaRPr lang="en-US" sz="2500" b="0" dirty="0">
              <a:solidFill>
                <a:schemeClr val="tx1"/>
              </a:solidFill>
            </a:endParaRPr>
          </a:p>
        </p:txBody>
      </p:sp>
      <p:sp>
        <p:nvSpPr>
          <p:cNvPr id="6" name="TextBox 5"/>
          <p:cNvSpPr txBox="1"/>
          <p:nvPr/>
        </p:nvSpPr>
        <p:spPr>
          <a:xfrm>
            <a:off x="1176741" y="762000"/>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lgn="l"/>
            <a:r>
              <a:rPr lang="en-US" sz="2500" dirty="0" smtClean="0"/>
              <a:t>Ohio’s eight largest urban districts have a distinctly different demographic than the state overall.</a:t>
            </a:r>
            <a:endParaRPr lang="en-US" sz="2500" dirty="0"/>
          </a:p>
        </p:txBody>
      </p:sp>
    </p:spTree>
    <p:extLst>
      <p:ext uri="{BB962C8B-B14F-4D97-AF65-F5344CB8AC3E}">
        <p14:creationId xmlns:p14="http://schemas.microsoft.com/office/powerpoint/2010/main" val="377659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741" y="762000"/>
            <a:ext cx="7162800" cy="47705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Ohio 8’s Teachers </a:t>
            </a:r>
          </a:p>
        </p:txBody>
      </p:sp>
      <p:sp>
        <p:nvSpPr>
          <p:cNvPr id="14" name="TextBox 13"/>
          <p:cNvSpPr txBox="1"/>
          <p:nvPr/>
        </p:nvSpPr>
        <p:spPr>
          <a:xfrm>
            <a:off x="851849" y="1620054"/>
            <a:ext cx="7501340" cy="1246495"/>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lgn="l"/>
            <a:r>
              <a:rPr lang="en-US" sz="2500" dirty="0" smtClean="0">
                <a:solidFill>
                  <a:schemeClr val="tx1"/>
                </a:solidFill>
              </a:rPr>
              <a:t>14,542 </a:t>
            </a:r>
            <a:r>
              <a:rPr lang="en-US" sz="2500" dirty="0">
                <a:solidFill>
                  <a:schemeClr val="tx1"/>
                </a:solidFill>
              </a:rPr>
              <a:t>Teachers </a:t>
            </a:r>
            <a:r>
              <a:rPr lang="en-US" sz="2500" dirty="0" smtClean="0">
                <a:solidFill>
                  <a:schemeClr val="tx1"/>
                </a:solidFill>
              </a:rPr>
              <a:t>teach </a:t>
            </a:r>
            <a:r>
              <a:rPr lang="en-US" sz="2500" dirty="0">
                <a:solidFill>
                  <a:schemeClr val="tx1"/>
                </a:solidFill>
              </a:rPr>
              <a:t>for the Ohio 8 Coalition districts or about 15% of all teachers in Ohio’s public </a:t>
            </a:r>
            <a:r>
              <a:rPr lang="en-US" sz="2500" dirty="0" smtClean="0">
                <a:solidFill>
                  <a:schemeClr val="tx1"/>
                </a:solidFill>
              </a:rPr>
              <a:t>schools.</a:t>
            </a:r>
          </a:p>
          <a:p>
            <a:pPr lvl="0" algn="l"/>
            <a:r>
              <a:rPr lang="en-US" sz="2500" dirty="0" smtClean="0">
                <a:solidFill>
                  <a:schemeClr val="tx1"/>
                </a:solidFill>
              </a:rPr>
              <a:t>   Of </a:t>
            </a:r>
            <a:r>
              <a:rPr lang="en-US" sz="2500" dirty="0">
                <a:solidFill>
                  <a:schemeClr val="tx1"/>
                </a:solidFill>
              </a:rPr>
              <a:t>those….</a:t>
            </a:r>
          </a:p>
        </p:txBody>
      </p:sp>
      <p:graphicFrame>
        <p:nvGraphicFramePr>
          <p:cNvPr id="2" name="Table 1"/>
          <p:cNvGraphicFramePr>
            <a:graphicFrameLocks noGrp="1"/>
          </p:cNvGraphicFramePr>
          <p:nvPr>
            <p:extLst>
              <p:ext uri="{D42A27DB-BD31-4B8C-83A1-F6EECF244321}">
                <p14:modId xmlns:p14="http://schemas.microsoft.com/office/powerpoint/2010/main" val="200590185"/>
              </p:ext>
            </p:extLst>
          </p:nvPr>
        </p:nvGraphicFramePr>
        <p:xfrm>
          <a:off x="1026115" y="3200400"/>
          <a:ext cx="7174173" cy="1956816"/>
        </p:xfrm>
        <a:graphic>
          <a:graphicData uri="http://schemas.openxmlformats.org/drawingml/2006/table">
            <a:tbl>
              <a:tblPr firstRow="1" firstCol="1" bandRow="1"/>
              <a:tblGrid>
                <a:gridCol w="3904080"/>
                <a:gridCol w="3270093"/>
              </a:tblGrid>
              <a:tr h="1772412">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77% are female </a:t>
                      </a:r>
                    </a:p>
                    <a:p>
                      <a:pPr marL="45720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78% are white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18% are black</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1.8% are Hispanic/Latino</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0073" marR="50073" marT="0" marB="0">
                    <a:lnL>
                      <a:noFill/>
                    </a:lnL>
                    <a:lnR>
                      <a:noFill/>
                    </a:lnR>
                    <a:lnT>
                      <a:noFill/>
                    </a:lnT>
                    <a:lnB>
                      <a:noFill/>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35% are teaching in grades PreK-5</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12% are teaching in grades     6 – 8</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35% are teaching in grades      9 – 12</a:t>
                      </a:r>
                    </a:p>
                  </a:txBody>
                  <a:tcPr marL="50073" marR="50073" marT="0" marB="0">
                    <a:lnL>
                      <a:noFill/>
                    </a:lnL>
                    <a:lnR>
                      <a:noFill/>
                    </a:lnR>
                    <a:lnT>
                      <a:noFill/>
                    </a:lnT>
                    <a:lnB>
                      <a:noFill/>
                    </a:lnB>
                  </a:tcPr>
                </a:tc>
              </a:tr>
            </a:tbl>
          </a:graphicData>
        </a:graphic>
      </p:graphicFrame>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1045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741" y="762000"/>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Ohio 8’s Teachers</a:t>
            </a:r>
          </a:p>
          <a:p>
            <a:pPr lvl="0"/>
            <a:r>
              <a:rPr lang="en-US" sz="2500" dirty="0" smtClean="0"/>
              <a:t>The Need</a:t>
            </a:r>
            <a:endParaRPr lang="en-US" sz="2500" dirty="0"/>
          </a:p>
        </p:txBody>
      </p:sp>
      <p:sp>
        <p:nvSpPr>
          <p:cNvPr id="14" name="TextBox 13"/>
          <p:cNvSpPr txBox="1"/>
          <p:nvPr/>
        </p:nvSpPr>
        <p:spPr>
          <a:xfrm>
            <a:off x="851849" y="1620054"/>
            <a:ext cx="7501340" cy="1323439"/>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dirty="0" smtClean="0">
                <a:solidFill>
                  <a:schemeClr val="tx1"/>
                </a:solidFill>
              </a:rPr>
              <a:t>The </a:t>
            </a:r>
            <a:r>
              <a:rPr lang="en-US" sz="2500" dirty="0">
                <a:solidFill>
                  <a:schemeClr val="tx1"/>
                </a:solidFill>
              </a:rPr>
              <a:t>Ohio 8 Coalition districts plan to hire at least </a:t>
            </a:r>
            <a:r>
              <a:rPr lang="en-US" sz="3000" dirty="0">
                <a:solidFill>
                  <a:schemeClr val="tx1"/>
                </a:solidFill>
              </a:rPr>
              <a:t>1,246 </a:t>
            </a:r>
            <a:r>
              <a:rPr lang="en-US" sz="3000" dirty="0" smtClean="0">
                <a:solidFill>
                  <a:schemeClr val="tx1"/>
                </a:solidFill>
              </a:rPr>
              <a:t>Teachers </a:t>
            </a:r>
            <a:r>
              <a:rPr lang="en-US" sz="2500" dirty="0" smtClean="0">
                <a:solidFill>
                  <a:schemeClr val="tx1"/>
                </a:solidFill>
              </a:rPr>
              <a:t>next </a:t>
            </a:r>
            <a:r>
              <a:rPr lang="en-US" sz="2500" dirty="0">
                <a:solidFill>
                  <a:schemeClr val="tx1"/>
                </a:solidFill>
              </a:rPr>
              <a:t>year. </a:t>
            </a:r>
          </a:p>
          <a:p>
            <a:pPr algn="l"/>
            <a:r>
              <a:rPr lang="en-US" sz="2500" dirty="0">
                <a:solidFill>
                  <a:schemeClr val="tx1"/>
                </a:solidFill>
              </a:rPr>
              <a:t>Of those…. </a:t>
            </a:r>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7559292"/>
              </p:ext>
            </p:extLst>
          </p:nvPr>
        </p:nvGraphicFramePr>
        <p:xfrm>
          <a:off x="2259369" y="3334582"/>
          <a:ext cx="4686300" cy="1810131"/>
        </p:xfrm>
        <a:graphic>
          <a:graphicData uri="http://schemas.openxmlformats.org/drawingml/2006/table">
            <a:tbl>
              <a:tblPr firstRow="1" firstCol="1" bandRow="1"/>
              <a:tblGrid>
                <a:gridCol w="4686300"/>
              </a:tblGrid>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36% are for grades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PreK-5</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17% are for grades 6 –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31% are for grades 9 –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r>
            </a:tbl>
          </a:graphicData>
        </a:graphic>
      </p:graphicFrame>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611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E5C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sz="1000" dirty="0" smtClean="0"/>
          </a:p>
          <a:p>
            <a:endParaRPr lang="en-US" sz="1000" dirty="0"/>
          </a:p>
        </p:txBody>
      </p:sp>
      <p:sp>
        <p:nvSpPr>
          <p:cNvPr id="5" name="Rectangle 4"/>
          <p:cNvSpPr/>
          <p:nvPr/>
        </p:nvSpPr>
        <p:spPr>
          <a:xfrm>
            <a:off x="0" y="0"/>
            <a:ext cx="9144000" cy="381000"/>
          </a:xfrm>
          <a:prstGeom prst="rect">
            <a:avLst/>
          </a:prstGeom>
          <a:solidFill>
            <a:srgbClr val="05387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76741" y="762000"/>
            <a:ext cx="7162800" cy="86177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r>
              <a:rPr lang="en-US" sz="2500" dirty="0" smtClean="0"/>
              <a:t>Ohio 8’s Teachers</a:t>
            </a:r>
          </a:p>
          <a:p>
            <a:pPr lvl="0"/>
            <a:r>
              <a:rPr lang="en-US" sz="2500" dirty="0" smtClean="0"/>
              <a:t>The Need</a:t>
            </a:r>
            <a:endParaRPr lang="en-US" sz="2500" dirty="0"/>
          </a:p>
        </p:txBody>
      </p:sp>
      <p:sp>
        <p:nvSpPr>
          <p:cNvPr id="14" name="TextBox 13"/>
          <p:cNvSpPr txBox="1"/>
          <p:nvPr/>
        </p:nvSpPr>
        <p:spPr>
          <a:xfrm>
            <a:off x="851849" y="1620054"/>
            <a:ext cx="7501340" cy="477054"/>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algn="l"/>
            <a:r>
              <a:rPr lang="en-US" sz="2500" dirty="0" smtClean="0">
                <a:solidFill>
                  <a:schemeClr val="tx1"/>
                </a:solidFill>
              </a:rPr>
              <a:t>Hard to Staff Positions</a:t>
            </a:r>
            <a:endParaRPr lang="en-US" sz="2500" dirty="0">
              <a:solidFill>
                <a:schemeClr val="tx1"/>
              </a:solidFill>
            </a:endParaRPr>
          </a:p>
        </p:txBody>
      </p:sp>
      <p:sp>
        <p:nvSpPr>
          <p:cNvPr id="8" name="Rectangle 3"/>
          <p:cNvSpPr>
            <a:spLocks noChangeArrowheads="1"/>
          </p:cNvSpPr>
          <p:nvPr/>
        </p:nvSpPr>
        <p:spPr bwMode="auto">
          <a:xfrm>
            <a:off x="811664" y="3458289"/>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2209800" y="36949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1211619" y="2300393"/>
            <a:ext cx="6781800" cy="3554819"/>
          </a:xfrm>
          <a:prstGeom prst="rect">
            <a:avLst/>
          </a:prstGeom>
          <a:noFill/>
        </p:spPr>
        <p:txBody>
          <a:bodyPr wrap="square" rtlCol="0">
            <a:spAutoFit/>
          </a:bodyPr>
          <a:lstStyle>
            <a:defPPr>
              <a:defRPr lang="en-US"/>
            </a:defPPr>
            <a:lvl1pPr algn="ctr">
              <a:defRPr sz="2000" b="1">
                <a:solidFill>
                  <a:srgbClr val="053871"/>
                </a:solidFill>
                <a:latin typeface="+mj-lt"/>
                <a:ea typeface="+mj-ea"/>
                <a:cs typeface="+mj-cs"/>
              </a:defRPr>
            </a:lvl1pPr>
          </a:lstStyle>
          <a:p>
            <a:pPr lvl="0" algn="l"/>
            <a:r>
              <a:rPr lang="en-US" sz="2500" dirty="0" smtClean="0">
                <a:solidFill>
                  <a:schemeClr val="tx1"/>
                </a:solidFill>
              </a:rPr>
              <a:t>The Ohio 8 has identified the following as the hardest positions to staff in their district</a:t>
            </a:r>
          </a:p>
          <a:p>
            <a:pPr marL="342900" lvl="0" indent="-342900" algn="l">
              <a:buFont typeface="Arial" panose="020B0604020202020204" pitchFamily="34" charset="0"/>
              <a:buChar char="•"/>
            </a:pPr>
            <a:r>
              <a:rPr lang="en-US" sz="2500" dirty="0" smtClean="0">
                <a:solidFill>
                  <a:schemeClr val="tx1"/>
                </a:solidFill>
              </a:rPr>
              <a:t>High School and Middle School Science and Math</a:t>
            </a:r>
          </a:p>
          <a:p>
            <a:pPr marL="342900" indent="-342900" algn="l">
              <a:buFont typeface="Arial" panose="020B0604020202020204" pitchFamily="34" charset="0"/>
              <a:buChar char="•"/>
            </a:pPr>
            <a:r>
              <a:rPr lang="en-US" sz="2500" dirty="0">
                <a:solidFill>
                  <a:schemeClr val="tx1"/>
                </a:solidFill>
              </a:rPr>
              <a:t>Speech Pathology</a:t>
            </a:r>
          </a:p>
          <a:p>
            <a:pPr marL="342900" lvl="0" indent="-342900" algn="l">
              <a:buFont typeface="Arial" panose="020B0604020202020204" pitchFamily="34" charset="0"/>
              <a:buChar char="•"/>
            </a:pPr>
            <a:r>
              <a:rPr lang="en-US" sz="2500" dirty="0" smtClean="0">
                <a:solidFill>
                  <a:schemeClr val="tx1"/>
                </a:solidFill>
              </a:rPr>
              <a:t>OT/PT</a:t>
            </a:r>
          </a:p>
          <a:p>
            <a:pPr marL="342900" indent="-342900" algn="l">
              <a:buFont typeface="Arial" panose="020B0604020202020204" pitchFamily="34" charset="0"/>
              <a:buChar char="•"/>
            </a:pPr>
            <a:r>
              <a:rPr lang="en-US" sz="2500" dirty="0">
                <a:solidFill>
                  <a:schemeClr val="tx1"/>
                </a:solidFill>
              </a:rPr>
              <a:t>Special Education</a:t>
            </a:r>
          </a:p>
          <a:p>
            <a:pPr marL="342900" lvl="0" indent="-342900" algn="l">
              <a:buFont typeface="Arial" panose="020B0604020202020204" pitchFamily="34" charset="0"/>
              <a:buChar char="•"/>
            </a:pPr>
            <a:r>
              <a:rPr lang="en-US" sz="2500" dirty="0" smtClean="0">
                <a:solidFill>
                  <a:schemeClr val="tx1"/>
                </a:solidFill>
              </a:rPr>
              <a:t>English as a Second Language</a:t>
            </a:r>
          </a:p>
          <a:p>
            <a:pPr marL="342900" lvl="0" indent="-342900" algn="l">
              <a:buFont typeface="Arial" panose="020B0604020202020204" pitchFamily="34" charset="0"/>
              <a:buChar char="•"/>
            </a:pPr>
            <a:r>
              <a:rPr lang="en-US" sz="2500" smtClean="0">
                <a:solidFill>
                  <a:schemeClr val="tx1"/>
                </a:solidFill>
              </a:rPr>
              <a:t>Minority teachers</a:t>
            </a:r>
            <a:endParaRPr lang="en-US" sz="2500" dirty="0" smtClean="0">
              <a:solidFill>
                <a:schemeClr val="tx1"/>
              </a:solidFill>
            </a:endParaRPr>
          </a:p>
        </p:txBody>
      </p:sp>
    </p:spTree>
    <p:extLst>
      <p:ext uri="{BB962C8B-B14F-4D97-AF65-F5344CB8AC3E}">
        <p14:creationId xmlns:p14="http://schemas.microsoft.com/office/powerpoint/2010/main" val="13720429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17231</TotalTime>
  <Words>2195</Words>
  <Application>Microsoft Office PowerPoint</Application>
  <PresentationFormat>On-screen Show (4:3)</PresentationFormat>
  <Paragraphs>272</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HDOfficeLightV0</vt:lpstr>
      <vt:lpstr>Organic</vt:lpstr>
      <vt:lpstr>PowerPoint Presentation</vt:lpstr>
      <vt:lpstr>The Ohio 8 Coalition – Who We Are</vt:lpstr>
      <vt:lpstr>Ohio 8’s Students</vt:lpstr>
      <vt:lpstr>Ohio 8’s Student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Black</dc:creator>
  <cp:lastModifiedBy>xuinstaller</cp:lastModifiedBy>
  <cp:revision>245</cp:revision>
  <cp:lastPrinted>2014-12-09T17:00:44Z</cp:lastPrinted>
  <dcterms:created xsi:type="dcterms:W3CDTF">2014-09-11T19:52:43Z</dcterms:created>
  <dcterms:modified xsi:type="dcterms:W3CDTF">2015-03-05T17:48:03Z</dcterms:modified>
</cp:coreProperties>
</file>