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92" r:id="rId3"/>
    <p:sldId id="296" r:id="rId4"/>
    <p:sldId id="297" r:id="rId5"/>
    <p:sldId id="299" r:id="rId6"/>
    <p:sldId id="300" r:id="rId7"/>
    <p:sldId id="258" r:id="rId8"/>
    <p:sldId id="301" r:id="rId9"/>
    <p:sldId id="294" r:id="rId10"/>
    <p:sldId id="268" r:id="rId11"/>
    <p:sldId id="273" r:id="rId12"/>
    <p:sldId id="274" r:id="rId13"/>
    <p:sldId id="266" r:id="rId14"/>
    <p:sldId id="279" r:id="rId15"/>
    <p:sldId id="281" r:id="rId16"/>
    <p:sldId id="282" r:id="rId17"/>
    <p:sldId id="286" r:id="rId18"/>
    <p:sldId id="288" r:id="rId19"/>
    <p:sldId id="289" r:id="rId20"/>
    <p:sldId id="306" r:id="rId21"/>
    <p:sldId id="304" r:id="rId22"/>
    <p:sldId id="305" r:id="rId23"/>
    <p:sldId id="307" r:id="rId24"/>
    <p:sldId id="308" r:id="rId25"/>
    <p:sldId id="291" r:id="rId26"/>
    <p:sldId id="302" r:id="rId27"/>
    <p:sldId id="303"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0" y="-84"/>
      </p:cViewPr>
      <p:guideLst>
        <p:guide orient="horz" pos="2160"/>
        <p:guide pos="2880"/>
      </p:guideLst>
    </p:cSldViewPr>
  </p:slideViewPr>
  <p:notesTextViewPr>
    <p:cViewPr>
      <p:scale>
        <a:sx n="1" d="1"/>
        <a:sy n="1" d="1"/>
      </p:scale>
      <p:origin x="0" y="0"/>
    </p:cViewPr>
  </p:notesTextViewPr>
  <p:sorterViewPr>
    <p:cViewPr>
      <p:scale>
        <a:sx n="100" d="100"/>
        <a:sy n="100" d="100"/>
      </p:scale>
      <p:origin x="0" y="41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CD98973-F41F-4105-A8EB-1C23831D5C0D}" type="datetimeFigureOut">
              <a:rPr lang="en-US" smtClean="0"/>
              <a:pPr/>
              <a:t>3/3/2015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896341B-9BC6-4927-9BEB-54855D6ED059}" type="slidenum">
              <a:rPr lang="en-US" smtClean="0"/>
              <a:pPr/>
              <a:t>‹#›</a:t>
            </a:fld>
            <a:endParaRPr lang="en-US" dirty="0"/>
          </a:p>
        </p:txBody>
      </p:sp>
    </p:spTree>
    <p:extLst>
      <p:ext uri="{BB962C8B-B14F-4D97-AF65-F5344CB8AC3E}">
        <p14:creationId xmlns:p14="http://schemas.microsoft.com/office/powerpoint/2010/main" val="4190113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696C0F7-CBFB-4436-A879-BEAFD063033D}" type="datetimeFigureOut">
              <a:rPr lang="en-US" smtClean="0"/>
              <a:pPr/>
              <a:t>3/3/2015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4D30E5-69A4-40AA-B6BA-B2E155F2D8CF}" type="slidenum">
              <a:rPr lang="en-US" smtClean="0"/>
              <a:pPr/>
              <a:t>‹#›</a:t>
            </a:fld>
            <a:endParaRPr lang="en-US" dirty="0"/>
          </a:p>
        </p:txBody>
      </p:sp>
    </p:spTree>
    <p:extLst>
      <p:ext uri="{BB962C8B-B14F-4D97-AF65-F5344CB8AC3E}">
        <p14:creationId xmlns:p14="http://schemas.microsoft.com/office/powerpoint/2010/main" val="128796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D30E5-69A4-40AA-B6BA-B2E155F2D8C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EBEF216-CC88-43A6-8D6D-7C7395A6A7D7}" type="datetimeFigureOut">
              <a:rPr lang="en-US" smtClean="0"/>
              <a:pPr/>
              <a:t>3/3/2015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9AB3CB0-6DB1-4F99-B7C8-A0ECD43E8708}"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EF216-CC88-43A6-8D6D-7C7395A6A7D7}"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AB3CB0-6DB1-4F99-B7C8-A0ECD43E8708}" type="slidenum">
              <a:rPr lang="en-US" smtClean="0"/>
              <a:pPr/>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EF216-CC88-43A6-8D6D-7C7395A6A7D7}"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AB3CB0-6DB1-4F99-B7C8-A0ECD43E8708}" type="slidenum">
              <a:rPr lang="en-US" smtClean="0"/>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EF216-CC88-43A6-8D6D-7C7395A6A7D7}"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AB3CB0-6DB1-4F99-B7C8-A0ECD43E8708}"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BEF216-CC88-43A6-8D6D-7C7395A6A7D7}"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AB3CB0-6DB1-4F99-B7C8-A0ECD43E870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EBEF216-CC88-43A6-8D6D-7C7395A6A7D7}" type="datetimeFigureOut">
              <a:rPr lang="en-US" smtClean="0"/>
              <a:pPr/>
              <a:t>3/3/2015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AB3CB0-6DB1-4F99-B7C8-A0ECD43E8708}" type="slidenum">
              <a:rPr lang="en-US" smtClean="0"/>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BEF216-CC88-43A6-8D6D-7C7395A6A7D7}" type="datetimeFigureOut">
              <a:rPr lang="en-US" smtClean="0"/>
              <a:pPr/>
              <a:t>3/3/2015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AB3CB0-6DB1-4F99-B7C8-A0ECD43E8708}" type="slidenum">
              <a:rPr lang="en-US" smtClean="0"/>
              <a:pPr/>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BEF216-CC88-43A6-8D6D-7C7395A6A7D7}" type="datetimeFigureOut">
              <a:rPr lang="en-US" smtClean="0"/>
              <a:pPr/>
              <a:t>3/3/2015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AB3CB0-6DB1-4F99-B7C8-A0ECD43E8708}" type="slidenum">
              <a:rPr lang="en-US" smtClean="0"/>
              <a:pPr/>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EF216-CC88-43A6-8D6D-7C7395A6A7D7}" type="datetimeFigureOut">
              <a:rPr lang="en-US" smtClean="0"/>
              <a:pPr/>
              <a:t>3/3/2015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AB3CB0-6DB1-4F99-B7C8-A0ECD43E870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EF216-CC88-43A6-8D6D-7C7395A6A7D7}" type="datetimeFigureOut">
              <a:rPr lang="en-US" smtClean="0"/>
              <a:pPr/>
              <a:t>3/3/2015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AB3CB0-6DB1-4F99-B7C8-A0ECD43E870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EF216-CC88-43A6-8D6D-7C7395A6A7D7}" type="datetimeFigureOut">
              <a:rPr lang="en-US" smtClean="0"/>
              <a:pPr/>
              <a:t>3/3/2015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AB3CB0-6DB1-4F99-B7C8-A0ECD43E870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EBEF216-CC88-43A6-8D6D-7C7395A6A7D7}" type="datetimeFigureOut">
              <a:rPr lang="en-US" smtClean="0"/>
              <a:pPr/>
              <a:t>3/3/2015</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9AB3CB0-6DB1-4F99-B7C8-A0ECD43E870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What-How-Who.docx"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wevideo.com/hub/#media/ci/33082684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ites.google.com/site/bwcoteachi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Team%20Preparation.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Co-Teaching%20Lesson%20Plan%20Format.doc"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K-16 Partners in Co-Teaching:  Beyond the Buzz and in       Spite of the Hype</a:t>
            </a:r>
            <a:endParaRPr lang="en-US" sz="3600" dirty="0"/>
          </a:p>
        </p:txBody>
      </p:sp>
      <p:sp>
        <p:nvSpPr>
          <p:cNvPr id="3" name="Subtitle 2"/>
          <p:cNvSpPr>
            <a:spLocks noGrp="1"/>
          </p:cNvSpPr>
          <p:nvPr>
            <p:ph type="subTitle" idx="1"/>
          </p:nvPr>
        </p:nvSpPr>
        <p:spPr>
          <a:xfrm>
            <a:off x="1371600" y="3767862"/>
            <a:ext cx="6400800" cy="2023338"/>
          </a:xfrm>
        </p:spPr>
        <p:txBody>
          <a:bodyPr>
            <a:normAutofit fontScale="85000" lnSpcReduction="20000"/>
          </a:bodyPr>
          <a:lstStyle/>
          <a:p>
            <a:r>
              <a:rPr lang="en-US" dirty="0" smtClean="0"/>
              <a:t>Karen Kaye, Ph.D.</a:t>
            </a:r>
            <a:endParaRPr lang="en-US" dirty="0"/>
          </a:p>
          <a:p>
            <a:r>
              <a:rPr lang="en-US" dirty="0" smtClean="0"/>
              <a:t>Rochelle Berndt, M.A. Ed.</a:t>
            </a:r>
          </a:p>
          <a:p>
            <a:r>
              <a:rPr lang="en-US" dirty="0" smtClean="0"/>
              <a:t>Clayton Dusek, Ph.D.</a:t>
            </a:r>
          </a:p>
          <a:p>
            <a:endParaRPr lang="en-US" dirty="0" smtClean="0"/>
          </a:p>
          <a:p>
            <a:r>
              <a:rPr lang="en-US" dirty="0" smtClean="0"/>
              <a:t>School of Education</a:t>
            </a:r>
          </a:p>
          <a:p>
            <a:r>
              <a:rPr lang="en-US" dirty="0" smtClean="0"/>
              <a:t>Baldwin Wallace University</a:t>
            </a:r>
            <a:endParaRPr lang="en-US" dirty="0"/>
          </a:p>
        </p:txBody>
      </p:sp>
      <p:pic>
        <p:nvPicPr>
          <p:cNvPr id="4" name="Picture 3" descr="header_logo.gif"/>
          <p:cNvPicPr>
            <a:picLocks noChangeAspect="1"/>
          </p:cNvPicPr>
          <p:nvPr/>
        </p:nvPicPr>
        <p:blipFill>
          <a:blip r:embed="rId3" cstate="print"/>
          <a:stretch>
            <a:fillRect/>
          </a:stretch>
        </p:blipFill>
        <p:spPr>
          <a:xfrm>
            <a:off x="7239000" y="4876800"/>
            <a:ext cx="1447800" cy="1447800"/>
          </a:xfrm>
          <a:prstGeom prst="rect">
            <a:avLst/>
          </a:prstGeom>
        </p:spPr>
      </p:pic>
    </p:spTree>
    <p:extLst>
      <p:ext uri="{BB962C8B-B14F-4D97-AF65-F5344CB8AC3E}">
        <p14:creationId xmlns:p14="http://schemas.microsoft.com/office/powerpoint/2010/main" val="3258669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939649936"/>
              </p:ext>
            </p:extLst>
          </p:nvPr>
        </p:nvGraphicFramePr>
        <p:xfrm>
          <a:off x="698500" y="2247900"/>
          <a:ext cx="7680960" cy="4333240"/>
        </p:xfrm>
        <a:graphic>
          <a:graphicData uri="http://schemas.openxmlformats.org/drawingml/2006/table">
            <a:tbl>
              <a:tblPr firstRow="1" bandRow="1">
                <a:tableStyleId>{5C22544A-7EE6-4342-B048-85BDC9FD1C3A}</a:tableStyleId>
              </a:tblPr>
              <a:tblGrid>
                <a:gridCol w="1828800"/>
                <a:gridCol w="2926080"/>
                <a:gridCol w="2926080"/>
              </a:tblGrid>
              <a:tr h="370840">
                <a:tc>
                  <a:txBody>
                    <a:bodyPr/>
                    <a:lstStyle/>
                    <a:p>
                      <a:r>
                        <a:rPr lang="en-US" sz="1600" dirty="0" smtClean="0"/>
                        <a:t>Element</a:t>
                      </a:r>
                      <a:endParaRPr lang="en-US" sz="1600" dirty="0"/>
                    </a:p>
                  </a:txBody>
                  <a:tcPr/>
                </a:tc>
                <a:tc>
                  <a:txBody>
                    <a:bodyPr/>
                    <a:lstStyle/>
                    <a:p>
                      <a:r>
                        <a:rPr lang="en-US" sz="1600" dirty="0" smtClean="0"/>
                        <a:t>Traditional</a:t>
                      </a:r>
                      <a:endParaRPr lang="en-US" sz="1600" dirty="0"/>
                    </a:p>
                  </a:txBody>
                  <a:tcPr/>
                </a:tc>
                <a:tc>
                  <a:txBody>
                    <a:bodyPr/>
                    <a:lstStyle/>
                    <a:p>
                      <a:r>
                        <a:rPr lang="en-US" sz="1600" dirty="0" smtClean="0"/>
                        <a:t>Co-Taught</a:t>
                      </a:r>
                      <a:endParaRPr lang="en-US" sz="1600" dirty="0"/>
                    </a:p>
                  </a:txBody>
                  <a:tcPr/>
                </a:tc>
              </a:tr>
              <a:tr h="370840">
                <a:tc>
                  <a:txBody>
                    <a:bodyPr/>
                    <a:lstStyle/>
                    <a:p>
                      <a:r>
                        <a:rPr lang="en-US" sz="1400" b="1" dirty="0" smtClean="0"/>
                        <a:t>Preparation</a:t>
                      </a:r>
                      <a:endParaRPr lang="en-US" sz="1400" b="1" dirty="0"/>
                    </a:p>
                  </a:txBody>
                  <a:tcPr/>
                </a:tc>
                <a:tc>
                  <a:txBody>
                    <a:bodyPr/>
                    <a:lstStyle/>
                    <a:p>
                      <a:r>
                        <a:rPr lang="en-US" sz="1200" dirty="0" smtClean="0"/>
                        <a:t>-TC has limited preparation</a:t>
                      </a:r>
                      <a:r>
                        <a:rPr lang="en-US" sz="1200" baseline="0" dirty="0" smtClean="0"/>
                        <a:t> in </a:t>
                      </a:r>
                      <a:r>
                        <a:rPr lang="en-US" sz="1200" dirty="0" smtClean="0"/>
                        <a:t>expectations, guidelines,</a:t>
                      </a:r>
                      <a:r>
                        <a:rPr lang="en-US" sz="1200" baseline="0" dirty="0" smtClean="0"/>
                        <a:t> and transitioning</a:t>
                      </a:r>
                    </a:p>
                    <a:p>
                      <a:endParaRPr lang="en-US" sz="1200" baseline="0" dirty="0" smtClean="0"/>
                    </a:p>
                    <a:p>
                      <a:r>
                        <a:rPr lang="en-US" sz="1200" baseline="0" dirty="0" smtClean="0"/>
                        <a:t>-CT is expected to monitor and guide TC with little university support</a:t>
                      </a:r>
                    </a:p>
                    <a:p>
                      <a:endParaRPr lang="en-US" sz="1200" dirty="0"/>
                    </a:p>
                  </a:txBody>
                  <a:tcPr/>
                </a:tc>
                <a:tc>
                  <a:txBody>
                    <a:bodyPr/>
                    <a:lstStyle/>
                    <a:p>
                      <a:r>
                        <a:rPr lang="en-US" sz="1200" dirty="0" smtClean="0"/>
                        <a:t>-All members</a:t>
                      </a:r>
                      <a:r>
                        <a:rPr lang="en-US" sz="1200" baseline="0" dirty="0" smtClean="0"/>
                        <a:t> of the triad (TC, CT, and US) are provided information about the role of each member including expectations, co-teaching, co-planning, and strategies for building relationships</a:t>
                      </a:r>
                      <a:endParaRPr lang="en-US" sz="1200" dirty="0" smtClean="0"/>
                    </a:p>
                  </a:txBody>
                  <a:tcPr/>
                </a:tc>
              </a:tr>
              <a:tr h="370840">
                <a:tc>
                  <a:txBody>
                    <a:bodyPr/>
                    <a:lstStyle/>
                    <a:p>
                      <a:r>
                        <a:rPr lang="en-US" sz="1400" b="1" dirty="0" smtClean="0"/>
                        <a:t>Introduction</a:t>
                      </a:r>
                      <a:endParaRPr lang="en-US" sz="1400" b="1" dirty="0"/>
                    </a:p>
                  </a:txBody>
                  <a:tcPr/>
                </a:tc>
                <a:tc>
                  <a:txBody>
                    <a:bodyPr/>
                    <a:lstStyle/>
                    <a:p>
                      <a:r>
                        <a:rPr lang="en-US" sz="1200" dirty="0" smtClean="0"/>
                        <a:t>-TC is referred to as “student</a:t>
                      </a:r>
                      <a:r>
                        <a:rPr lang="en-US" sz="1200" baseline="0" dirty="0" smtClean="0"/>
                        <a:t> teacher”</a:t>
                      </a:r>
                    </a:p>
                    <a:p>
                      <a:endParaRPr lang="en-US" sz="1200" baseline="0" dirty="0" smtClean="0"/>
                    </a:p>
                    <a:p>
                      <a:r>
                        <a:rPr lang="en-US" sz="1200" baseline="0" dirty="0" smtClean="0"/>
                        <a:t>-TC begins experience as an observer</a:t>
                      </a:r>
                    </a:p>
                    <a:p>
                      <a:endParaRPr lang="en-US" sz="1200" baseline="0" dirty="0" smtClean="0"/>
                    </a:p>
                    <a:p>
                      <a:r>
                        <a:rPr lang="en-US" sz="1200" baseline="0" dirty="0" smtClean="0"/>
                        <a:t>-TC is rather passive until later in experience</a:t>
                      </a:r>
                    </a:p>
                    <a:p>
                      <a:endParaRPr lang="en-US" sz="1200" dirty="0"/>
                    </a:p>
                  </a:txBody>
                  <a:tcPr/>
                </a:tc>
                <a:tc>
                  <a:txBody>
                    <a:bodyPr/>
                    <a:lstStyle/>
                    <a:p>
                      <a:r>
                        <a:rPr lang="en-US" sz="1200" dirty="0" smtClean="0"/>
                        <a:t>-TC is referred to as a “teacher</a:t>
                      </a:r>
                      <a:r>
                        <a:rPr lang="en-US" sz="1200" baseline="0" dirty="0" smtClean="0"/>
                        <a:t> candidate” or “co-teacher”</a:t>
                      </a:r>
                    </a:p>
                    <a:p>
                      <a:endParaRPr lang="en-US" sz="1200" baseline="0" dirty="0" smtClean="0"/>
                    </a:p>
                    <a:p>
                      <a:r>
                        <a:rPr lang="en-US" sz="1200" baseline="0" dirty="0" smtClean="0"/>
                        <a:t>-TC is incorporated into routines and instruction from the first day</a:t>
                      </a:r>
                      <a:endParaRPr lang="en-US" sz="1200" dirty="0"/>
                    </a:p>
                  </a:txBody>
                  <a:tcPr/>
                </a:tc>
              </a:tr>
              <a:tr h="370840">
                <a:tc>
                  <a:txBody>
                    <a:bodyPr/>
                    <a:lstStyle/>
                    <a:p>
                      <a:r>
                        <a:rPr lang="en-US" sz="1400" b="1" dirty="0" smtClean="0"/>
                        <a:t>Involvement</a:t>
                      </a:r>
                      <a:endParaRPr lang="en-US" sz="1400" b="1" dirty="0"/>
                    </a:p>
                  </a:txBody>
                  <a:tcPr/>
                </a:tc>
                <a:tc>
                  <a:txBody>
                    <a:bodyPr/>
                    <a:lstStyle/>
                    <a:p>
                      <a:r>
                        <a:rPr lang="en-US" sz="1400" dirty="0" smtClean="0"/>
                        <a:t>-</a:t>
                      </a:r>
                      <a:r>
                        <a:rPr lang="en-US" sz="1200" dirty="0" smtClean="0"/>
                        <a:t>One teacher is active while</a:t>
                      </a:r>
                      <a:r>
                        <a:rPr lang="en-US" sz="1200" baseline="0" dirty="0" smtClean="0"/>
                        <a:t> the other is passive.</a:t>
                      </a:r>
                    </a:p>
                    <a:p>
                      <a:endParaRPr lang="en-US" sz="1200" baseline="0" dirty="0" smtClean="0"/>
                    </a:p>
                    <a:p>
                      <a:r>
                        <a:rPr lang="en-US" sz="1200" baseline="0" dirty="0" smtClean="0"/>
                        <a:t>-One teacher is “on” while the other is “off”</a:t>
                      </a:r>
                    </a:p>
                    <a:p>
                      <a:endParaRPr lang="en-US" sz="1200" dirty="0"/>
                    </a:p>
                  </a:txBody>
                  <a:tcPr/>
                </a:tc>
                <a:tc>
                  <a:txBody>
                    <a:bodyPr/>
                    <a:lstStyle/>
                    <a:p>
                      <a:r>
                        <a:rPr lang="en-US" sz="1200" dirty="0" smtClean="0"/>
                        <a:t>-Both the CT and the TC are “on”</a:t>
                      </a:r>
                      <a:endParaRPr lang="en-US" sz="1200" dirty="0"/>
                    </a:p>
                  </a:txBody>
                  <a:tcPr/>
                </a:tc>
              </a:tr>
            </a:tbl>
          </a:graphicData>
        </a:graphic>
      </p:graphicFrame>
      <p:sp>
        <p:nvSpPr>
          <p:cNvPr id="7" name="Title 6"/>
          <p:cNvSpPr>
            <a:spLocks noGrp="1"/>
          </p:cNvSpPr>
          <p:nvPr>
            <p:ph type="title"/>
          </p:nvPr>
        </p:nvSpPr>
        <p:spPr/>
        <p:txBody>
          <a:bodyPr/>
          <a:lstStyle/>
          <a:p>
            <a:r>
              <a:rPr lang="en-US" sz="4400" dirty="0" smtClean="0"/>
              <a:t>Elements of Student Teaching</a:t>
            </a:r>
            <a:endParaRPr lang="en-US" sz="4400" dirty="0"/>
          </a:p>
        </p:txBody>
      </p:sp>
    </p:spTree>
    <p:extLst>
      <p:ext uri="{BB962C8B-B14F-4D97-AF65-F5344CB8AC3E}">
        <p14:creationId xmlns:p14="http://schemas.microsoft.com/office/powerpoint/2010/main" val="1815146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One Teach, One Assist</a:t>
            </a:r>
            <a:endParaRPr lang="en-US" sz="4400" dirty="0"/>
          </a:p>
        </p:txBody>
      </p:sp>
      <p:sp>
        <p:nvSpPr>
          <p:cNvPr id="5" name="Content Placeholder 4"/>
          <p:cNvSpPr>
            <a:spLocks noGrp="1"/>
          </p:cNvSpPr>
          <p:nvPr>
            <p:ph sz="quarter" idx="13"/>
          </p:nvPr>
        </p:nvSpPr>
        <p:spPr>
          <a:xfrm>
            <a:off x="685800" y="2240280"/>
            <a:ext cx="3803904" cy="4312920"/>
          </a:xfrm>
          <a:noFill/>
        </p:spPr>
        <p:txBody>
          <a:bodyPr>
            <a:noAutofit/>
          </a:bodyPr>
          <a:lstStyle/>
          <a:p>
            <a:r>
              <a:rPr lang="en-US" sz="1600" dirty="0" smtClean="0"/>
              <a:t>One teacher leads the instruction while the other teacher monitors student work, addresses behavior issues, answers students’ questions, and facilitates instruction by distributing papers or other materials.</a:t>
            </a:r>
          </a:p>
          <a:p>
            <a:pPr marL="0" indent="0">
              <a:buNone/>
            </a:pPr>
            <a:endParaRPr lang="en-US" sz="1600" dirty="0" smtClean="0"/>
          </a:p>
          <a:p>
            <a:r>
              <a:rPr lang="en-US" sz="1600" b="1" dirty="0" smtClean="0">
                <a:solidFill>
                  <a:schemeClr val="accent2">
                    <a:lumMod val="50000"/>
                  </a:schemeClr>
                </a:solidFill>
              </a:rPr>
              <a:t>Opportunity:  </a:t>
            </a:r>
            <a:r>
              <a:rPr lang="en-US" sz="1600" dirty="0" smtClean="0">
                <a:solidFill>
                  <a:schemeClr val="tx1"/>
                </a:solidFill>
              </a:rPr>
              <a:t>Students may be more comfortable asking the assisting teacher for clarification of information.</a:t>
            </a:r>
          </a:p>
          <a:p>
            <a:pPr marL="0" indent="0">
              <a:buNone/>
            </a:pPr>
            <a:endParaRPr lang="en-US" sz="1600" dirty="0" smtClean="0"/>
          </a:p>
          <a:p>
            <a:r>
              <a:rPr lang="en-US" sz="1600" b="1" dirty="0" smtClean="0">
                <a:solidFill>
                  <a:schemeClr val="accent2">
                    <a:lumMod val="50000"/>
                  </a:schemeClr>
                </a:solidFill>
              </a:rPr>
              <a:t>Challenges:  </a:t>
            </a:r>
            <a:r>
              <a:rPr lang="en-US" sz="1600" dirty="0" smtClean="0">
                <a:solidFill>
                  <a:schemeClr val="tx1"/>
                </a:solidFill>
              </a:rPr>
              <a:t>Students may become too dependent on the assisting teacher; the assisting teacher is in a passive role.</a:t>
            </a:r>
            <a:endParaRPr lang="en-US" sz="1600" dirty="0"/>
          </a:p>
        </p:txBody>
      </p:sp>
      <p:sp>
        <p:nvSpPr>
          <p:cNvPr id="6" name="Content Placeholder 5"/>
          <p:cNvSpPr>
            <a:spLocks noGrp="1"/>
          </p:cNvSpPr>
          <p:nvPr>
            <p:ph sz="quarter" idx="14"/>
          </p:nvPr>
        </p:nvSpPr>
        <p:spPr/>
        <p:txBody>
          <a:bodyPr/>
          <a:lstStyle/>
          <a:p>
            <a:r>
              <a:rPr lang="en-US" sz="1600" b="1" dirty="0" smtClean="0">
                <a:solidFill>
                  <a:schemeClr val="accent2">
                    <a:lumMod val="50000"/>
                  </a:schemeClr>
                </a:solidFill>
              </a:rPr>
              <a:t>Recommended Use:  </a:t>
            </a:r>
            <a:r>
              <a:rPr lang="en-US" sz="1600" dirty="0" smtClean="0"/>
              <a:t>Seldom</a:t>
            </a:r>
          </a:p>
          <a:p>
            <a:pPr marL="0" indent="0">
              <a:buNone/>
            </a:pPr>
            <a:endParaRPr lang="en-US" dirty="0" smtClean="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7649" y="3291526"/>
            <a:ext cx="36576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9177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Station Teaching</a:t>
            </a:r>
            <a:endParaRPr lang="en-US" sz="4400" dirty="0"/>
          </a:p>
        </p:txBody>
      </p:sp>
      <p:sp>
        <p:nvSpPr>
          <p:cNvPr id="5" name="Content Placeholder 4"/>
          <p:cNvSpPr>
            <a:spLocks noGrp="1"/>
          </p:cNvSpPr>
          <p:nvPr>
            <p:ph sz="quarter" idx="13"/>
          </p:nvPr>
        </p:nvSpPr>
        <p:spPr>
          <a:xfrm>
            <a:off x="685800" y="2240280"/>
            <a:ext cx="3803904" cy="4312920"/>
          </a:xfrm>
          <a:noFill/>
        </p:spPr>
        <p:txBody>
          <a:bodyPr>
            <a:noAutofit/>
          </a:bodyPr>
          <a:lstStyle/>
          <a:p>
            <a:r>
              <a:rPr lang="en-US" sz="1600" dirty="0" smtClean="0"/>
              <a:t>Teachers divide the content to be addressed into three segments, and then they group the students.</a:t>
            </a:r>
          </a:p>
          <a:p>
            <a:r>
              <a:rPr lang="en-US" sz="1600" dirty="0" smtClean="0"/>
              <a:t>Each teacher works with a group, while the third group works independently.</a:t>
            </a:r>
          </a:p>
          <a:p>
            <a:r>
              <a:rPr lang="en-US" sz="1600" dirty="0" smtClean="0"/>
              <a:t>The student groups rotate through the stations so by the end of the lesson, both teachers have worked with all the students.</a:t>
            </a:r>
          </a:p>
          <a:p>
            <a:r>
              <a:rPr lang="en-US" sz="1600" b="1" dirty="0" smtClean="0">
                <a:solidFill>
                  <a:schemeClr val="accent2">
                    <a:lumMod val="50000"/>
                  </a:schemeClr>
                </a:solidFill>
              </a:rPr>
              <a:t>Opportunities:  </a:t>
            </a:r>
            <a:r>
              <a:rPr lang="en-US" sz="1600" dirty="0" smtClean="0">
                <a:solidFill>
                  <a:schemeClr val="tx1"/>
                </a:solidFill>
              </a:rPr>
              <a:t>Reduced student/teacher ratio; students can be grouped in a variety of ways.</a:t>
            </a:r>
            <a:endParaRPr lang="en-US" sz="1600" dirty="0" smtClean="0"/>
          </a:p>
          <a:p>
            <a:r>
              <a:rPr lang="en-US" sz="1600" b="1" dirty="0" smtClean="0">
                <a:solidFill>
                  <a:schemeClr val="accent2">
                    <a:lumMod val="50000"/>
                  </a:schemeClr>
                </a:solidFill>
              </a:rPr>
              <a:t>Challenges:  </a:t>
            </a:r>
            <a:r>
              <a:rPr lang="en-US" sz="1600" dirty="0" smtClean="0">
                <a:solidFill>
                  <a:schemeClr val="tx1"/>
                </a:solidFill>
              </a:rPr>
              <a:t>Activities must function independent of each other; noise, timing, management.</a:t>
            </a:r>
            <a:endParaRPr lang="en-US" sz="1600" dirty="0"/>
          </a:p>
        </p:txBody>
      </p:sp>
      <p:sp>
        <p:nvSpPr>
          <p:cNvPr id="6" name="Content Placeholder 5"/>
          <p:cNvSpPr>
            <a:spLocks noGrp="1"/>
          </p:cNvSpPr>
          <p:nvPr>
            <p:ph sz="quarter" idx="14"/>
          </p:nvPr>
        </p:nvSpPr>
        <p:spPr/>
        <p:txBody>
          <a:bodyPr/>
          <a:lstStyle/>
          <a:p>
            <a:r>
              <a:rPr lang="en-US" sz="1600" b="1" dirty="0" smtClean="0">
                <a:solidFill>
                  <a:schemeClr val="accent2">
                    <a:lumMod val="50000"/>
                  </a:schemeClr>
                </a:solidFill>
              </a:rPr>
              <a:t>Recommended Use:  </a:t>
            </a:r>
            <a:r>
              <a:rPr lang="en-US" sz="1600" dirty="0" smtClean="0"/>
              <a:t>Frequent</a:t>
            </a:r>
          </a:p>
          <a:p>
            <a:pPr marL="0" indent="0">
              <a:buNone/>
            </a:pPr>
            <a:endParaRPr lang="en-US" dirty="0" smtClean="0"/>
          </a:p>
          <a:p>
            <a:pPr marL="0" indent="0">
              <a:buNone/>
            </a:pPr>
            <a:endParaRPr lang="en-US" dirty="0"/>
          </a:p>
        </p:txBody>
      </p:sp>
      <p:pic>
        <p:nvPicPr>
          <p:cNvPr id="2" name="Picture 2" descr="https://sp.yimg.com/ib/th?id=HN.608026322872566460&amp;pid=15.1&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7649" y="3200400"/>
            <a:ext cx="36576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7068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731" y="4668818"/>
            <a:ext cx="7767021" cy="1427182"/>
          </a:xfrm>
        </p:spPr>
        <p:txBody>
          <a:bodyPr/>
          <a:lstStyle/>
          <a:p>
            <a:r>
              <a:rPr lang="en-US" dirty="0" smtClean="0"/>
              <a:t>“How is what we are doing together substantively better for students then what one of us would do alone?”</a:t>
            </a:r>
            <a:r>
              <a:rPr lang="en-US" sz="2000" dirty="0" smtClean="0"/>
              <a:t>~</a:t>
            </a:r>
            <a:r>
              <a:rPr lang="en-US" sz="1600" dirty="0" smtClean="0"/>
              <a:t>Murawski &amp; Spencer, 2011</a:t>
            </a:r>
            <a:endParaRPr lang="en-US" sz="1600" dirty="0"/>
          </a:p>
        </p:txBody>
      </p:sp>
      <p:sp>
        <p:nvSpPr>
          <p:cNvPr id="8" name="AutoShape 5" descr="data:image/jpeg;base64,/9j/4AAQSkZJRgABAQAAAQABAAD/2wCEAAkGBxISERQSEBMSFBUTGB8aGBgYGBsVHRUXGhcZFhwXGhgYHCogHxwlHBgUITEiMSkrLi4uGiAzPDMsNy0tLisBCgoKDg0OGxAQGiwjIB0wLDQvNys1MSw3LDQsLiwtLCw4NzQsLCw3LywsLiwsNzQsLDAsLCw0NiwsLDc0KzQsLP/AABEIAHQBbAMBIgACEQEDEQH/xAAcAAEAAgMBAQEAAAAAAAAAAAAABQYDBAcCAQj/xABKEAACAQMCAwUEBQcICAcAAAABAgMABBESIQUGMRMiQVFhBzJxgRQjQpGxFTNSc6HR8BY1YnKisrPBCCQ0Q1SSk9IlU3SCtMLx/8QAGwEBAAIDAQEAAAAAAAAAAAAAAAMEAQUGAgf/xAAqEQEAAgEDAgQFBQAAAAAAAAAAAQIDBBExIVEFEiIyE0Hh8PFhcYGhsf/aAAwDAQACEQMRAD8A7jSleJZQoyxAycDJxknoN6Dzc3Cxrqc4HTzJPkANya9Qyh1DL0IyPD8arF7xJnJ1h4wpGdsmCQdGyOqn1+VSNqWh7SadgitjK6i4LfpDO4z000EzWpe8Thi/OOoPl1P3DeqvxHmCWXIjzEn9pvn4VEKoHxPU+J+Jr3FO6C2aI4WqXmqMe5HI3rso/ac/src4TxbtldtGnR4as52J8tqpdWPlf81N/H2TS1YiGMeS1rbSrVp7XYmAMlrKuf0XV/x01YuF8/WE5AE3ZsfCQaP2nb9tcFg91fgPwrJWojWZInr1dlk8H09vbvH3+r9OI4IBBBB6Ebg1XLnij5Z0O8mFjB6LGGwZGH9JjgegrjnAOZLmzP8Aq8hC+MZ7yH/2+HxGK6ly9zNa8THZyDspjpLJn84F3wrfaHXbqKuYtTTJ04lptX4ZlweqOte8LVZ8RSTG4UtnQCRl1B94Drg1uVW44iGMl0NAVUydhqkRyVCAb6cEDHU1K8NuZCMTLpY+7kjLDc9B0YDGRVhrm/SlKBSlKBSlKBSlKBSlKBSlKBSlKBSlKBSlKBSlKBSlKBSlKBSlKBSlKBSlKBSlKBVc4zeOX06MqwwoYqY5gd+u2G8t/lUtxS5VV0mVImcHSWwRtjOx28R99QfC7NmcoWQod2VVDxuPQhsKfkKDbtVWJPpE2oaBhQ3vgHbQxB7++MeNVu/vXnfXJ4e6vgg/f61t8wcQ7aXAP1cRwPVuhb/IVHVLWuyrlybztBSlK9ISrHyv+am/j7JquVY+V/zU38fZNeb8JcPvhwKD3V+A/CslY4PdX4D8KyVzc8vpZX1WIIIJBByCDggjoQR0NfKVgdg5C5uF4BBc6PpEQzGx6SbY1Y/SHj59ak7iIrKWkkOxXLsveLg5KQKN8YwDsa4hbXDxuskbFXQ5Vh1BHjXbuG8VW7tkvVfs3RSkgVQ5U7agoPQ5xg+Rra6XP548tuYct4poYw2+JT2z/U/VZ7abWoJUqT9k4yPjistQfD9cTKOzAEpwSWLvsCdTsO76Y9anKttQUpWtxG/jgjaWZtKL1OCepwNlBJ3IoNmlV6452sY2RZJXRpDhFaCZS522UGPLHdenmK3uH8et5pDFGz9oF16XjkiOnIXUO0UZGSKCTpSlApStTifEY7eMyzFgi9SEZ9I65OgEgevSg26VX7bnOykQSRSSSIejJBO6nHXvLHipiwvY540lhYPHINSsPEHx3oNilKUClKUClKUClKUClKUClKUClKUClKUClKUClKUEVxKa3Y6JiUZfdYgpj1VyMVoCUQWbsmnUxKKwGkv3iqsd9z1NZVjuEkLPG8iktqAdWBBOVwjYxgZFavNzgdjGowO82OmMYA/FqzEby83nasyryLgADwr1SlTKJSlKBVj5X/NTfx9k1XKsfK/5qb+PsmvN+EuH3w4FB7q/AfhWSscHur8B+FZK5ueX0spSlYCrz7JeJhLl7Z8FLheh6a1z+Kkj5CqNW3we97C4hmzjs3Vj/VB739nNSYr+S8Sr6rD8XDanePw7legKrRNLDBHuAiDU5Hnjw89hU3Zyao1Y9SBnYrv47HcVFcTDiU4EqqVBzFGGZm3B1MRtgafvrd4R2mg9pq946dRBbT4aiu2etbxw7erHPArgBwGAIYZ81IYH5EA1kpQcv9rH858D/Xv/AIltXQuKw9xpVwskcb6HwCVyAxG/gSiZHpVY505RuL26s7iOWGMWTl1DKzFyWjYhsEYH1YHzNWq7ikeFlGgOykeJUEjHxxQUe050LcG+lNd24ujCZNGY9mxtH2ec4+efWtjmfjNzDwq3u0uCkjdjrOiPSRM0YbZlONIY43+Oa3rXleZOEfk7tIiwiMQkw2NJGNRXrnfpmvnHeWLifh0NmskKNF2WXKswPYlWXCgg76d96CU4FKXd2S7a5iHdOoRbSDB7rRIoIw2D13FZ+Z/9iuv1En+G1erWK47XU/YqhB1BMku3dCkkgYAAI9cjypzBaSzW8sMJRWlRk1OCQoZSpOF6nfpkUHPfZfe3ScIteyhVkMoDP2m6o0+GOgrvsT41aOf+ISWHDpZ7MqjQ7hSoZTltwR18T0IrX5M5cvuH2q2qy2sqoSVYo6nDHVg4Yg7msnMHLV1d8OktJZ4jJMxLSaW0qpfUFVM52GBuaC1JG2jSXJbGNeADnzxjH7KoPLvGZrjtkfiDCdLqWGOMLb95YnIUuvZatwpyQR6VcVF2SuowAD3tOoltjsMjbfBzvsKg+Bcv3dtHcIHtnM08k6MQ47JpSWxjfVpJO+2RQY+NcyzWvFIIXINrOqqzEAGKaQyCMav0W7Jx8fGsi8wzScYFmmFgWEuTgEySK+kgE9FHQ7Zz4165l5Ve8W5SR4wJoY0Rt9UcsLSusnl70nTwx67e7TliSO+iuVkQpFAYSDqLuWftGlLdNRYscY8aCLuuOOnEbq3mvpIYooo5IwBbhmaQvlBriOrGFAHXfcmt/mq64jbQwNalLiUMRIjKB2yIjyHRpA0yEKB5b9PPKvALhb65uwbdkuIkiMbBhhULYJbfOQxyMVJG0uWaBnaImN2Z8BhkMGUKvwVup64oI/hHMAvJLeS2lzDNDK5QqMrJG0KaGOMjHatkddhUbxOa8hveH2pvZmF0svat2duCGiWIgp9TsCXbY58Kl+HcqR2/EJbyE6VnjIeP7IlLITIo6AsFAb+qKcb4FLNfWd0jxhbQSDSQSX7UIDuNhjQPPrQRHMXHJrKaGO6uJktnVybpYUb6wONEcpCFFXQTuFGfMYNWngE7SW8bvJHKWBPaR40ONR0suCRgrjxPxrBeWNwZndHiaJ0VTDIpIypYlwR56gMYOcV85U4EtjbLbqdQUs2w0gF2LkKudlBOAM9AKDQveMSy8Q+gW7CIRwiWaXAZsM2lEjDAqCdySQfhXyw4vNHftw+4cSa4u1glChWKg6WVwO7qBwQQAD5ee3fcBb6Wt7buqS9n2UisMpLHnUM43DKc4Pr0NOHcBYXUl7cOrzsgjQKCqRRgltK5JJJJyW9BgDfIVvgnGJppbuGTiEiSx3TQQqFt8sojV1ZkMRJ3LZIwMDwq/QhtI1YLYGcdM43x86r/ACvwCS2e6aVonFxcGcaQRoYqq6d+uAg39asdApSlApSlApSlAqoc3fn1/Vj+81W+qnzemJY2/SQj/lbP/wBhXqvKLN7UHSlKlVClKkuHcFkl3xoXzPj8BTdmImeEcozsNzVr5esJEjfWNJfoD16Y38q8oYLbaMdpJ4nrj4noPhWrLdyOdTMRjoF2A/fVXLqa16LOPF5Z3lxji3ALizIS5jK+AbqrY8VYbfLr6VoV383iSIY7pFkQ7HKg/ev7qpnMXszVh2nDmyP/ACmbPyVz+B++tZbT79cc7/663S+MUv6cvpnv8vo5nSs15aSROY5UZHHVWGDWGqvDcRMTG8FeJOh+Fe6+FC3dG5Ow+J2FIZfoPiNnJOkTIseSgyWZsjIBwABg/E1t8FsjCpUqq5OdmLZ9SSBW/GuAAPAYr1XQOAnkpSlGGO4nSNS8jKiqMlmIUAeZJqsD2kcK1afpadcatMmjy/O6dH9quccz8SfjPGk4cHYWkMhV1U419nvIxx13GgeW5Fdnt+GQpGIkijWNRpChRgDGMYoMkd3G2nS6HtASmGB1gYyVx1AyPvrPXPLLln6HxuAwBhbSQTFI9ykEmY9YQdFDZQ49D5VfL69jhjaWZ1jRBlmYhQB6k0GelVg892YTtT9JEJ/3xt5hH8dWjZf6RGPWrDaXKSoskTq6MMqykMGHmCKDNSlKCIvuaLGBzHPeWsTr1R5URhnfcE5rX/ltwz/j7L/rx/8AdXmx5TgW5ubmVI5ZLhwQWQEoioqhBnPiGYnxz6CuO/6QNskd3AI0VAbckhQFydbb7UHZP5bcM/4+y/68f/dU1aXKSoskTq6OMqykMGHmCNiK0brl+0kRkktoGVhgjQu4PyqPs3h4TYRR3DyMkCaTIsUkmw+0wiVtOxG52oLHSqvac/2EqdpE9xIm/eW0umG2x3EONqneF8SiuYlmgYtG/QlWToce64BG4PUUG3So+94zDFPBbyNiS51dmPPQAW/EffUhQKVFca5itrUosz/WSe5GitJI/wDVRAWx64wPOsVrzTau2hmeKTIHZzI8LHLBRpDgahkqMjOMjOKCapULzDzVaWIBu3eNTsG7GV1yfDWiFc7dM1n4fx2GeH6RF2rR4yD2Mylh5qjIGYfAGgk6VW+Dc9WF3KYbaWSSRfeUW840b6e8WjAXfI3Ir5xrnuwtJRDcyyRyH3QYJzq3x3SsZDb7bE0FlpURxTmS3toRPOZkjIJ1dhOdIBA74EZKdR7wGa2OCcZt7yIT2sgkjbIyARuOoKsAQfQig36VC2HNVrNO1tGZjKgBZWt500BskFmeMKoODjJGcVucY4vBaxmW5kWNBtk+J8lA3Y+gBNBvUqAtub7ViA/bQ6t1M0MkKvtnZnUDPoSD6VOQTK6q6HKsAQfMEZB+6g91A83W+Y1kHWNv7LbH9ump6sV1AJEZG6MMGsxO0vNo3jZzytqx4fJKcIu3iTsB86lrLgkaAvcuO6cY6DI/ac9cVsT8UJGmBezXzwAfkvhTJnrTlBXDM8kXD4LbDSnW/gMZ+5f8zWO74hJJt7i+Q6n4n91aoXx3JPUncn519rXZdTa/HRYisRw+KoHSvtKVXZKyQzMhyhwfx+IrHSsxMx1gbPEILW8Ts7yNc+DdCp81Ybr+Fc95m9nE8GZLXM8fXH21Hw6MPhv6Vea2LW8eP3Tkfonp8vKpJtXJ0yR/K5ptdm08+menaeHBiMHByCOoO2D5EVO8j8N+kX0CYyFYO3wTvfiBXU+M8u2XEN3Xspv01wGPx8HHx3+FYPZ9yebJ55JGSRmOhGXI7g3JwehJ6jf3RvSmlnzxMTvDc38Wx3wW26W24/ddaUpWzc0UpSg/Pns6jNvzJJFLs2udN/Es2tT81GfnX6DrnvtB5BkuJ47/AIe6xXkJB72yy6emT4HqPIg4PnW7BzbxDSEk4RddtjBKvF2RbzDlthn0oLLccXjS6htTkyTI7rjGAsZQEnxGS4x8DXNvaO5uuN8O4fLn6OT2jofdkbvN3h4jCBcf0j51PcF5ZvvylHxG8kjZnikR40PdtxlDGkZIy3+81HzxW1z/AMnPeNBc2rrFeWjaombOlxkNofG+Mjr6nzoLc0alSpAKkYIIyCOmMeVcp9kErW/EOJcORi1vCxaIEk9niQrgE+YKg+qZ8TVwfj1+Y9K8NlE+Md6WLsQ2OvaB9RXPhpzWH2ecmfk9JZJnE11ctrnkHQnJbC5HTLMc4GSfgAGHmrn/AOhXBg+g3c+FDa4kLLv4Zx1FOVef/ptwIPoN3BlS2uVCq7eGcdTV1pQK4F/pFf7ZB/6c/wCI1d7ckAkDJA6efpvXFfaZynxXilwssdn2aJHoAaaIk7liTh8dTQdsqG5y/m+7/UP/AHDWbgV5cSJ/rVsbdwBnvpIHODnToY4AI8cda1+cUme0mit4WmeaNkGGRApYYyxdhtv4A0HO/Zhxm5h4TbrFayMjXGkza49Kq90FY6C2vYEj3a61bW6RjSihQSWwPNiWJ+ZJNc+9ntpf2FitpPw9pCjswZZoCCGcvuGcbgmpi7vuKG1n0WjC4kLiFe0h0wrpCqXbWMnOptgfLag537TZnlb8q28q6rK5EUS6h7kZwz6eu8wKkeK12XgnE0ureK4j92VAw9Mjp8jkVXf5NW/5P7H8n97s+z0Yg7Xpp19pr05+1nVn0ztUV7J+H8RsYPol9bnQGzHIskThARllYa9WNW4wD73QYoIn2UXDXnFeKXc+8kZWNM/7tDJMNI8sCJR8zXROYOCx3QhMmA0EySoxG6srg4H9YZX51V/5NT8P4jNfWMYmhuh9fAGCOr5LdpHqwpySxIJHU9c7b/E1vr0w9nCbWGOaORxKymSZUkVtIWNmCjYkktk4Axvmgifbz/NLfrY/71S3L3GLoWluF4dOwEMYDCW3AYaF3AMud60/a1wm7vbT6JaW7OWdWLl40UBTnHefUT08MetWDl2SaOzjWW2lWSGNUKBom7QqoXKMJNONvtFaDnvsZYniXGSylCZclSQSpM9wSpI2JHTbbavftg/nTgv68f8AyLatv2c8Cv7S/vZrm0KpeyagVlibs/rZH7w15xiTwydulffaNwK/u76xntrRmSyk1EtLEnaYljfujWTjEfjg79KC2+0Ef+G3ed/qj/lXN+I283Ld79IgV5OHXJw6Dfsz4DfowydJ8RsT0roXOYuZ7CSK3tZGlnQqAzwqIzkY1ntPHf3dXTfFS0tst5bNHdQFVkBV4nKMfvjYj1Bzn4UEPy1exz315NCyukkNsVYeIIn/AIxVR4jKbvmmGCXeK0iLxoemvSCWx0J3H/KKmvZnydLwyW9jY64nMZhfO7KBJkMPBhkZ8N81n5s5UmN7BxOw0G4hGl43OkTx7jTqx3WAJx4dKCx8wWtvPBJb3JQLMpXDEDw6jPiDg194bcQxwxxmaJjGiqTqUZKqBnGfSqpzfFdcTtJLWPh5jaQYMly0QWLfOpezZ2J22IFWTlfga2tpBbskWqJArFRsW8SMgHc0EzSlKCK4zY6sSKMleo8x5j1FQ9W2ojiPDOrRj4r/AJj91Vc+GZ9VRE0r7XyqIUpSgUpSgUpWxaWjSHbYeJ8qzWs2naAs7UyNjwHU+Q/fVjRQAAOgrxbW6ouF/wD2stbLFj8kBSlKlClKUClKUClKUClKUClKUClKUClKUClKUClKUClKUClKUClKUClKUClKUClKUClKUClKUGlxC1jILOQv9Lp6b+dRs/C5F6d4en7q279XeWNWT6pW1Fgc5IGVyPAA5Pj0FRfDriRpju4En1xA6hNJVVwfPK/dUV8Nb8jxIhX3gR8dq85rcTi7oCSS69oVGpdLELGWOw8dWBXsccYpq0oO8qliTpUsmok48M4HzqGdJ2kaArYis5G6Kfnt+NbT8UlDRhlSPUF2bcMScMA4OAQMEDxzWvdSSM0kbSEhVDgshQEIxDr3dyp7u+9ZjSx85Gb6NHGQJXBY9EHj5DPqdh0rPwzigkkKKuldOVBGkhlOHU+oytRlvGXTVCJNSnQdLq6kAalOXGGALY8CKmoeHDWkz7SBe9pPdZsYJx99WK0rXiBv0pSvQUpSgUpSgUpSgUpSgUpSgUpSgUpSgUpSgUpSgUpSgUpSgUpSgUpSgUpSgUpSgUpSgUpSgUpSgVilt0bOpRuME9Dgb4yN6UoNRuERfV+99WxYb5yxOTnPXetb8nLHE4RnHf1eHljSRjBXHgaUoMg4QhjjTVJpC6SNXvDIbfbz+Fbq2aB+03LeZJOAeoAJwBSlBnAr7SlApSlApSlApSlApSlApSlApSlApSlApSlApSlApSlApSlApSlApSlApSlApSlApSlApSlB/9k="/>
          <p:cNvSpPr>
            <a:spLocks noGrp="1" noChangeAspect="1" noChangeArrowheads="1"/>
          </p:cNvSpPr>
          <p:nvPr>
            <p:ph type="pic" idx="1"/>
          </p:nvPr>
        </p:nvSpPr>
        <p:spPr bwMode="auto">
          <a:xfrm rot="240000">
            <a:off x="2183722" y="668960"/>
            <a:ext cx="4829370" cy="3598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80000">
            <a:off x="2281626" y="763004"/>
            <a:ext cx="4637239" cy="340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388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sz="2000" dirty="0" smtClean="0"/>
              <a:t>Establish a regular time to co-plan.</a:t>
            </a:r>
          </a:p>
          <a:p>
            <a:pPr marL="0" indent="0">
              <a:buNone/>
            </a:pPr>
            <a:endParaRPr lang="en-US" sz="2000" dirty="0" smtClean="0"/>
          </a:p>
          <a:p>
            <a:r>
              <a:rPr lang="en-US" sz="2000" dirty="0" smtClean="0"/>
              <a:t>Find a meeting place that is free from distractions.</a:t>
            </a:r>
          </a:p>
          <a:p>
            <a:pPr marL="0" indent="0">
              <a:buNone/>
            </a:pPr>
            <a:endParaRPr lang="en-US" sz="2000" dirty="0" smtClean="0"/>
          </a:p>
          <a:p>
            <a:r>
              <a:rPr lang="en-US" sz="2000" dirty="0" smtClean="0"/>
              <a:t>Save rapport-building for another time.</a:t>
            </a:r>
          </a:p>
          <a:p>
            <a:pPr marL="0" indent="0">
              <a:buNone/>
            </a:pPr>
            <a:endParaRPr lang="en-US" sz="2000" dirty="0" smtClean="0"/>
          </a:p>
          <a:p>
            <a:r>
              <a:rPr lang="en-US" sz="2000" dirty="0" smtClean="0"/>
              <a:t>Create an agenda or checklist to focus your planning.</a:t>
            </a:r>
          </a:p>
          <a:p>
            <a:pPr marL="0" indent="0">
              <a:buNone/>
            </a:pPr>
            <a:endParaRPr lang="en-US" sz="2000" dirty="0" smtClean="0"/>
          </a:p>
          <a:p>
            <a:r>
              <a:rPr lang="en-US" sz="2000" dirty="0" smtClean="0"/>
              <a:t>Determine roles and responsibilities.</a:t>
            </a:r>
          </a:p>
          <a:p>
            <a:pPr marL="0" indent="0">
              <a:buNone/>
            </a:pPr>
            <a:endParaRPr lang="en-US" sz="2000" dirty="0" smtClean="0"/>
          </a:p>
          <a:p>
            <a:r>
              <a:rPr lang="en-US" sz="2000" dirty="0" smtClean="0"/>
              <a:t>Use the “What-How-Who” Approach.</a:t>
            </a:r>
          </a:p>
          <a:p>
            <a:pPr marL="0" indent="0">
              <a:buNone/>
            </a:pPr>
            <a:endParaRPr lang="en-US" sz="2000" dirty="0" smtClean="0"/>
          </a:p>
        </p:txBody>
      </p:sp>
      <p:sp>
        <p:nvSpPr>
          <p:cNvPr id="5" name="Title 4"/>
          <p:cNvSpPr>
            <a:spLocks noGrp="1"/>
          </p:cNvSpPr>
          <p:nvPr>
            <p:ph type="title"/>
          </p:nvPr>
        </p:nvSpPr>
        <p:spPr/>
        <p:txBody>
          <a:bodyPr/>
          <a:lstStyle/>
          <a:p>
            <a:r>
              <a:rPr lang="en-US" sz="4400" dirty="0" smtClean="0"/>
              <a:t>Co-Planning</a:t>
            </a:r>
            <a:endParaRPr lang="en-US" sz="4400" dirty="0"/>
          </a:p>
        </p:txBody>
      </p:sp>
    </p:spTree>
    <p:extLst>
      <p:ext uri="{BB962C8B-B14F-4D97-AF65-F5344CB8AC3E}">
        <p14:creationId xmlns:p14="http://schemas.microsoft.com/office/powerpoint/2010/main" val="286643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What-How-Who Approach</a:t>
            </a:r>
            <a:endParaRPr lang="en-US" sz="4400" dirty="0"/>
          </a:p>
        </p:txBody>
      </p:sp>
      <p:sp>
        <p:nvSpPr>
          <p:cNvPr id="2" name="Content Placeholder 1"/>
          <p:cNvSpPr>
            <a:spLocks noGrp="1"/>
          </p:cNvSpPr>
          <p:nvPr>
            <p:ph sz="quarter" idx="13"/>
          </p:nvPr>
        </p:nvSpPr>
        <p:spPr/>
        <p:txBody>
          <a:bodyPr>
            <a:normAutofit/>
          </a:bodyPr>
          <a:lstStyle/>
          <a:p>
            <a:r>
              <a:rPr lang="en-US" dirty="0" smtClean="0"/>
              <a:t>What </a:t>
            </a:r>
            <a:r>
              <a:rPr lang="en-US" sz="1600" dirty="0" smtClean="0"/>
              <a:t>(Curriculum)</a:t>
            </a:r>
          </a:p>
          <a:p>
            <a:pPr lvl="1"/>
            <a:r>
              <a:rPr lang="en-US" sz="1700" dirty="0" smtClean="0"/>
              <a:t>Standards</a:t>
            </a:r>
          </a:p>
          <a:p>
            <a:pPr lvl="1"/>
            <a:r>
              <a:rPr lang="en-US" sz="1700" dirty="0" smtClean="0"/>
              <a:t>Objectives</a:t>
            </a:r>
          </a:p>
          <a:p>
            <a:pPr lvl="1"/>
            <a:r>
              <a:rPr lang="en-US" sz="1700" dirty="0" smtClean="0"/>
              <a:t>Timeframe</a:t>
            </a:r>
          </a:p>
          <a:p>
            <a:pPr lvl="1"/>
            <a:r>
              <a:rPr lang="en-US" sz="1700" dirty="0" smtClean="0"/>
              <a:t>Materials</a:t>
            </a:r>
          </a:p>
          <a:p>
            <a:r>
              <a:rPr lang="en-US" dirty="0" smtClean="0"/>
              <a:t>How </a:t>
            </a:r>
            <a:r>
              <a:rPr lang="en-US" sz="1600" dirty="0" smtClean="0"/>
              <a:t>(Pedagogy)</a:t>
            </a:r>
          </a:p>
          <a:p>
            <a:pPr lvl="1"/>
            <a:r>
              <a:rPr lang="en-US" sz="1600" dirty="0" smtClean="0"/>
              <a:t>Comfort level with content</a:t>
            </a:r>
          </a:p>
          <a:p>
            <a:pPr lvl="1"/>
            <a:r>
              <a:rPr lang="en-US" sz="1600" dirty="0" smtClean="0"/>
              <a:t>Co-teaching strategies to use beginning, middle, end of lessons</a:t>
            </a:r>
          </a:p>
          <a:p>
            <a:pPr lvl="1"/>
            <a:r>
              <a:rPr lang="en-US" sz="1600" dirty="0" smtClean="0"/>
              <a:t>Teachers’ responsibilities</a:t>
            </a:r>
          </a:p>
          <a:p>
            <a:pPr marL="411480" lvl="1" indent="0">
              <a:buNone/>
            </a:pPr>
            <a:endParaRPr lang="en-US" dirty="0"/>
          </a:p>
        </p:txBody>
      </p:sp>
      <p:sp>
        <p:nvSpPr>
          <p:cNvPr id="7" name="Content Placeholder 6"/>
          <p:cNvSpPr>
            <a:spLocks noGrp="1"/>
          </p:cNvSpPr>
          <p:nvPr>
            <p:ph sz="quarter" idx="14"/>
          </p:nvPr>
        </p:nvSpPr>
        <p:spPr/>
        <p:txBody>
          <a:bodyPr/>
          <a:lstStyle/>
          <a:p>
            <a:r>
              <a:rPr lang="en-US" dirty="0" smtClean="0"/>
              <a:t>Who </a:t>
            </a:r>
            <a:r>
              <a:rPr lang="en-US" sz="1600" dirty="0" smtClean="0"/>
              <a:t>(Students and Supports)</a:t>
            </a:r>
            <a:endParaRPr lang="en-US" sz="1800" dirty="0" smtClean="0"/>
          </a:p>
          <a:p>
            <a:pPr lvl="1"/>
            <a:r>
              <a:rPr lang="en-US" sz="1600" dirty="0" smtClean="0"/>
              <a:t>Behavioral, social, academic accommodations needed</a:t>
            </a:r>
          </a:p>
          <a:p>
            <a:pPr lvl="1"/>
            <a:r>
              <a:rPr lang="en-US" sz="1600" dirty="0" smtClean="0"/>
              <a:t>Differentiated instruction</a:t>
            </a:r>
          </a:p>
          <a:p>
            <a:pPr lvl="1"/>
            <a:r>
              <a:rPr lang="en-US" sz="1600" dirty="0" smtClean="0"/>
              <a:t>Other professionals included or needed for the lesson (i.e. speech teacher, occupational therapist, parent volunteer)</a:t>
            </a:r>
          </a:p>
          <a:p>
            <a:r>
              <a:rPr lang="en-US" sz="1800" dirty="0" smtClean="0">
                <a:hlinkClick r:id="rId3" action="ppaction://hlinkfile"/>
              </a:rPr>
              <a:t>Planning Form</a:t>
            </a:r>
            <a:endParaRPr lang="en-US" sz="1800" dirty="0"/>
          </a:p>
        </p:txBody>
      </p:sp>
    </p:spTree>
    <p:extLst>
      <p:ext uri="{BB962C8B-B14F-4D97-AF65-F5344CB8AC3E}">
        <p14:creationId xmlns:p14="http://schemas.microsoft.com/office/powerpoint/2010/main" val="1317047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000" dirty="0" smtClean="0"/>
              <a:t>Teach according to the plan that has been outlined for each lesson.</a:t>
            </a:r>
          </a:p>
          <a:p>
            <a:pPr marL="0" indent="0">
              <a:buNone/>
            </a:pPr>
            <a:endParaRPr lang="en-US" sz="2000" dirty="0" smtClean="0"/>
          </a:p>
          <a:p>
            <a:r>
              <a:rPr lang="en-US" sz="2000" dirty="0" smtClean="0"/>
              <a:t>Maintain your defined role for each co-teaching strategy.</a:t>
            </a:r>
          </a:p>
          <a:p>
            <a:pPr marL="0" indent="0">
              <a:buNone/>
            </a:pPr>
            <a:endParaRPr lang="en-US" sz="2000" dirty="0" smtClean="0"/>
          </a:p>
          <a:p>
            <a:r>
              <a:rPr lang="en-US" sz="2000" dirty="0" smtClean="0"/>
              <a:t>Co-teaching can involve teaching the full-class, half the class, small groups, assisting the lead teacher, or observing </a:t>
            </a:r>
            <a:r>
              <a:rPr lang="en-US" sz="2000" dirty="0" smtClean="0">
                <a:solidFill>
                  <a:schemeClr val="tx1"/>
                </a:solidFill>
              </a:rPr>
              <a:t>students.</a:t>
            </a:r>
          </a:p>
          <a:p>
            <a:pPr marL="0" indent="0">
              <a:buNone/>
            </a:pPr>
            <a:endParaRPr lang="en-US" dirty="0"/>
          </a:p>
        </p:txBody>
      </p:sp>
      <p:sp>
        <p:nvSpPr>
          <p:cNvPr id="5" name="Title 4"/>
          <p:cNvSpPr>
            <a:spLocks noGrp="1"/>
          </p:cNvSpPr>
          <p:nvPr>
            <p:ph type="title"/>
          </p:nvPr>
        </p:nvSpPr>
        <p:spPr/>
        <p:txBody>
          <a:bodyPr/>
          <a:lstStyle/>
          <a:p>
            <a:r>
              <a:rPr lang="en-US" sz="4800" dirty="0" smtClean="0"/>
              <a:t>Co-Teaching</a:t>
            </a:r>
            <a:endParaRPr lang="en-US" sz="4800" dirty="0"/>
          </a:p>
        </p:txBody>
      </p:sp>
    </p:spTree>
    <p:extLst>
      <p:ext uri="{BB962C8B-B14F-4D97-AF65-F5344CB8AC3E}">
        <p14:creationId xmlns:p14="http://schemas.microsoft.com/office/powerpoint/2010/main" val="3269412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2800" dirty="0" smtClean="0"/>
              <a:t>Purposeful assessment before teams begin…</a:t>
            </a:r>
          </a:p>
          <a:p>
            <a:pPr lvl="1"/>
            <a:r>
              <a:rPr lang="en-US" sz="2000" dirty="0" smtClean="0"/>
              <a:t>Co-teachers should discuss and agree on how they will share responsibility for:</a:t>
            </a:r>
          </a:p>
          <a:p>
            <a:pPr lvl="2"/>
            <a:r>
              <a:rPr lang="en-US" sz="1900" dirty="0" smtClean="0"/>
              <a:t>Grading</a:t>
            </a:r>
          </a:p>
          <a:p>
            <a:pPr marL="777240" lvl="2" indent="0">
              <a:buNone/>
            </a:pPr>
            <a:endParaRPr lang="en-US" sz="1900" dirty="0" smtClean="0"/>
          </a:p>
          <a:p>
            <a:pPr lvl="2"/>
            <a:r>
              <a:rPr lang="en-US" sz="1900" dirty="0" smtClean="0"/>
              <a:t>Developing rubrics, checklists, and scoring sheets</a:t>
            </a:r>
          </a:p>
          <a:p>
            <a:pPr marL="777240" lvl="2" indent="0">
              <a:buNone/>
            </a:pPr>
            <a:endParaRPr lang="en-US" sz="1900" dirty="0" smtClean="0"/>
          </a:p>
          <a:p>
            <a:pPr lvl="2"/>
            <a:r>
              <a:rPr lang="en-US" sz="1900" dirty="0" smtClean="0"/>
              <a:t>Maintaining the gradebook</a:t>
            </a:r>
          </a:p>
          <a:p>
            <a:pPr marL="777240" lvl="2" indent="0">
              <a:buNone/>
            </a:pPr>
            <a:endParaRPr lang="en-US" sz="1900" dirty="0" smtClean="0"/>
          </a:p>
          <a:p>
            <a:pPr lvl="2"/>
            <a:r>
              <a:rPr lang="en-US" sz="1900" dirty="0" smtClean="0"/>
              <a:t>Communicating student progress to parents and students</a:t>
            </a:r>
          </a:p>
          <a:p>
            <a:pPr marL="777240" lvl="2" indent="0">
              <a:buNone/>
            </a:pPr>
            <a:endParaRPr lang="en-US" sz="1900" dirty="0" smtClean="0"/>
          </a:p>
          <a:p>
            <a:pPr lvl="2"/>
            <a:r>
              <a:rPr lang="en-US" sz="1900" dirty="0" smtClean="0"/>
              <a:t>Gathering data for RTI and other instructional decision-making</a:t>
            </a:r>
          </a:p>
          <a:p>
            <a:pPr marL="777240" lvl="2" indent="0">
              <a:buNone/>
            </a:pPr>
            <a:endParaRPr lang="en-US" sz="1900" dirty="0" smtClean="0"/>
          </a:p>
          <a:p>
            <a:pPr lvl="2"/>
            <a:r>
              <a:rPr lang="en-US" sz="1900" dirty="0" smtClean="0"/>
              <a:t>Preparing for test accommodations</a:t>
            </a:r>
            <a:endParaRPr lang="en-US" sz="1900" dirty="0"/>
          </a:p>
        </p:txBody>
      </p:sp>
      <p:sp>
        <p:nvSpPr>
          <p:cNvPr id="3" name="Title 2"/>
          <p:cNvSpPr>
            <a:spLocks noGrp="1"/>
          </p:cNvSpPr>
          <p:nvPr>
            <p:ph type="title"/>
          </p:nvPr>
        </p:nvSpPr>
        <p:spPr/>
        <p:txBody>
          <a:bodyPr/>
          <a:lstStyle/>
          <a:p>
            <a:r>
              <a:rPr lang="en-US" sz="4400" dirty="0" smtClean="0"/>
              <a:t>Co-Assessing</a:t>
            </a:r>
            <a:endParaRPr lang="en-US" sz="4400" dirty="0"/>
          </a:p>
        </p:txBody>
      </p:sp>
    </p:spTree>
    <p:extLst>
      <p:ext uri="{BB962C8B-B14F-4D97-AF65-F5344CB8AC3E}">
        <p14:creationId xmlns:p14="http://schemas.microsoft.com/office/powerpoint/2010/main" val="140366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Plan time to engage in conversations about the co-teaching process.</a:t>
            </a:r>
          </a:p>
          <a:p>
            <a:pPr lvl="1"/>
            <a:r>
              <a:rPr lang="en-US" sz="1800" dirty="0" smtClean="0"/>
              <a:t>What is going well for you?</a:t>
            </a:r>
          </a:p>
          <a:p>
            <a:pPr lvl="1"/>
            <a:r>
              <a:rPr lang="en-US" sz="1800" dirty="0" smtClean="0"/>
              <a:t>What areas are challenging for you?</a:t>
            </a:r>
          </a:p>
          <a:p>
            <a:pPr lvl="1"/>
            <a:r>
              <a:rPr lang="en-US" sz="1800" dirty="0" smtClean="0"/>
              <a:t>How can you overcome these challenges?</a:t>
            </a:r>
          </a:p>
          <a:p>
            <a:pPr marL="411480" lvl="1" indent="0">
              <a:buNone/>
            </a:pPr>
            <a:endParaRPr lang="en-US" sz="1800" dirty="0" smtClean="0"/>
          </a:p>
          <a:p>
            <a:r>
              <a:rPr lang="en-US" sz="2000" dirty="0" smtClean="0"/>
              <a:t>Use your journal entries to initiate conversations about specific co-teaching issues that need to be addressed.</a:t>
            </a:r>
          </a:p>
          <a:p>
            <a:pPr marL="0" indent="0">
              <a:buNone/>
            </a:pPr>
            <a:endParaRPr lang="en-US" sz="2000" dirty="0" smtClean="0"/>
          </a:p>
          <a:p>
            <a:r>
              <a:rPr lang="en-US" sz="2000" dirty="0" smtClean="0"/>
              <a:t>Celebrate your successes, as well as your students.</a:t>
            </a:r>
          </a:p>
          <a:p>
            <a:pPr marL="0" indent="0">
              <a:buNone/>
            </a:pPr>
            <a:endParaRPr lang="en-US" sz="2000" dirty="0" smtClean="0"/>
          </a:p>
        </p:txBody>
      </p:sp>
      <p:sp>
        <p:nvSpPr>
          <p:cNvPr id="3" name="Title 2"/>
          <p:cNvSpPr>
            <a:spLocks noGrp="1"/>
          </p:cNvSpPr>
          <p:nvPr>
            <p:ph type="title"/>
          </p:nvPr>
        </p:nvSpPr>
        <p:spPr/>
        <p:txBody>
          <a:bodyPr/>
          <a:lstStyle/>
          <a:p>
            <a:r>
              <a:rPr lang="en-US" sz="4800" dirty="0" smtClean="0"/>
              <a:t>Co-Reflection</a:t>
            </a:r>
            <a:endParaRPr lang="en-US" sz="4800" dirty="0"/>
          </a:p>
        </p:txBody>
      </p:sp>
    </p:spTree>
    <p:extLst>
      <p:ext uri="{BB962C8B-B14F-4D97-AF65-F5344CB8AC3E}">
        <p14:creationId xmlns:p14="http://schemas.microsoft.com/office/powerpoint/2010/main" val="3857141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sz="2000" dirty="0" smtClean="0"/>
              <a:t>Teacher Candidate and Cooperating Teacher</a:t>
            </a:r>
          </a:p>
          <a:p>
            <a:r>
              <a:rPr lang="en-US" sz="2000" dirty="0" smtClean="0"/>
              <a:t>Communication before project begins</a:t>
            </a:r>
          </a:p>
          <a:p>
            <a:r>
              <a:rPr lang="en-US" sz="2000" dirty="0" smtClean="0"/>
              <a:t>Communication during class time</a:t>
            </a:r>
          </a:p>
          <a:p>
            <a:pPr lvl="1"/>
            <a:r>
              <a:rPr lang="en-US" sz="1800" dirty="0" smtClean="0"/>
              <a:t>Signal</a:t>
            </a:r>
          </a:p>
          <a:p>
            <a:pPr lvl="1"/>
            <a:r>
              <a:rPr lang="en-US" sz="1800" dirty="0" smtClean="0"/>
              <a:t>Timing (timer, bell, chimes)</a:t>
            </a:r>
          </a:p>
          <a:p>
            <a:pPr lvl="1"/>
            <a:r>
              <a:rPr lang="en-US" sz="1800" dirty="0" smtClean="0"/>
              <a:t>“Brain Breaks” </a:t>
            </a:r>
          </a:p>
          <a:p>
            <a:pPr lvl="1"/>
            <a:r>
              <a:rPr lang="en-US" sz="1800" dirty="0" smtClean="0"/>
              <a:t>Notes to Self</a:t>
            </a:r>
          </a:p>
          <a:p>
            <a:r>
              <a:rPr lang="en-US" sz="2000" dirty="0" smtClean="0"/>
              <a:t>Classroom Management</a:t>
            </a:r>
          </a:p>
          <a:p>
            <a:pPr lvl="1"/>
            <a:r>
              <a:rPr lang="en-US" sz="2000" dirty="0" smtClean="0"/>
              <a:t>Clear procedures in place for overall class and individual lessons</a:t>
            </a:r>
          </a:p>
          <a:p>
            <a:r>
              <a:rPr lang="en-US" sz="2000" dirty="0" smtClean="0"/>
              <a:t>Feedback to the candidate</a:t>
            </a:r>
          </a:p>
          <a:p>
            <a:r>
              <a:rPr lang="en-US" sz="2000" dirty="0" smtClean="0"/>
              <a:t>Other professionals in the room</a:t>
            </a:r>
          </a:p>
          <a:p>
            <a:pPr marL="411480" lvl="1" indent="0">
              <a:buNone/>
            </a:pPr>
            <a:endParaRPr lang="en-US" dirty="0"/>
          </a:p>
        </p:txBody>
      </p:sp>
      <p:sp>
        <p:nvSpPr>
          <p:cNvPr id="3" name="Title 2"/>
          <p:cNvSpPr>
            <a:spLocks noGrp="1"/>
          </p:cNvSpPr>
          <p:nvPr>
            <p:ph type="title"/>
          </p:nvPr>
        </p:nvSpPr>
        <p:spPr/>
        <p:txBody>
          <a:bodyPr/>
          <a:lstStyle/>
          <a:p>
            <a:r>
              <a:rPr lang="en-US" sz="4400" dirty="0" smtClean="0"/>
              <a:t>The Co-Teaching Relationship</a:t>
            </a:r>
            <a:endParaRPr lang="en-US" sz="4400" dirty="0"/>
          </a:p>
        </p:txBody>
      </p:sp>
    </p:spTree>
    <p:extLst>
      <p:ext uri="{BB962C8B-B14F-4D97-AF65-F5344CB8AC3E}">
        <p14:creationId xmlns:p14="http://schemas.microsoft.com/office/powerpoint/2010/main" val="272066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400" dirty="0" smtClean="0"/>
              <a:t>Partnership…</a:t>
            </a:r>
            <a:endParaRPr lang="en-US" sz="4400" dirty="0"/>
          </a:p>
        </p:txBody>
      </p:sp>
      <p:sp>
        <p:nvSpPr>
          <p:cNvPr id="4" name="Text Placeholder 3"/>
          <p:cNvSpPr>
            <a:spLocks noGrp="1"/>
          </p:cNvSpPr>
          <p:nvPr>
            <p:ph type="body" idx="1"/>
          </p:nvPr>
        </p:nvSpPr>
        <p:spPr>
          <a:xfrm>
            <a:off x="1066800" y="2362200"/>
            <a:ext cx="7178040" cy="658368"/>
          </a:xfrm>
        </p:spPr>
        <p:txBody>
          <a:bodyPr>
            <a:noAutofit/>
          </a:bodyPr>
          <a:lstStyle/>
          <a:p>
            <a:r>
              <a:rPr lang="en-US" dirty="0" smtClean="0"/>
              <a:t>Baldwin Wallace University </a:t>
            </a:r>
          </a:p>
          <a:p>
            <a:r>
              <a:rPr lang="en-US" dirty="0" smtClean="0"/>
              <a:t>Berea City School District</a:t>
            </a:r>
            <a:endParaRPr lang="en-US" dirty="0"/>
          </a:p>
        </p:txBody>
      </p:sp>
      <p:sp>
        <p:nvSpPr>
          <p:cNvPr id="2" name="Content Placeholder 1"/>
          <p:cNvSpPr>
            <a:spLocks noGrp="1"/>
          </p:cNvSpPr>
          <p:nvPr>
            <p:ph sz="half" idx="2"/>
          </p:nvPr>
        </p:nvSpPr>
        <p:spPr/>
        <p:txBody>
          <a:bodyPr>
            <a:normAutofit/>
          </a:bodyPr>
          <a:lstStyle/>
          <a:p>
            <a:pPr marL="0" indent="0">
              <a:buNone/>
            </a:pPr>
            <a:endParaRPr lang="en-US" sz="1800" b="1" dirty="0" smtClean="0"/>
          </a:p>
          <a:p>
            <a:r>
              <a:rPr lang="en-US" sz="1800" b="1" dirty="0" smtClean="0"/>
              <a:t>Brookview </a:t>
            </a:r>
            <a:r>
              <a:rPr lang="en-US" sz="1800" b="1" dirty="0"/>
              <a:t>Elementary School</a:t>
            </a:r>
            <a:endParaRPr lang="en-US" sz="1800" dirty="0"/>
          </a:p>
          <a:p>
            <a:pPr lvl="1"/>
            <a:r>
              <a:rPr lang="en-US" sz="1800" dirty="0"/>
              <a:t>Principal Tracy </a:t>
            </a:r>
            <a:r>
              <a:rPr lang="en-US" sz="1800" dirty="0" smtClean="0"/>
              <a:t>Schneid</a:t>
            </a:r>
          </a:p>
          <a:p>
            <a:pPr lvl="1"/>
            <a:endParaRPr lang="en-US" sz="1800" dirty="0"/>
          </a:p>
          <a:p>
            <a:pPr lvl="1"/>
            <a:r>
              <a:rPr lang="en-US" sz="1800" dirty="0"/>
              <a:t>4-Kindergarten </a:t>
            </a:r>
            <a:r>
              <a:rPr lang="en-US" sz="1800" dirty="0" smtClean="0"/>
              <a:t>Classrooms</a:t>
            </a:r>
          </a:p>
          <a:p>
            <a:pPr lvl="1"/>
            <a:endParaRPr lang="en-US" sz="1800" dirty="0" smtClean="0"/>
          </a:p>
          <a:p>
            <a:pPr lvl="1"/>
            <a:r>
              <a:rPr lang="en-US" sz="1800" dirty="0" smtClean="0"/>
              <a:t>Co-Teaching </a:t>
            </a:r>
            <a:r>
              <a:rPr lang="en-US" sz="1800" dirty="0"/>
              <a:t>Approach in Literacy and Numeracy</a:t>
            </a:r>
          </a:p>
          <a:p>
            <a:pPr marL="0" indent="0">
              <a:buNone/>
            </a:pPr>
            <a:endParaRPr lang="en-US" sz="2000" dirty="0" smtClean="0"/>
          </a:p>
        </p:txBody>
      </p:sp>
      <p:sp>
        <p:nvSpPr>
          <p:cNvPr id="6" name="Content Placeholder 5"/>
          <p:cNvSpPr>
            <a:spLocks noGrp="1"/>
          </p:cNvSpPr>
          <p:nvPr>
            <p:ph sz="quarter" idx="4"/>
          </p:nvPr>
        </p:nvSpPr>
        <p:spPr/>
        <p:txBody>
          <a:bodyPr>
            <a:normAutofit/>
          </a:bodyPr>
          <a:lstStyle/>
          <a:p>
            <a:pPr marL="0" indent="0">
              <a:buNone/>
            </a:pPr>
            <a:endParaRPr lang="en-US" sz="1800" b="1" dirty="0" smtClean="0"/>
          </a:p>
          <a:p>
            <a:r>
              <a:rPr lang="en-US" sz="1800" b="1" dirty="0" smtClean="0"/>
              <a:t>Brook </a:t>
            </a:r>
            <a:r>
              <a:rPr lang="en-US" sz="1800" b="1" dirty="0"/>
              <a:t>Park Memorial School</a:t>
            </a:r>
            <a:endParaRPr lang="en-US" sz="1800" dirty="0"/>
          </a:p>
          <a:p>
            <a:pPr lvl="1"/>
            <a:r>
              <a:rPr lang="en-US" sz="1800" dirty="0"/>
              <a:t>Principal Michael </a:t>
            </a:r>
            <a:r>
              <a:rPr lang="en-US" sz="1800" dirty="0" smtClean="0"/>
              <a:t>Kostyak</a:t>
            </a:r>
          </a:p>
          <a:p>
            <a:pPr marL="411480" lvl="1" indent="0">
              <a:buNone/>
            </a:pPr>
            <a:endParaRPr lang="en-US" sz="1800" dirty="0"/>
          </a:p>
          <a:p>
            <a:pPr lvl="1"/>
            <a:r>
              <a:rPr lang="en-US" sz="1800" dirty="0"/>
              <a:t>3-Third Grade </a:t>
            </a:r>
            <a:r>
              <a:rPr lang="en-US" sz="1800" dirty="0" smtClean="0"/>
              <a:t>Classrooms</a:t>
            </a:r>
          </a:p>
          <a:p>
            <a:pPr marL="411480" lvl="1" indent="0">
              <a:buNone/>
            </a:pPr>
            <a:endParaRPr lang="en-US" sz="1800" dirty="0"/>
          </a:p>
          <a:p>
            <a:pPr lvl="1"/>
            <a:r>
              <a:rPr lang="en-US" sz="1800" dirty="0"/>
              <a:t>Co-Teaching Approach in Literacy and Numeracy</a:t>
            </a:r>
          </a:p>
          <a:p>
            <a:pPr marL="0" indent="0">
              <a:buNone/>
            </a:pPr>
            <a:endParaRPr lang="en-US" dirty="0"/>
          </a:p>
        </p:txBody>
      </p:sp>
    </p:spTree>
    <p:extLst>
      <p:ext uri="{BB962C8B-B14F-4D97-AF65-F5344CB8AC3E}">
        <p14:creationId xmlns:p14="http://schemas.microsoft.com/office/powerpoint/2010/main" val="4217203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400" dirty="0" smtClean="0"/>
              <a:t>Training Sessions…</a:t>
            </a:r>
            <a:endParaRPr lang="en-US" sz="4400" dirty="0"/>
          </a:p>
        </p:txBody>
      </p:sp>
      <p:pic>
        <p:nvPicPr>
          <p:cNvPr id="3074" name="Picture 2" descr="E:\IMG_12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533623"/>
            <a:ext cx="7162800" cy="5095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18144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400" dirty="0" smtClean="0"/>
              <a:t>Training Sessions…</a:t>
            </a:r>
            <a:endParaRPr lang="en-US" sz="4400" dirty="0"/>
          </a:p>
        </p:txBody>
      </p:sp>
      <p:pic>
        <p:nvPicPr>
          <p:cNvPr id="1026" name="Picture 2" descr="E:\IMG_02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600200"/>
            <a:ext cx="7086600" cy="4991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3930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400" dirty="0" smtClean="0"/>
              <a:t>Training Sessions…</a:t>
            </a:r>
            <a:endParaRPr lang="en-US" sz="4400" dirty="0"/>
          </a:p>
        </p:txBody>
      </p:sp>
      <p:pic>
        <p:nvPicPr>
          <p:cNvPr id="2050" name="Picture 2" descr="E:\IMG_02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524000"/>
            <a:ext cx="6934200" cy="514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92679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2000" b="1" dirty="0" smtClean="0">
                <a:solidFill>
                  <a:schemeClr val="accent1"/>
                </a:solidFill>
              </a:rPr>
              <a:t>Ms. Ashley Stevens and Ms. Lauryn Fougerousse</a:t>
            </a:r>
          </a:p>
          <a:p>
            <a:endParaRPr lang="en-US" sz="2000" dirty="0"/>
          </a:p>
          <a:p>
            <a:r>
              <a:rPr lang="en-US" sz="2000" dirty="0" smtClean="0"/>
              <a:t>Interest in co-teaching pilot program…</a:t>
            </a:r>
          </a:p>
          <a:p>
            <a:pPr marL="0" indent="0">
              <a:buNone/>
            </a:pPr>
            <a:endParaRPr lang="en-US" sz="2000" dirty="0" smtClean="0"/>
          </a:p>
          <a:p>
            <a:r>
              <a:rPr lang="en-US" sz="2000" dirty="0" smtClean="0"/>
              <a:t>Initial expectations…</a:t>
            </a:r>
          </a:p>
          <a:p>
            <a:pPr marL="0" indent="0">
              <a:buNone/>
            </a:pPr>
            <a:endParaRPr lang="en-US" sz="2000" dirty="0" smtClean="0"/>
          </a:p>
          <a:p>
            <a:r>
              <a:rPr lang="en-US" sz="2000" dirty="0" smtClean="0"/>
              <a:t>Benefits…</a:t>
            </a:r>
          </a:p>
          <a:p>
            <a:pPr marL="0" indent="0">
              <a:buNone/>
            </a:pPr>
            <a:endParaRPr lang="en-US" sz="2000" dirty="0" smtClean="0"/>
          </a:p>
          <a:p>
            <a:r>
              <a:rPr lang="en-US" sz="2000" dirty="0" smtClean="0"/>
              <a:t>Challenges…</a:t>
            </a:r>
            <a:endParaRPr lang="en-US" sz="2000" dirty="0"/>
          </a:p>
        </p:txBody>
      </p:sp>
      <p:sp>
        <p:nvSpPr>
          <p:cNvPr id="3" name="Title 2"/>
          <p:cNvSpPr>
            <a:spLocks noGrp="1"/>
          </p:cNvSpPr>
          <p:nvPr>
            <p:ph type="title"/>
          </p:nvPr>
        </p:nvSpPr>
        <p:spPr>
          <a:xfrm>
            <a:off x="533400" y="570156"/>
            <a:ext cx="8305800" cy="1054250"/>
          </a:xfrm>
        </p:spPr>
        <p:txBody>
          <a:bodyPr/>
          <a:lstStyle/>
          <a:p>
            <a:pPr algn="l"/>
            <a:r>
              <a:rPr lang="en-US" sz="4200" dirty="0" smtClean="0"/>
              <a:t>Teacher Candidates’ Reflections…</a:t>
            </a:r>
            <a:endParaRPr lang="en-US" sz="4200" dirty="0"/>
          </a:p>
        </p:txBody>
      </p:sp>
    </p:spTree>
    <p:extLst>
      <p:ext uri="{BB962C8B-B14F-4D97-AF65-F5344CB8AC3E}">
        <p14:creationId xmlns:p14="http://schemas.microsoft.com/office/powerpoint/2010/main" val="294283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b="1" dirty="0" smtClean="0">
                <a:solidFill>
                  <a:schemeClr val="accent1"/>
                </a:solidFill>
              </a:rPr>
              <a:t>Mrs. Roselle Orlando</a:t>
            </a:r>
          </a:p>
          <a:p>
            <a:pPr marL="0" indent="0" algn="ctr">
              <a:buNone/>
            </a:pPr>
            <a:r>
              <a:rPr lang="en-US" sz="2000" b="1" dirty="0" smtClean="0">
                <a:solidFill>
                  <a:schemeClr val="accent2">
                    <a:lumMod val="75000"/>
                  </a:schemeClr>
                </a:solidFill>
              </a:rPr>
              <a:t>Brookview Elementary School</a:t>
            </a:r>
          </a:p>
          <a:p>
            <a:pPr marL="0" indent="0" algn="ctr">
              <a:buNone/>
            </a:pPr>
            <a:r>
              <a:rPr lang="en-US" sz="2000" b="1" dirty="0" smtClean="0">
                <a:solidFill>
                  <a:schemeClr val="accent2">
                    <a:lumMod val="75000"/>
                  </a:schemeClr>
                </a:solidFill>
              </a:rPr>
              <a:t>Kindergarten</a:t>
            </a:r>
          </a:p>
          <a:p>
            <a:pPr marL="0" indent="0" algn="ctr">
              <a:buNone/>
            </a:pPr>
            <a:endParaRPr lang="en-US" b="1" dirty="0" smtClean="0">
              <a:solidFill>
                <a:schemeClr val="accent1"/>
              </a:solidFill>
            </a:endParaRPr>
          </a:p>
          <a:p>
            <a:pPr marL="0" indent="0" algn="ctr">
              <a:buNone/>
            </a:pPr>
            <a:r>
              <a:rPr lang="en-US" b="1" dirty="0" smtClean="0">
                <a:solidFill>
                  <a:schemeClr val="accent1"/>
                </a:solidFill>
              </a:rPr>
              <a:t>Mrs. Roberta Caleris</a:t>
            </a:r>
          </a:p>
          <a:p>
            <a:pPr marL="0" indent="0" algn="ctr">
              <a:buNone/>
            </a:pPr>
            <a:r>
              <a:rPr lang="en-US" sz="2000" b="1" dirty="0" smtClean="0">
                <a:solidFill>
                  <a:schemeClr val="accent1"/>
                </a:solidFill>
              </a:rPr>
              <a:t>Ms. Carly Norman</a:t>
            </a:r>
          </a:p>
          <a:p>
            <a:pPr marL="0" indent="0" algn="ctr">
              <a:buNone/>
            </a:pPr>
            <a:r>
              <a:rPr lang="en-US" sz="1800" b="1" dirty="0" smtClean="0">
                <a:solidFill>
                  <a:schemeClr val="accent2">
                    <a:lumMod val="75000"/>
                  </a:schemeClr>
                </a:solidFill>
              </a:rPr>
              <a:t>Brook Park Memorial School</a:t>
            </a:r>
          </a:p>
          <a:p>
            <a:pPr marL="0" indent="0" algn="ctr">
              <a:buNone/>
            </a:pPr>
            <a:r>
              <a:rPr lang="en-US" sz="1800" b="1" dirty="0" smtClean="0">
                <a:solidFill>
                  <a:schemeClr val="accent2">
                    <a:lumMod val="75000"/>
                  </a:schemeClr>
                </a:solidFill>
              </a:rPr>
              <a:t>Third Grade</a:t>
            </a:r>
            <a:endParaRPr lang="en-US" sz="1800" b="1" dirty="0">
              <a:solidFill>
                <a:schemeClr val="accent2">
                  <a:lumMod val="75000"/>
                </a:schemeClr>
              </a:solidFill>
            </a:endParaRPr>
          </a:p>
        </p:txBody>
      </p:sp>
      <p:sp>
        <p:nvSpPr>
          <p:cNvPr id="3" name="Title 2"/>
          <p:cNvSpPr>
            <a:spLocks noGrp="1"/>
          </p:cNvSpPr>
          <p:nvPr>
            <p:ph type="title"/>
          </p:nvPr>
        </p:nvSpPr>
        <p:spPr>
          <a:xfrm>
            <a:off x="304800" y="570156"/>
            <a:ext cx="8382000" cy="1054250"/>
          </a:xfrm>
        </p:spPr>
        <p:txBody>
          <a:bodyPr/>
          <a:lstStyle/>
          <a:p>
            <a:r>
              <a:rPr lang="en-US" sz="4000" dirty="0" smtClean="0"/>
              <a:t>Cooperating Teachers’ </a:t>
            </a:r>
            <a:r>
              <a:rPr lang="en-US" sz="4000" dirty="0" smtClean="0">
                <a:hlinkClick r:id="rId3"/>
              </a:rPr>
              <a:t>Reflections</a:t>
            </a:r>
            <a:r>
              <a:rPr lang="en-US" sz="4000" dirty="0" smtClean="0"/>
              <a:t>…</a:t>
            </a:r>
            <a:endParaRPr lang="en-US" sz="4000" dirty="0"/>
          </a:p>
        </p:txBody>
      </p:sp>
    </p:spTree>
    <p:extLst>
      <p:ext uri="{BB962C8B-B14F-4D97-AF65-F5344CB8AC3E}">
        <p14:creationId xmlns:p14="http://schemas.microsoft.com/office/powerpoint/2010/main" val="2330009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2000" dirty="0" smtClean="0"/>
          </a:p>
          <a:p>
            <a:pPr lvl="0"/>
            <a:r>
              <a:rPr lang="en-US" sz="1800" dirty="0"/>
              <a:t>Three support sessions </a:t>
            </a:r>
            <a:r>
              <a:rPr lang="en-US" sz="1800" dirty="0" smtClean="0"/>
              <a:t>were planned for the cooperating teachers </a:t>
            </a:r>
            <a:r>
              <a:rPr lang="en-US" sz="1800" dirty="0"/>
              <a:t>(February, March, and April</a:t>
            </a:r>
            <a:r>
              <a:rPr lang="en-US" sz="1800" dirty="0" smtClean="0"/>
              <a:t>).</a:t>
            </a:r>
          </a:p>
          <a:p>
            <a:pPr marL="0" lvl="0" indent="0">
              <a:buNone/>
            </a:pPr>
            <a:endParaRPr lang="en-US" sz="1800" dirty="0"/>
          </a:p>
          <a:p>
            <a:r>
              <a:rPr lang="en-US" sz="1800" dirty="0" smtClean="0"/>
              <a:t>One support session has taken place with the teacher candidates.  Additional sessions will be scheduled based on the teacher candidates’ requests.</a:t>
            </a:r>
          </a:p>
          <a:p>
            <a:pPr marL="0" indent="0">
              <a:buNone/>
            </a:pPr>
            <a:endParaRPr lang="en-US" sz="1800" dirty="0" smtClean="0"/>
          </a:p>
          <a:p>
            <a:r>
              <a:rPr lang="en-US" sz="1800" dirty="0" smtClean="0"/>
              <a:t>Website of information for the cooperating teachers and candidates was created. </a:t>
            </a:r>
            <a:r>
              <a:rPr lang="en-US" sz="1800" dirty="0" smtClean="0">
                <a:hlinkClick r:id="rId3"/>
              </a:rPr>
              <a:t>https</a:t>
            </a:r>
            <a:r>
              <a:rPr lang="en-US" sz="1800" dirty="0">
                <a:hlinkClick r:id="rId3"/>
              </a:rPr>
              <a:t>://sites.google.com/site/bwcoteaching</a:t>
            </a:r>
            <a:r>
              <a:rPr lang="en-US" sz="1800" dirty="0" smtClean="0">
                <a:hlinkClick r:id="rId3"/>
              </a:rPr>
              <a:t>/</a:t>
            </a:r>
            <a:endParaRPr lang="en-US" sz="1800" dirty="0" smtClean="0"/>
          </a:p>
          <a:p>
            <a:pPr marL="0" indent="0">
              <a:buNone/>
            </a:pPr>
            <a:endParaRPr lang="en-US" sz="2000" dirty="0"/>
          </a:p>
        </p:txBody>
      </p:sp>
      <p:sp>
        <p:nvSpPr>
          <p:cNvPr id="3" name="Title 2"/>
          <p:cNvSpPr>
            <a:spLocks noGrp="1"/>
          </p:cNvSpPr>
          <p:nvPr>
            <p:ph type="title"/>
          </p:nvPr>
        </p:nvSpPr>
        <p:spPr/>
        <p:txBody>
          <a:bodyPr/>
          <a:lstStyle/>
          <a:p>
            <a:pPr algn="l"/>
            <a:r>
              <a:rPr lang="en-US" sz="4400" dirty="0" smtClean="0"/>
              <a:t>Support…</a:t>
            </a:r>
            <a:endParaRPr lang="en-US" sz="4400" dirty="0"/>
          </a:p>
        </p:txBody>
      </p:sp>
    </p:spTree>
    <p:extLst>
      <p:ext uri="{BB962C8B-B14F-4D97-AF65-F5344CB8AC3E}">
        <p14:creationId xmlns:p14="http://schemas.microsoft.com/office/powerpoint/2010/main" val="1519428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152453"/>
          </a:xfrm>
        </p:spPr>
        <p:txBody>
          <a:bodyPr>
            <a:normAutofit fontScale="92500" lnSpcReduction="20000"/>
          </a:bodyPr>
          <a:lstStyle/>
          <a:p>
            <a:r>
              <a:rPr lang="en-US" sz="1800" dirty="0" smtClean="0"/>
              <a:t>Involvement  and support of principals/superintendent</a:t>
            </a:r>
          </a:p>
          <a:p>
            <a:pPr marL="0" indent="0">
              <a:buNone/>
            </a:pPr>
            <a:endParaRPr lang="en-US" sz="1800" dirty="0" smtClean="0"/>
          </a:p>
          <a:p>
            <a:r>
              <a:rPr lang="en-US" sz="1800" dirty="0" smtClean="0"/>
              <a:t>Importance of </a:t>
            </a:r>
            <a:r>
              <a:rPr lang="en-US" sz="1800" dirty="0" smtClean="0">
                <a:hlinkClick r:id="rId3" action="ppaction://hlinkfile"/>
              </a:rPr>
              <a:t>matching process</a:t>
            </a:r>
            <a:endParaRPr lang="en-US" sz="1800" dirty="0" smtClean="0"/>
          </a:p>
          <a:p>
            <a:pPr marL="0" indent="0">
              <a:buNone/>
            </a:pPr>
            <a:endParaRPr lang="en-US" sz="1800" dirty="0" smtClean="0"/>
          </a:p>
          <a:p>
            <a:r>
              <a:rPr lang="en-US" sz="1800" dirty="0" smtClean="0"/>
              <a:t>Awareness of classroom schedules</a:t>
            </a:r>
          </a:p>
          <a:p>
            <a:pPr marL="0" indent="0">
              <a:buNone/>
            </a:pPr>
            <a:endParaRPr lang="en-US" sz="1800" dirty="0" smtClean="0"/>
          </a:p>
          <a:p>
            <a:r>
              <a:rPr lang="en-US" sz="1800" dirty="0" smtClean="0"/>
              <a:t>Time needed for co-planning</a:t>
            </a:r>
          </a:p>
          <a:p>
            <a:pPr marL="0" indent="0">
              <a:buNone/>
            </a:pPr>
            <a:endParaRPr lang="en-US" sz="1800" dirty="0" smtClean="0"/>
          </a:p>
          <a:p>
            <a:r>
              <a:rPr lang="en-US" sz="1800" dirty="0" smtClean="0"/>
              <a:t>Use of classroom time</a:t>
            </a:r>
          </a:p>
          <a:p>
            <a:pPr marL="0" indent="0">
              <a:buNone/>
            </a:pPr>
            <a:endParaRPr lang="en-US" sz="1800" dirty="0" smtClean="0"/>
          </a:p>
          <a:p>
            <a:r>
              <a:rPr lang="en-US" sz="1800" dirty="0" smtClean="0"/>
              <a:t>Dual majors (split placements)</a:t>
            </a:r>
          </a:p>
          <a:p>
            <a:pPr marL="0" indent="0">
              <a:buNone/>
            </a:pPr>
            <a:endParaRPr lang="en-US" sz="1800" dirty="0" smtClean="0"/>
          </a:p>
          <a:p>
            <a:r>
              <a:rPr lang="en-US" sz="1800" dirty="0" smtClean="0">
                <a:hlinkClick r:id="rId4" action="ppaction://hlinkfile"/>
              </a:rPr>
              <a:t>Lesson planning </a:t>
            </a:r>
            <a:r>
              <a:rPr lang="en-US" sz="1800" dirty="0" smtClean="0"/>
              <a:t>variations</a:t>
            </a:r>
          </a:p>
          <a:p>
            <a:pPr marL="0" indent="0">
              <a:buNone/>
            </a:pPr>
            <a:endParaRPr lang="en-US" sz="1800" dirty="0" smtClean="0"/>
          </a:p>
          <a:p>
            <a:r>
              <a:rPr lang="en-US" sz="1800" dirty="0" smtClean="0"/>
              <a:t>Methods requirements</a:t>
            </a:r>
          </a:p>
          <a:p>
            <a:pPr marL="0" indent="0">
              <a:buNone/>
            </a:pPr>
            <a:endParaRPr lang="en-US" dirty="0"/>
          </a:p>
        </p:txBody>
      </p:sp>
      <p:sp>
        <p:nvSpPr>
          <p:cNvPr id="3" name="Title 2"/>
          <p:cNvSpPr>
            <a:spLocks noGrp="1"/>
          </p:cNvSpPr>
          <p:nvPr>
            <p:ph type="title"/>
          </p:nvPr>
        </p:nvSpPr>
        <p:spPr/>
        <p:txBody>
          <a:bodyPr/>
          <a:lstStyle/>
          <a:p>
            <a:pPr algn="l"/>
            <a:r>
              <a:rPr lang="en-US" sz="4400" dirty="0" smtClean="0"/>
              <a:t>Lessons Learned…</a:t>
            </a:r>
            <a:endParaRPr lang="en-US" sz="4400" dirty="0"/>
          </a:p>
        </p:txBody>
      </p:sp>
    </p:spTree>
    <p:extLst>
      <p:ext uri="{BB962C8B-B14F-4D97-AF65-F5344CB8AC3E}">
        <p14:creationId xmlns:p14="http://schemas.microsoft.com/office/powerpoint/2010/main" val="713830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0" indent="0">
              <a:buNone/>
            </a:pPr>
            <a:r>
              <a:rPr lang="en-US" dirty="0"/>
              <a:t>Bacharach, N., Heck, T., &amp; Dahlberg, K. (2010). Changing the Face of Student Teaching</a:t>
            </a:r>
          </a:p>
          <a:p>
            <a:pPr marL="0" indent="0">
              <a:buNone/>
            </a:pPr>
            <a:r>
              <a:rPr lang="en-US" dirty="0" smtClean="0"/>
              <a:t>     through </a:t>
            </a:r>
            <a:r>
              <a:rPr lang="en-US" dirty="0"/>
              <a:t>Co-teaching.  </a:t>
            </a:r>
            <a:r>
              <a:rPr lang="en-US" i="1" dirty="0"/>
              <a:t>Action in Teacher Education, 32</a:t>
            </a:r>
            <a:r>
              <a:rPr lang="en-US" dirty="0"/>
              <a:t>(1), 3-14</a:t>
            </a:r>
            <a:r>
              <a:rPr lang="en-US" dirty="0" smtClean="0"/>
              <a:t>.</a:t>
            </a:r>
          </a:p>
          <a:p>
            <a:pPr marL="0" indent="0">
              <a:buNone/>
            </a:pPr>
            <a:endParaRPr lang="en-US" dirty="0" smtClean="0"/>
          </a:p>
          <a:p>
            <a:pPr marL="0" indent="0">
              <a:buNone/>
            </a:pPr>
            <a:r>
              <a:rPr lang="en-US" dirty="0" smtClean="0"/>
              <a:t>Conderman</a:t>
            </a:r>
            <a:r>
              <a:rPr lang="en-US" dirty="0"/>
              <a:t>, G., Bresnahan, V., &amp; Pedersen, T. (2009). </a:t>
            </a:r>
            <a:r>
              <a:rPr lang="en-US" i="1" dirty="0"/>
              <a:t>Purposeful co-teaching: Real cases of</a:t>
            </a:r>
            <a:endParaRPr lang="en-US" dirty="0"/>
          </a:p>
          <a:p>
            <a:pPr marL="0" indent="0">
              <a:buNone/>
            </a:pPr>
            <a:r>
              <a:rPr lang="en-US" i="1" dirty="0" smtClean="0"/>
              <a:t>     effective </a:t>
            </a:r>
            <a:r>
              <a:rPr lang="en-US" i="1" dirty="0"/>
              <a:t>strategies</a:t>
            </a:r>
            <a:r>
              <a:rPr lang="en-US" dirty="0"/>
              <a:t>. Thousand Oaks, CA: Corwin Press</a:t>
            </a:r>
            <a:r>
              <a:rPr lang="en-US" dirty="0" smtClean="0"/>
              <a:t>.</a:t>
            </a:r>
          </a:p>
          <a:p>
            <a:pPr marL="0" indent="0">
              <a:buNone/>
            </a:pPr>
            <a:endParaRPr lang="en-US" dirty="0"/>
          </a:p>
          <a:p>
            <a:pPr marL="0" indent="0">
              <a:buNone/>
            </a:pPr>
            <a:r>
              <a:rPr lang="en-US" dirty="0"/>
              <a:t>Friend, M. (2014). </a:t>
            </a:r>
            <a:r>
              <a:rPr lang="en-US" i="1" dirty="0"/>
              <a:t>Co-Teaching: Building and sustaining effective classroom partnerships in</a:t>
            </a:r>
            <a:endParaRPr lang="en-US" dirty="0"/>
          </a:p>
          <a:p>
            <a:pPr marL="0" indent="0">
              <a:buNone/>
            </a:pPr>
            <a:r>
              <a:rPr lang="en-US" i="1" dirty="0"/>
              <a:t> </a:t>
            </a:r>
            <a:r>
              <a:rPr lang="en-US" i="1" dirty="0" smtClean="0"/>
              <a:t>     inclusive </a:t>
            </a:r>
            <a:r>
              <a:rPr lang="en-US" i="1" dirty="0"/>
              <a:t>schools.</a:t>
            </a:r>
            <a:r>
              <a:rPr lang="en-US" dirty="0"/>
              <a:t> Greensboro, NC: Marilyn Friend, Inc. </a:t>
            </a:r>
            <a:endParaRPr lang="en-US" dirty="0" smtClean="0"/>
          </a:p>
          <a:p>
            <a:pPr marL="0" indent="0">
              <a:buNone/>
            </a:pPr>
            <a:endParaRPr lang="en-US" dirty="0"/>
          </a:p>
          <a:p>
            <a:pPr marL="0" indent="0">
              <a:buNone/>
            </a:pPr>
            <a:r>
              <a:rPr lang="en-US" dirty="0"/>
              <a:t>Murawski, W. (2013</a:t>
            </a:r>
            <a:r>
              <a:rPr lang="en-US" i="1" dirty="0"/>
              <a:t>). Leading the co-teaching dance: Leadership strategies to enhance team</a:t>
            </a:r>
            <a:endParaRPr lang="en-US" dirty="0"/>
          </a:p>
          <a:p>
            <a:pPr marL="0" indent="0">
              <a:buNone/>
            </a:pPr>
            <a:r>
              <a:rPr lang="en-US" i="1" dirty="0" smtClean="0"/>
              <a:t>     outcomes</a:t>
            </a:r>
            <a:r>
              <a:rPr lang="en-US" dirty="0"/>
              <a:t>. Arlington, VA: Council for Exceptional Children. </a:t>
            </a:r>
            <a:endParaRPr lang="en-US" dirty="0" smtClean="0"/>
          </a:p>
          <a:p>
            <a:pPr marL="0" indent="0">
              <a:buNone/>
            </a:pPr>
            <a:endParaRPr lang="en-US" dirty="0"/>
          </a:p>
          <a:p>
            <a:pPr marL="0" indent="0">
              <a:buNone/>
            </a:pPr>
            <a:r>
              <a:rPr lang="en-US" dirty="0"/>
              <a:t>Murawski, W. (2011</a:t>
            </a:r>
            <a:r>
              <a:rPr lang="en-US" i="1" dirty="0"/>
              <a:t>). Collaborate, communicate, and differentiate: How to increase student</a:t>
            </a:r>
            <a:endParaRPr lang="en-US" dirty="0"/>
          </a:p>
          <a:p>
            <a:pPr marL="0" indent="0">
              <a:buNone/>
            </a:pPr>
            <a:r>
              <a:rPr lang="en-US" i="1" dirty="0" smtClean="0"/>
              <a:t>     learning </a:t>
            </a:r>
            <a:r>
              <a:rPr lang="en-US" i="1" dirty="0"/>
              <a:t>in today’s diverse schools</a:t>
            </a:r>
            <a:r>
              <a:rPr lang="en-US" dirty="0"/>
              <a:t>. Thousand Oaks, CA: Corwin Press</a:t>
            </a:r>
            <a:r>
              <a:rPr lang="en-US" dirty="0" smtClean="0"/>
              <a:t>.</a:t>
            </a:r>
          </a:p>
          <a:p>
            <a:pPr marL="0" indent="0">
              <a:buNone/>
            </a:pPr>
            <a:endParaRPr lang="en-US" dirty="0"/>
          </a:p>
          <a:p>
            <a:pPr marL="0" indent="0">
              <a:buNone/>
            </a:pPr>
            <a:r>
              <a:rPr lang="en-US" dirty="0"/>
              <a:t>Perez, K. (2012). </a:t>
            </a:r>
            <a:r>
              <a:rPr lang="en-US" i="1" dirty="0"/>
              <a:t>The co-teaching book of lists</a:t>
            </a:r>
            <a:r>
              <a:rPr lang="en-US" dirty="0"/>
              <a:t>. San Francisco, CA. Jossey-Bass. </a:t>
            </a:r>
            <a:endParaRPr lang="en-US" dirty="0" smtClean="0"/>
          </a:p>
          <a:p>
            <a:pPr marL="0" indent="0">
              <a:buNone/>
            </a:pPr>
            <a:endParaRPr lang="en-US" dirty="0"/>
          </a:p>
          <a:p>
            <a:pPr marL="227013" indent="-227013">
              <a:buNone/>
            </a:pPr>
            <a:r>
              <a:rPr lang="en-US" dirty="0"/>
              <a:t>Villa, R., Thousand, J., &amp; Nevin, A. (2008). </a:t>
            </a:r>
            <a:r>
              <a:rPr lang="en-US" i="1" dirty="0"/>
              <a:t>A guide to co-teaching: Practical tips for facilitating </a:t>
            </a:r>
            <a:r>
              <a:rPr lang="en-US" i="1" dirty="0" smtClean="0"/>
              <a:t>student    learning</a:t>
            </a:r>
            <a:r>
              <a:rPr lang="en-US" dirty="0"/>
              <a:t>. ( 2</a:t>
            </a:r>
            <a:r>
              <a:rPr lang="en-US" baseline="30000" dirty="0"/>
              <a:t>nd</a:t>
            </a:r>
            <a:r>
              <a:rPr lang="en-US" dirty="0"/>
              <a:t> edition). Thousand Oaks, CA: Corwin Press.</a:t>
            </a:r>
          </a:p>
          <a:p>
            <a:pPr marL="0" indent="0">
              <a:buNone/>
            </a:pPr>
            <a:endParaRPr lang="en-US" dirty="0"/>
          </a:p>
        </p:txBody>
      </p:sp>
      <p:sp>
        <p:nvSpPr>
          <p:cNvPr id="3" name="Title 2"/>
          <p:cNvSpPr>
            <a:spLocks noGrp="1"/>
          </p:cNvSpPr>
          <p:nvPr>
            <p:ph type="title"/>
          </p:nvPr>
        </p:nvSpPr>
        <p:spPr/>
        <p:txBody>
          <a:bodyPr/>
          <a:lstStyle/>
          <a:p>
            <a:pPr algn="l"/>
            <a:r>
              <a:rPr lang="en-US" sz="4400" dirty="0" smtClean="0"/>
              <a:t>References…</a:t>
            </a:r>
            <a:endParaRPr lang="en-US" sz="4400" dirty="0"/>
          </a:p>
        </p:txBody>
      </p:sp>
    </p:spTree>
    <p:extLst>
      <p:ext uri="{BB962C8B-B14F-4D97-AF65-F5344CB8AC3E}">
        <p14:creationId xmlns:p14="http://schemas.microsoft.com/office/powerpoint/2010/main" val="479961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076253"/>
          </a:xfrm>
        </p:spPr>
        <p:txBody>
          <a:bodyPr>
            <a:normAutofit fontScale="92500" lnSpcReduction="10000"/>
          </a:bodyPr>
          <a:lstStyle/>
          <a:p>
            <a:r>
              <a:rPr lang="en-US" sz="1600" b="1" dirty="0" smtClean="0">
                <a:solidFill>
                  <a:schemeClr val="tx1"/>
                </a:solidFill>
              </a:rPr>
              <a:t>January 2014:  </a:t>
            </a:r>
            <a:r>
              <a:rPr lang="en-US" sz="1600" dirty="0" smtClean="0">
                <a:solidFill>
                  <a:schemeClr val="tx1"/>
                </a:solidFill>
              </a:rPr>
              <a:t>Superintendent and Principals contacted </a:t>
            </a:r>
          </a:p>
          <a:p>
            <a:pPr marL="0" indent="0">
              <a:buNone/>
            </a:pPr>
            <a:endParaRPr lang="en-US" sz="1600" dirty="0" smtClean="0">
              <a:solidFill>
                <a:schemeClr val="tx1"/>
              </a:solidFill>
            </a:endParaRPr>
          </a:p>
          <a:p>
            <a:r>
              <a:rPr lang="en-US" sz="1600" b="1" dirty="0" smtClean="0">
                <a:solidFill>
                  <a:schemeClr val="tx1"/>
                </a:solidFill>
              </a:rPr>
              <a:t>March 2014:  </a:t>
            </a:r>
            <a:r>
              <a:rPr lang="en-US" sz="1600" dirty="0" smtClean="0">
                <a:solidFill>
                  <a:schemeClr val="tx1"/>
                </a:solidFill>
              </a:rPr>
              <a:t>Martha Holden Jennings Grant received  </a:t>
            </a:r>
          </a:p>
          <a:p>
            <a:pPr marL="0" indent="0">
              <a:buNone/>
            </a:pPr>
            <a:endParaRPr lang="en-US" sz="1600" b="1" dirty="0" smtClean="0"/>
          </a:p>
          <a:p>
            <a:r>
              <a:rPr lang="en-US" sz="1600" b="1" dirty="0" smtClean="0"/>
              <a:t>April </a:t>
            </a:r>
            <a:r>
              <a:rPr lang="en-US" sz="1600" b="1" dirty="0"/>
              <a:t>2014:</a:t>
            </a:r>
            <a:r>
              <a:rPr lang="en-US" sz="1600" dirty="0"/>
              <a:t>  BW early childhood education methods candidates were recommended by faculty members for participation in the pilot program</a:t>
            </a:r>
            <a:r>
              <a:rPr lang="en-US" sz="1600" dirty="0" smtClean="0"/>
              <a:t>.</a:t>
            </a:r>
          </a:p>
          <a:p>
            <a:pPr marL="0" indent="0">
              <a:buNone/>
            </a:pPr>
            <a:endParaRPr lang="en-US" sz="1600" dirty="0"/>
          </a:p>
          <a:p>
            <a:r>
              <a:rPr lang="en-US" sz="1600" b="1" dirty="0"/>
              <a:t>May 2014:</a:t>
            </a:r>
            <a:r>
              <a:rPr lang="en-US" sz="1600" dirty="0"/>
              <a:t>  Candidates were selected and notified of their participation in the co-teaching pilot program</a:t>
            </a:r>
            <a:r>
              <a:rPr lang="en-US" sz="1600" dirty="0" smtClean="0"/>
              <a:t>.</a:t>
            </a:r>
          </a:p>
          <a:p>
            <a:pPr marL="0" indent="0">
              <a:buNone/>
            </a:pPr>
            <a:endParaRPr lang="en-US" sz="1600" dirty="0" smtClean="0"/>
          </a:p>
          <a:p>
            <a:r>
              <a:rPr lang="en-US" sz="1600" b="1" dirty="0" smtClean="0"/>
              <a:t>August 2014:  </a:t>
            </a:r>
            <a:r>
              <a:rPr lang="en-US" sz="1600" dirty="0" smtClean="0"/>
              <a:t>BW faculty and supervisors attended a co-teaching training </a:t>
            </a:r>
            <a:r>
              <a:rPr lang="en-US" sz="1600" dirty="0" smtClean="0">
                <a:solidFill>
                  <a:schemeClr val="tx1"/>
                </a:solidFill>
              </a:rPr>
              <a:t>session in cooperation with Cleveland State University presented by Dr. Wendy Murawski.</a:t>
            </a:r>
          </a:p>
          <a:p>
            <a:pPr marL="0" indent="0">
              <a:buNone/>
            </a:pPr>
            <a:endParaRPr lang="en-US" sz="1600" dirty="0"/>
          </a:p>
          <a:p>
            <a:r>
              <a:rPr lang="en-US" sz="1600" b="1" dirty="0"/>
              <a:t>August 2014:</a:t>
            </a:r>
            <a:r>
              <a:rPr lang="en-US" sz="1600" dirty="0"/>
              <a:t>  The candidates and cooperating teachers met and participated in an icebreaker activity to get to know one another.  The cooperating teachers were able to preference the candidates with whom they would like to </a:t>
            </a:r>
            <a:r>
              <a:rPr lang="en-US" sz="1600" dirty="0" smtClean="0"/>
              <a:t>work.</a:t>
            </a:r>
          </a:p>
          <a:p>
            <a:pPr marL="0" indent="0">
              <a:buNone/>
            </a:pPr>
            <a:endParaRPr lang="en-US" sz="1600" dirty="0"/>
          </a:p>
          <a:p>
            <a:pPr marL="0" indent="0">
              <a:buNone/>
            </a:pPr>
            <a:endParaRPr lang="en-US" dirty="0"/>
          </a:p>
        </p:txBody>
      </p:sp>
      <p:sp>
        <p:nvSpPr>
          <p:cNvPr id="3" name="Title 2"/>
          <p:cNvSpPr>
            <a:spLocks noGrp="1"/>
          </p:cNvSpPr>
          <p:nvPr>
            <p:ph type="title"/>
          </p:nvPr>
        </p:nvSpPr>
        <p:spPr/>
        <p:txBody>
          <a:bodyPr/>
          <a:lstStyle/>
          <a:p>
            <a:pPr algn="l"/>
            <a:r>
              <a:rPr lang="en-US" sz="4400" dirty="0" smtClean="0"/>
              <a:t>Timeline…</a:t>
            </a:r>
            <a:endParaRPr lang="en-US" sz="4400" dirty="0"/>
          </a:p>
        </p:txBody>
      </p:sp>
    </p:spTree>
    <p:extLst>
      <p:ext uri="{BB962C8B-B14F-4D97-AF65-F5344CB8AC3E}">
        <p14:creationId xmlns:p14="http://schemas.microsoft.com/office/powerpoint/2010/main" val="19575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1600" b="1" dirty="0"/>
              <a:t>September 2014:</a:t>
            </a:r>
            <a:r>
              <a:rPr lang="en-US" sz="1600" dirty="0"/>
              <a:t>  Candidates and cooperating teachers were matched and notified of their placements.  </a:t>
            </a:r>
            <a:endParaRPr lang="en-US" sz="1600" dirty="0" smtClean="0"/>
          </a:p>
          <a:p>
            <a:pPr marL="0" indent="0">
              <a:buNone/>
            </a:pPr>
            <a:endParaRPr lang="en-US" sz="1600" dirty="0"/>
          </a:p>
          <a:p>
            <a:r>
              <a:rPr lang="en-US" sz="1600" b="1" dirty="0" smtClean="0"/>
              <a:t>September-October </a:t>
            </a:r>
            <a:r>
              <a:rPr lang="en-US" sz="1600" b="1" dirty="0"/>
              <a:t>2014:</a:t>
            </a:r>
            <a:r>
              <a:rPr lang="en-US" sz="1600" dirty="0"/>
              <a:t>  Candidates </a:t>
            </a:r>
            <a:r>
              <a:rPr lang="en-US" sz="1600" dirty="0" smtClean="0"/>
              <a:t>spent a </a:t>
            </a:r>
            <a:r>
              <a:rPr lang="en-US" sz="1600" dirty="0"/>
              <a:t>minimum of one hour per week observing in their classrooms</a:t>
            </a:r>
            <a:r>
              <a:rPr lang="en-US" sz="1600" dirty="0" smtClean="0"/>
              <a:t>.</a:t>
            </a:r>
          </a:p>
          <a:p>
            <a:pPr marL="0" indent="0">
              <a:buNone/>
            </a:pPr>
            <a:endParaRPr lang="en-US" sz="1600" dirty="0"/>
          </a:p>
          <a:p>
            <a:r>
              <a:rPr lang="en-US" sz="1600" b="1" dirty="0"/>
              <a:t>October 2014: </a:t>
            </a:r>
            <a:r>
              <a:rPr lang="en-US" sz="1600" dirty="0"/>
              <a:t> Cooperating teachers received co-teaching training at Baldwin Wallace University</a:t>
            </a:r>
            <a:r>
              <a:rPr lang="en-US" sz="1600" dirty="0" smtClean="0"/>
              <a:t>.</a:t>
            </a:r>
          </a:p>
          <a:p>
            <a:pPr marL="0" indent="0">
              <a:buNone/>
            </a:pPr>
            <a:endParaRPr lang="en-US" sz="1600" dirty="0"/>
          </a:p>
          <a:p>
            <a:r>
              <a:rPr lang="en-US" sz="1600" b="1" dirty="0"/>
              <a:t>November 2014:</a:t>
            </a:r>
            <a:r>
              <a:rPr lang="en-US" sz="1600" dirty="0"/>
              <a:t>  Candidates completed their methods hours/requirements in their respective classrooms</a:t>
            </a:r>
            <a:r>
              <a:rPr lang="en-US" sz="1600" dirty="0" smtClean="0"/>
              <a:t>.</a:t>
            </a:r>
          </a:p>
          <a:p>
            <a:pPr marL="0" indent="0">
              <a:buNone/>
            </a:pPr>
            <a:endParaRPr lang="en-US" sz="1600" dirty="0"/>
          </a:p>
          <a:p>
            <a:r>
              <a:rPr lang="en-US" sz="1600" b="1" dirty="0"/>
              <a:t>November 2014:</a:t>
            </a:r>
            <a:r>
              <a:rPr lang="en-US" sz="1600" dirty="0"/>
              <a:t>  </a:t>
            </a:r>
            <a:r>
              <a:rPr lang="en-US" sz="1600" dirty="0" smtClean="0"/>
              <a:t>Candidates </a:t>
            </a:r>
            <a:r>
              <a:rPr lang="en-US" sz="1600" dirty="0"/>
              <a:t>received co-teaching training at Baldwin Wallace University</a:t>
            </a:r>
            <a:r>
              <a:rPr lang="en-US" sz="1600" dirty="0" smtClean="0"/>
              <a:t>.</a:t>
            </a:r>
          </a:p>
          <a:p>
            <a:pPr marL="0" indent="0">
              <a:buNone/>
            </a:pPr>
            <a:endParaRPr lang="en-US" sz="1600" dirty="0"/>
          </a:p>
          <a:p>
            <a:r>
              <a:rPr lang="en-US" sz="1600" b="1" dirty="0"/>
              <a:t>January </a:t>
            </a:r>
            <a:r>
              <a:rPr lang="en-US" sz="1600" b="1" dirty="0" smtClean="0"/>
              <a:t>2015-present:</a:t>
            </a:r>
            <a:r>
              <a:rPr lang="en-US" sz="1600" dirty="0" smtClean="0"/>
              <a:t>  </a:t>
            </a:r>
            <a:r>
              <a:rPr lang="en-US" sz="1600" dirty="0"/>
              <a:t>Candidates returned to their placements for their clinical practice experiences.  Cooperating teachers and candidates began transitioning into </a:t>
            </a:r>
            <a:r>
              <a:rPr lang="en-US" sz="1600" dirty="0" smtClean="0"/>
              <a:t>the use of co-teaching </a:t>
            </a:r>
            <a:r>
              <a:rPr lang="en-US" sz="1600" dirty="0"/>
              <a:t>strategies.</a:t>
            </a:r>
          </a:p>
          <a:p>
            <a:pPr marL="0" indent="0">
              <a:buNone/>
            </a:pPr>
            <a:endParaRPr lang="en-US" dirty="0"/>
          </a:p>
        </p:txBody>
      </p:sp>
      <p:sp>
        <p:nvSpPr>
          <p:cNvPr id="3" name="Title 2"/>
          <p:cNvSpPr>
            <a:spLocks noGrp="1"/>
          </p:cNvSpPr>
          <p:nvPr>
            <p:ph type="title"/>
          </p:nvPr>
        </p:nvSpPr>
        <p:spPr/>
        <p:txBody>
          <a:bodyPr/>
          <a:lstStyle/>
          <a:p>
            <a:pPr algn="l"/>
            <a:r>
              <a:rPr lang="en-US" sz="4400" dirty="0"/>
              <a:t>Timeline…</a:t>
            </a:r>
          </a:p>
        </p:txBody>
      </p:sp>
    </p:spTree>
    <p:extLst>
      <p:ext uri="{BB962C8B-B14F-4D97-AF65-F5344CB8AC3E}">
        <p14:creationId xmlns:p14="http://schemas.microsoft.com/office/powerpoint/2010/main" val="68859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400" dirty="0" smtClean="0"/>
              <a:t>Matching Session…</a:t>
            </a:r>
            <a:endParaRPr lang="en-US" sz="4400" dirty="0"/>
          </a:p>
        </p:txBody>
      </p:sp>
      <p:pic>
        <p:nvPicPr>
          <p:cNvPr id="1026" name="Picture 2" descr="C:\Users\rberndt\AppData\Local\Microsoft\Windows\Temporary Internet Files\Content.Outlook\C9WR20TO\IMG_0273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1330" y="1524000"/>
            <a:ext cx="6655869" cy="487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93244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400" dirty="0" smtClean="0"/>
              <a:t>Matching Session…</a:t>
            </a:r>
            <a:endParaRPr lang="en-US" sz="4400" dirty="0"/>
          </a:p>
        </p:txBody>
      </p:sp>
      <p:pic>
        <p:nvPicPr>
          <p:cNvPr id="2050" name="Picture 2" descr="C:\Users\rberndt\AppData\Local\Microsoft\Windows\Temporary Internet Files\Content.Outlook\C9WR20TO\IMG_0264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866" y="1524000"/>
            <a:ext cx="7137133" cy="48196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69517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The sessions included…</a:t>
            </a:r>
          </a:p>
          <a:p>
            <a:pPr lvl="1"/>
            <a:r>
              <a:rPr lang="en-US" sz="1800" dirty="0" smtClean="0"/>
              <a:t>Overview and Rationale</a:t>
            </a:r>
          </a:p>
          <a:p>
            <a:pPr lvl="1"/>
            <a:endParaRPr lang="en-US" sz="1800" dirty="0" smtClean="0"/>
          </a:p>
          <a:p>
            <a:pPr lvl="1"/>
            <a:r>
              <a:rPr lang="en-US" sz="1800" dirty="0" smtClean="0"/>
              <a:t>Instructional Models</a:t>
            </a:r>
          </a:p>
          <a:p>
            <a:pPr lvl="1"/>
            <a:endParaRPr lang="en-US" sz="1800" dirty="0" smtClean="0"/>
          </a:p>
          <a:p>
            <a:pPr lvl="1"/>
            <a:r>
              <a:rPr lang="en-US" sz="1800" dirty="0" smtClean="0"/>
              <a:t>Critical Elements</a:t>
            </a:r>
          </a:p>
          <a:p>
            <a:pPr lvl="1"/>
            <a:endParaRPr lang="en-US" sz="1800" dirty="0" smtClean="0"/>
          </a:p>
          <a:p>
            <a:pPr lvl="1"/>
            <a:r>
              <a:rPr lang="en-US" sz="1800" dirty="0" smtClean="0"/>
              <a:t>The Co-Teaching Relationship</a:t>
            </a:r>
          </a:p>
          <a:p>
            <a:pPr lvl="1"/>
            <a:endParaRPr lang="en-US" sz="1800" dirty="0" smtClean="0"/>
          </a:p>
          <a:p>
            <a:pPr lvl="1"/>
            <a:r>
              <a:rPr lang="en-US" sz="1800" dirty="0" smtClean="0"/>
              <a:t>Support</a:t>
            </a:r>
          </a:p>
          <a:p>
            <a:pPr marL="777240" lvl="2" indent="0">
              <a:buNone/>
            </a:pPr>
            <a:endParaRPr lang="en-US" sz="1600" dirty="0" smtClean="0"/>
          </a:p>
          <a:p>
            <a:endParaRPr lang="en-US" sz="2000" dirty="0"/>
          </a:p>
        </p:txBody>
      </p:sp>
      <p:sp>
        <p:nvSpPr>
          <p:cNvPr id="3" name="Title 2"/>
          <p:cNvSpPr>
            <a:spLocks noGrp="1"/>
          </p:cNvSpPr>
          <p:nvPr>
            <p:ph type="title"/>
          </p:nvPr>
        </p:nvSpPr>
        <p:spPr/>
        <p:txBody>
          <a:bodyPr/>
          <a:lstStyle/>
          <a:p>
            <a:pPr algn="l"/>
            <a:r>
              <a:rPr lang="en-US" sz="4400" dirty="0" smtClean="0"/>
              <a:t>Co-Teaching Training…</a:t>
            </a:r>
            <a:endParaRPr lang="en-US" sz="4400"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95548">
            <a:off x="4825505" y="2481377"/>
            <a:ext cx="3543856" cy="26031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053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Co-Teaching Training</a:t>
            </a:r>
            <a:endParaRPr lang="en-US" sz="4800" dirty="0"/>
          </a:p>
        </p:txBody>
      </p:sp>
      <p:sp>
        <p:nvSpPr>
          <p:cNvPr id="5" name="Text Placeholder 4"/>
          <p:cNvSpPr>
            <a:spLocks noGrp="1"/>
          </p:cNvSpPr>
          <p:nvPr>
            <p:ph type="body" idx="1"/>
          </p:nvPr>
        </p:nvSpPr>
        <p:spPr/>
        <p:txBody>
          <a:bodyPr>
            <a:normAutofit/>
          </a:bodyPr>
          <a:lstStyle/>
          <a:p>
            <a:r>
              <a:rPr lang="en-US" sz="2800" dirty="0" smtClean="0">
                <a:solidFill>
                  <a:schemeClr val="accent1"/>
                </a:solidFill>
              </a:rPr>
              <a:t>Example Slides, Activities, and Modules</a:t>
            </a:r>
            <a:endParaRPr lang="en-US" sz="2800" dirty="0">
              <a:solidFill>
                <a:schemeClr val="accent1"/>
              </a:solidFill>
            </a:endParaRPr>
          </a:p>
        </p:txBody>
      </p:sp>
    </p:spTree>
    <p:extLst>
      <p:ext uri="{BB962C8B-B14F-4D97-AF65-F5344CB8AC3E}">
        <p14:creationId xmlns:p14="http://schemas.microsoft.com/office/powerpoint/2010/main" val="94590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berndt\AppData\Local\Microsoft\Windows\Temporary Internet Files\Content.IE5\6VC8S8DR\MP9003414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14800"/>
            <a:ext cx="9144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r>
              <a:rPr lang="en-US" dirty="0" smtClean="0"/>
              <a:t>How is the traditional model of student teaching different than a co-taught model?</a:t>
            </a:r>
            <a:endParaRPr lang="en-US" dirty="0"/>
          </a:p>
        </p:txBody>
      </p:sp>
      <p:sp>
        <p:nvSpPr>
          <p:cNvPr id="4" name="Title 3"/>
          <p:cNvSpPr>
            <a:spLocks noGrp="1"/>
          </p:cNvSpPr>
          <p:nvPr>
            <p:ph type="title"/>
          </p:nvPr>
        </p:nvSpPr>
        <p:spPr/>
        <p:txBody>
          <a:bodyPr/>
          <a:lstStyle/>
          <a:p>
            <a:r>
              <a:rPr lang="en-US" sz="4400" dirty="0" smtClean="0"/>
              <a:t>Table Talk</a:t>
            </a:r>
            <a:endParaRPr lang="en-US" sz="4400" dirty="0"/>
          </a:p>
        </p:txBody>
      </p:sp>
    </p:spTree>
    <p:extLst>
      <p:ext uri="{BB962C8B-B14F-4D97-AF65-F5344CB8AC3E}">
        <p14:creationId xmlns:p14="http://schemas.microsoft.com/office/powerpoint/2010/main" val="32997647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1434</TotalTime>
  <Words>1431</Words>
  <Application>Microsoft Office PowerPoint</Application>
  <PresentationFormat>On-screen Show (4:3)</PresentationFormat>
  <Paragraphs>262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Hardcover</vt:lpstr>
      <vt:lpstr>K-16 Partners in Co-Teaching:  Beyond the Buzz and in       Spite of the Hype</vt:lpstr>
      <vt:lpstr>Partnership…</vt:lpstr>
      <vt:lpstr>Timeline…</vt:lpstr>
      <vt:lpstr>Timeline…</vt:lpstr>
      <vt:lpstr>Matching Session…</vt:lpstr>
      <vt:lpstr>Matching Session…</vt:lpstr>
      <vt:lpstr>Co-Teaching Training…</vt:lpstr>
      <vt:lpstr>Co-Teaching Training</vt:lpstr>
      <vt:lpstr>Table Talk</vt:lpstr>
      <vt:lpstr>Elements of Student Teaching</vt:lpstr>
      <vt:lpstr>One Teach, One Assist</vt:lpstr>
      <vt:lpstr>Station Teaching</vt:lpstr>
      <vt:lpstr>“How is what we are doing together substantively better for students then what one of us would do alone?”~Murawski &amp; Spencer, 2011</vt:lpstr>
      <vt:lpstr>Co-Planning</vt:lpstr>
      <vt:lpstr>What-How-Who Approach</vt:lpstr>
      <vt:lpstr>Co-Teaching</vt:lpstr>
      <vt:lpstr>Co-Assessing</vt:lpstr>
      <vt:lpstr>Co-Reflection</vt:lpstr>
      <vt:lpstr>The Co-Teaching Relationship</vt:lpstr>
      <vt:lpstr>Training Sessions…</vt:lpstr>
      <vt:lpstr>Training Sessions…</vt:lpstr>
      <vt:lpstr>Training Sessions…</vt:lpstr>
      <vt:lpstr>Teacher Candidates’ Reflections…</vt:lpstr>
      <vt:lpstr>Cooperating Teachers’ Reflections…</vt:lpstr>
      <vt:lpstr>Support…</vt:lpstr>
      <vt:lpstr>Lessons Learned…</vt:lpstr>
      <vt:lpstr>References…</vt:lpstr>
    </vt:vector>
  </TitlesOfParts>
  <Company>Baldwin Wallace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Co-Teaching        Pilot Project</dc:title>
  <dc:creator>Rochelle Berndt</dc:creator>
  <cp:lastModifiedBy>Rochelle Berndt</cp:lastModifiedBy>
  <cp:revision>85</cp:revision>
  <cp:lastPrinted>2014-10-20T19:27:38Z</cp:lastPrinted>
  <dcterms:created xsi:type="dcterms:W3CDTF">2014-09-24T13:36:19Z</dcterms:created>
  <dcterms:modified xsi:type="dcterms:W3CDTF">2015-03-03T17:19:27Z</dcterms:modified>
</cp:coreProperties>
</file>