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58" r:id="rId4"/>
    <p:sldId id="259" r:id="rId5"/>
    <p:sldId id="260" r:id="rId6"/>
    <p:sldId id="262" r:id="rId7"/>
    <p:sldId id="266" r:id="rId8"/>
    <p:sldId id="263"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97" d="100"/>
          <a:sy n="97" d="100"/>
        </p:scale>
        <p:origin x="2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2/4/2015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381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2/4/2015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97668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2/4/2015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94983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2/4/2015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85815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2/4/2015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640721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2/4/2015</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545368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2/4/2015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21016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2/4/2015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6333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2/4/2015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301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2/4/2015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788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2/4/2015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497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2/4/2015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774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2/4/2015</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156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2/4/2015</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010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2/4/2015</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930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2/4/2015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820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2/4/2015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4462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2/4/2015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53417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825910"/>
            <a:ext cx="8608477" cy="3587678"/>
          </a:xfrm>
        </p:spPr>
        <p:txBody>
          <a:bodyPr/>
          <a:lstStyle/>
          <a:p>
            <a:pPr algn="ctr"/>
            <a:r>
              <a:rPr lang="en-US" sz="4400" dirty="0" smtClean="0"/>
              <a:t>Defiance College – Increased clinical experiences, Expanded P-16 partnerships, Greater P-16 input and workshops</a:t>
            </a:r>
            <a:endParaRPr lang="en-US" sz="4400" dirty="0"/>
          </a:p>
        </p:txBody>
      </p:sp>
      <p:sp>
        <p:nvSpPr>
          <p:cNvPr id="3" name="Subtitle 2"/>
          <p:cNvSpPr>
            <a:spLocks noGrp="1"/>
          </p:cNvSpPr>
          <p:nvPr>
            <p:ph type="subTitle" idx="1"/>
          </p:nvPr>
        </p:nvSpPr>
        <p:spPr/>
        <p:txBody>
          <a:bodyPr>
            <a:normAutofit fontScale="92500" lnSpcReduction="10000"/>
          </a:bodyPr>
          <a:lstStyle/>
          <a:p>
            <a:pPr algn="ctr"/>
            <a:r>
              <a:rPr lang="en-US" sz="2400" dirty="0" smtClean="0">
                <a:solidFill>
                  <a:schemeClr val="tx1"/>
                </a:solidFill>
              </a:rPr>
              <a:t>OCTEO Spring 2015</a:t>
            </a:r>
          </a:p>
          <a:p>
            <a:r>
              <a:rPr lang="en-US" sz="2400" dirty="0" smtClean="0"/>
              <a:t>Presented by:   Ian Macgregor and Jeannie Von Deylen</a:t>
            </a:r>
            <a:endParaRPr lang="en-US" sz="2400" dirty="0"/>
          </a:p>
        </p:txBody>
      </p:sp>
    </p:spTree>
    <p:extLst>
      <p:ext uri="{BB962C8B-B14F-4D97-AF65-F5344CB8AC3E}">
        <p14:creationId xmlns:p14="http://schemas.microsoft.com/office/powerpoint/2010/main" val="1067523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54955" y="2099733"/>
            <a:ext cx="5255677" cy="2677648"/>
          </a:xfrm>
          <a:ln>
            <a:solidFill>
              <a:schemeClr val="tx1"/>
            </a:solidFill>
          </a:ln>
        </p:spPr>
        <p:txBody>
          <a:bodyPr/>
          <a:lstStyle/>
          <a:p>
            <a:r>
              <a:rPr lang="en-US" sz="2400" dirty="0" smtClean="0"/>
              <a:t>Ian </a:t>
            </a:r>
            <a:r>
              <a:rPr lang="en-US" sz="2400" dirty="0" err="1" smtClean="0"/>
              <a:t>MacGregor</a:t>
            </a:r>
            <a:r>
              <a:rPr lang="en-US" sz="2400" dirty="0" smtClean="0"/>
              <a:t/>
            </a:r>
            <a:br>
              <a:rPr lang="en-US" sz="2400" dirty="0" smtClean="0"/>
            </a:br>
            <a:r>
              <a:rPr lang="en-US" sz="2400" dirty="0" smtClean="0"/>
              <a:t>Director of Education Partnerships</a:t>
            </a:r>
            <a:br>
              <a:rPr lang="en-US" sz="2400" dirty="0" smtClean="0"/>
            </a:br>
            <a:r>
              <a:rPr lang="en-US" sz="2400" dirty="0" smtClean="0"/>
              <a:t>701 N. Clinton St.</a:t>
            </a:r>
            <a:br>
              <a:rPr lang="en-US" sz="2400" dirty="0" smtClean="0"/>
            </a:br>
            <a:r>
              <a:rPr lang="en-US" sz="2400" dirty="0" smtClean="0"/>
              <a:t>Defiance OH 43512</a:t>
            </a:r>
            <a:br>
              <a:rPr lang="en-US" sz="2400" dirty="0" smtClean="0"/>
            </a:br>
            <a:r>
              <a:rPr lang="en-US" sz="2400" dirty="0" smtClean="0"/>
              <a:t>(419) 783-2324</a:t>
            </a:r>
            <a:br>
              <a:rPr lang="en-US" sz="2400" dirty="0" smtClean="0"/>
            </a:br>
            <a:r>
              <a:rPr lang="en-US" sz="2400" dirty="0" smtClean="0"/>
              <a:t>imacgregor@defiance.edu</a:t>
            </a:r>
            <a:endParaRPr lang="en-US" sz="2400" dirty="0"/>
          </a:p>
        </p:txBody>
      </p:sp>
      <p:sp>
        <p:nvSpPr>
          <p:cNvPr id="6" name="Subtitle 5"/>
          <p:cNvSpPr>
            <a:spLocks noGrp="1"/>
          </p:cNvSpPr>
          <p:nvPr>
            <p:ph type="subTitle" idx="1"/>
          </p:nvPr>
        </p:nvSpPr>
        <p:spPr/>
        <p:txBody>
          <a:bodyPr>
            <a:normAutofit/>
          </a:bodyPr>
          <a:lstStyle/>
          <a:p>
            <a:r>
              <a:rPr lang="en-US" sz="4000" dirty="0" smtClean="0"/>
              <a:t>Defiance College</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7961" y="0"/>
            <a:ext cx="2419607" cy="2419607"/>
          </a:xfrm>
          <a:prstGeom prst="rect">
            <a:avLst/>
          </a:prstGeom>
        </p:spPr>
      </p:pic>
      <p:sp>
        <p:nvSpPr>
          <p:cNvPr id="8" name="TextBox 7"/>
          <p:cNvSpPr txBox="1"/>
          <p:nvPr/>
        </p:nvSpPr>
        <p:spPr>
          <a:xfrm>
            <a:off x="1154955" y="924232"/>
            <a:ext cx="8225019" cy="1107996"/>
          </a:xfrm>
          <a:prstGeom prst="rect">
            <a:avLst/>
          </a:prstGeom>
          <a:noFill/>
        </p:spPr>
        <p:txBody>
          <a:bodyPr wrap="square" rtlCol="0">
            <a:spAutoFit/>
          </a:bodyPr>
          <a:lstStyle/>
          <a:p>
            <a:r>
              <a:rPr lang="en-US" sz="4800" dirty="0" smtClean="0">
                <a:solidFill>
                  <a:srgbClr val="FFFF00"/>
                </a:solidFill>
              </a:rPr>
              <a:t>Questions &amp; Discussion??</a:t>
            </a:r>
          </a:p>
          <a:p>
            <a:endParaRPr lang="en-US" dirty="0"/>
          </a:p>
        </p:txBody>
      </p:sp>
      <p:sp>
        <p:nvSpPr>
          <p:cNvPr id="9" name="TextBox 8"/>
          <p:cNvSpPr txBox="1"/>
          <p:nvPr/>
        </p:nvSpPr>
        <p:spPr>
          <a:xfrm>
            <a:off x="6656439" y="2405405"/>
            <a:ext cx="4434348" cy="3508653"/>
          </a:xfrm>
          <a:prstGeom prst="rect">
            <a:avLst/>
          </a:prstGeom>
          <a:noFill/>
          <a:ln>
            <a:solidFill>
              <a:schemeClr val="tx1"/>
            </a:solidFill>
          </a:ln>
        </p:spPr>
        <p:txBody>
          <a:bodyPr wrap="square" rtlCol="0">
            <a:spAutoFit/>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sz="2400" dirty="0" smtClean="0">
                <a:solidFill>
                  <a:schemeClr val="bg1"/>
                </a:solidFill>
              </a:rPr>
              <a:t>Jeannie Von Deylen</a:t>
            </a:r>
          </a:p>
          <a:p>
            <a:r>
              <a:rPr lang="en-US" sz="2400" dirty="0" smtClean="0">
                <a:solidFill>
                  <a:schemeClr val="bg1"/>
                </a:solidFill>
              </a:rPr>
              <a:t>Coordinator of CAEP and Clinical Experiences</a:t>
            </a:r>
          </a:p>
          <a:p>
            <a:r>
              <a:rPr lang="en-US" sz="2400" dirty="0" smtClean="0">
                <a:solidFill>
                  <a:schemeClr val="bg1"/>
                </a:solidFill>
              </a:rPr>
              <a:t>701 N. Clinton St.</a:t>
            </a:r>
          </a:p>
          <a:p>
            <a:r>
              <a:rPr lang="en-US" sz="2400" dirty="0" smtClean="0">
                <a:solidFill>
                  <a:schemeClr val="bg1"/>
                </a:solidFill>
              </a:rPr>
              <a:t>Defiance OH 43512</a:t>
            </a:r>
          </a:p>
          <a:p>
            <a:r>
              <a:rPr lang="en-US" sz="2400" dirty="0" smtClean="0">
                <a:solidFill>
                  <a:schemeClr val="bg1"/>
                </a:solidFill>
              </a:rPr>
              <a:t>(419)783-2453</a:t>
            </a:r>
          </a:p>
          <a:p>
            <a:r>
              <a:rPr lang="en-US" sz="2400" dirty="0" smtClean="0">
                <a:solidFill>
                  <a:schemeClr val="bg1"/>
                </a:solidFill>
              </a:rPr>
              <a:t>Jvondeylen@defiance.edu</a:t>
            </a:r>
            <a:endParaRPr lang="en-US" sz="2400" dirty="0">
              <a:solidFill>
                <a:schemeClr val="bg1"/>
              </a:solidFill>
            </a:endParaRPr>
          </a:p>
        </p:txBody>
      </p:sp>
    </p:spTree>
    <p:extLst>
      <p:ext uri="{BB962C8B-B14F-4D97-AF65-F5344CB8AC3E}">
        <p14:creationId xmlns:p14="http://schemas.microsoft.com/office/powerpoint/2010/main" val="3749515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Partnership Practices	</a:t>
            </a:r>
            <a:endParaRPr lang="en-US" dirty="0"/>
          </a:p>
        </p:txBody>
      </p:sp>
      <p:sp>
        <p:nvSpPr>
          <p:cNvPr id="3" name="Content Placeholder 2"/>
          <p:cNvSpPr>
            <a:spLocks noGrp="1"/>
          </p:cNvSpPr>
          <p:nvPr>
            <p:ph idx="1"/>
          </p:nvPr>
        </p:nvSpPr>
        <p:spPr>
          <a:xfrm>
            <a:off x="1154954" y="2939845"/>
            <a:ext cx="10014491" cy="3637935"/>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US" sz="2400" dirty="0" smtClean="0"/>
              <a:t>Teacher Advisory Board</a:t>
            </a:r>
          </a:p>
          <a:p>
            <a:r>
              <a:rPr lang="en-US" sz="2400" dirty="0" smtClean="0"/>
              <a:t>Experiences during all four years : Early clinical experience into field placement levels</a:t>
            </a:r>
          </a:p>
          <a:p>
            <a:r>
              <a:rPr lang="en-US" sz="2400" dirty="0" smtClean="0"/>
              <a:t>Supported Mentor teachers : Communication, Process Structure, Resources</a:t>
            </a:r>
          </a:p>
          <a:p>
            <a:r>
              <a:rPr lang="en-US" sz="2400" dirty="0" smtClean="0"/>
              <a:t>CAEP Standard 2 : </a:t>
            </a:r>
            <a:r>
              <a:rPr lang="en-US" sz="2400" b="1" i="1" dirty="0"/>
              <a:t>The provider ensures that effective partnerships and high-quality clinical practice are central to preparation so that candidates develop the knowledge, skills, and professional dispositions necessary to demonstrate positive impact on all P-12 students’ learning and development.</a:t>
            </a:r>
            <a:endParaRPr lang="en-US" sz="2400" dirty="0" smtClean="0"/>
          </a:p>
          <a:p>
            <a:endParaRPr lang="en-US" dirty="0" smtClean="0"/>
          </a:p>
          <a:p>
            <a:endParaRPr lang="en-US" dirty="0" smtClean="0"/>
          </a:p>
          <a:p>
            <a:endParaRPr lang="en-US" dirty="0"/>
          </a:p>
        </p:txBody>
      </p:sp>
      <p:sp>
        <p:nvSpPr>
          <p:cNvPr id="4" name="TextBox 3"/>
          <p:cNvSpPr txBox="1"/>
          <p:nvPr/>
        </p:nvSpPr>
        <p:spPr>
          <a:xfrm>
            <a:off x="4287462" y="2375798"/>
            <a:ext cx="3381699" cy="461665"/>
          </a:xfrm>
          <a:prstGeom prst="rect">
            <a:avLst/>
          </a:prstGeom>
          <a:noFill/>
        </p:spPr>
        <p:txBody>
          <a:bodyPr wrap="square" rtlCol="0">
            <a:spAutoFit/>
          </a:bodyPr>
          <a:lstStyle/>
          <a:p>
            <a:r>
              <a:rPr lang="en-US" sz="2400" b="1" dirty="0" smtClean="0"/>
              <a:t>4 Guiding Concepts</a:t>
            </a:r>
            <a:endParaRPr lang="en-US" sz="2400" b="1" dirty="0"/>
          </a:p>
        </p:txBody>
      </p:sp>
    </p:spTree>
    <p:extLst>
      <p:ext uri="{BB962C8B-B14F-4D97-AF65-F5344CB8AC3E}">
        <p14:creationId xmlns:p14="http://schemas.microsoft.com/office/powerpoint/2010/main" val="3009501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Board	</a:t>
            </a:r>
            <a:endParaRPr lang="en-US" dirty="0"/>
          </a:p>
        </p:txBody>
      </p:sp>
      <p:sp>
        <p:nvSpPr>
          <p:cNvPr id="3" name="Content Placeholder 2"/>
          <p:cNvSpPr>
            <a:spLocks noGrp="1"/>
          </p:cNvSpPr>
          <p:nvPr>
            <p:ph idx="1"/>
          </p:nvPr>
        </p:nvSpPr>
        <p:spPr>
          <a:xfrm>
            <a:off x="1154954" y="2603500"/>
            <a:ext cx="9778517" cy="3416300"/>
          </a:xfrm>
        </p:spPr>
        <p:txBody>
          <a:bodyPr>
            <a:normAutofit/>
          </a:bodyPr>
          <a:lstStyle/>
          <a:p>
            <a:r>
              <a:rPr lang="en-US" sz="2800" dirty="0" smtClean="0"/>
              <a:t>2 Superintendents</a:t>
            </a:r>
          </a:p>
          <a:p>
            <a:r>
              <a:rPr lang="en-US" sz="2800" dirty="0" smtClean="0"/>
              <a:t>3 Principals</a:t>
            </a:r>
          </a:p>
          <a:p>
            <a:r>
              <a:rPr lang="en-US" sz="2800" dirty="0" smtClean="0"/>
              <a:t>6 Teachers</a:t>
            </a:r>
          </a:p>
          <a:p>
            <a:r>
              <a:rPr lang="en-US" sz="2800" dirty="0" smtClean="0"/>
              <a:t>College Education Student</a:t>
            </a:r>
          </a:p>
          <a:p>
            <a:r>
              <a:rPr lang="en-US" sz="2800" dirty="0" smtClean="0"/>
              <a:t>5 Defiance College Administrators/Representatives</a:t>
            </a:r>
            <a:endParaRPr lang="en-US" sz="2800" dirty="0"/>
          </a:p>
        </p:txBody>
      </p:sp>
    </p:spTree>
    <p:extLst>
      <p:ext uri="{BB962C8B-B14F-4D97-AF65-F5344CB8AC3E}">
        <p14:creationId xmlns:p14="http://schemas.microsoft.com/office/powerpoint/2010/main" val="583486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Clinical Experience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2129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59421"/>
            <a:ext cx="10388117" cy="1046403"/>
          </a:xfrm>
        </p:spPr>
        <p:txBody>
          <a:bodyPr/>
          <a:lstStyle/>
          <a:p>
            <a:r>
              <a:rPr lang="en-US" dirty="0" smtClean="0"/>
              <a:t>Field Placement Levels	   </a:t>
            </a:r>
            <a:br>
              <a:rPr lang="en-US" dirty="0" smtClean="0"/>
            </a:br>
            <a:r>
              <a:rPr lang="en-US" dirty="0" smtClean="0"/>
              <a:t>2 One-year Placements</a:t>
            </a:r>
            <a:endParaRPr lang="en-US" dirty="0"/>
          </a:p>
        </p:txBody>
      </p:sp>
      <p:sp>
        <p:nvSpPr>
          <p:cNvPr id="4" name="Text Placeholder 3"/>
          <p:cNvSpPr>
            <a:spLocks noGrp="1"/>
          </p:cNvSpPr>
          <p:nvPr>
            <p:ph type="body" idx="1"/>
          </p:nvPr>
        </p:nvSpPr>
        <p:spPr>
          <a:xfrm>
            <a:off x="255639" y="2507226"/>
            <a:ext cx="5724473" cy="672536"/>
          </a:xfrm>
        </p:spPr>
        <p:txBody>
          <a:bodyPr/>
          <a:lstStyle/>
          <a:p>
            <a:r>
              <a:rPr lang="en-US" dirty="0" smtClean="0"/>
              <a:t>Beginning  &amp;   Intermediate Methods	</a:t>
            </a:r>
            <a:endParaRPr lang="en-US" dirty="0"/>
          </a:p>
        </p:txBody>
      </p:sp>
      <p:sp>
        <p:nvSpPr>
          <p:cNvPr id="25" name="Content Placeholder 24"/>
          <p:cNvSpPr>
            <a:spLocks noGrp="1"/>
          </p:cNvSpPr>
          <p:nvPr>
            <p:ph sz="half" idx="2"/>
          </p:nvPr>
        </p:nvSpPr>
        <p:spPr>
          <a:xfrm>
            <a:off x="417535" y="3179761"/>
            <a:ext cx="5648968" cy="2840039"/>
          </a:xfrm>
        </p:spPr>
        <p:style>
          <a:lnRef idx="2">
            <a:schemeClr val="accent1"/>
          </a:lnRef>
          <a:fillRef idx="1">
            <a:schemeClr val="lt1"/>
          </a:fillRef>
          <a:effectRef idx="0">
            <a:schemeClr val="accent1"/>
          </a:effectRef>
          <a:fontRef idx="minor">
            <a:schemeClr val="dk1"/>
          </a:fontRef>
        </p:style>
        <p:txBody>
          <a:bodyPr/>
          <a:lstStyle/>
          <a:p>
            <a:r>
              <a:rPr lang="en-US" dirty="0"/>
              <a:t>40 HOURS	</a:t>
            </a:r>
            <a:r>
              <a:rPr lang="en-US" dirty="0" smtClean="0"/>
              <a:t>	               80 HOURS</a:t>
            </a:r>
            <a:endParaRPr lang="en-US" dirty="0"/>
          </a:p>
          <a:p>
            <a:r>
              <a:rPr lang="en-US" dirty="0"/>
              <a:t>2 </a:t>
            </a:r>
            <a:r>
              <a:rPr lang="en-US" dirty="0" smtClean="0"/>
              <a:t>Observations                    2 Observations</a:t>
            </a:r>
            <a:endParaRPr lang="en-US" dirty="0"/>
          </a:p>
          <a:p>
            <a:r>
              <a:rPr lang="en-US" dirty="0"/>
              <a:t>Benchmark Scores: </a:t>
            </a:r>
            <a:r>
              <a:rPr lang="en-US" dirty="0" smtClean="0"/>
              <a:t>1.5       </a:t>
            </a:r>
            <a:r>
              <a:rPr lang="en-US" dirty="0"/>
              <a:t>Scores: 2.0</a:t>
            </a:r>
          </a:p>
          <a:p>
            <a:r>
              <a:rPr lang="en-US" dirty="0" smtClean="0"/>
              <a:t>Consistent Assessment tools</a:t>
            </a:r>
            <a:endParaRPr lang="en-US" dirty="0"/>
          </a:p>
        </p:txBody>
      </p:sp>
      <p:sp>
        <p:nvSpPr>
          <p:cNvPr id="26" name="Text Placeholder 25"/>
          <p:cNvSpPr>
            <a:spLocks noGrp="1"/>
          </p:cNvSpPr>
          <p:nvPr>
            <p:ph type="body" sz="quarter" idx="3"/>
          </p:nvPr>
        </p:nvSpPr>
        <p:spPr>
          <a:xfrm>
            <a:off x="6142008" y="2603500"/>
            <a:ext cx="5401063" cy="576262"/>
          </a:xfrm>
        </p:spPr>
        <p:txBody>
          <a:bodyPr/>
          <a:lstStyle/>
          <a:p>
            <a:r>
              <a:rPr lang="en-US" dirty="0" smtClean="0"/>
              <a:t>Advanced Methods   &amp;   Internship</a:t>
            </a:r>
            <a:endParaRPr lang="en-US" dirty="0"/>
          </a:p>
        </p:txBody>
      </p:sp>
      <p:sp>
        <p:nvSpPr>
          <p:cNvPr id="27" name="Content Placeholder 26"/>
          <p:cNvSpPr>
            <a:spLocks noGrp="1"/>
          </p:cNvSpPr>
          <p:nvPr>
            <p:ph sz="quarter" idx="4"/>
          </p:nvPr>
        </p:nvSpPr>
        <p:spPr>
          <a:xfrm>
            <a:off x="6208712" y="3179762"/>
            <a:ext cx="5560501" cy="2840039"/>
          </a:xfrm>
        </p:spPr>
        <p:style>
          <a:lnRef idx="2">
            <a:schemeClr val="accent1"/>
          </a:lnRef>
          <a:fillRef idx="1">
            <a:schemeClr val="lt1"/>
          </a:fillRef>
          <a:effectRef idx="0">
            <a:schemeClr val="accent1"/>
          </a:effectRef>
          <a:fontRef idx="minor">
            <a:schemeClr val="dk1"/>
          </a:fontRef>
        </p:style>
        <p:txBody>
          <a:bodyPr/>
          <a:lstStyle/>
          <a:p>
            <a:r>
              <a:rPr lang="en-US" dirty="0" smtClean="0"/>
              <a:t>120 </a:t>
            </a:r>
            <a:r>
              <a:rPr lang="en-US" dirty="0"/>
              <a:t>HOURS		           </a:t>
            </a:r>
            <a:r>
              <a:rPr lang="en-US" dirty="0" smtClean="0"/>
              <a:t>    All Day Every Day</a:t>
            </a:r>
            <a:endParaRPr lang="en-US" dirty="0"/>
          </a:p>
          <a:p>
            <a:r>
              <a:rPr lang="en-US" dirty="0"/>
              <a:t>2 Observations                 </a:t>
            </a:r>
            <a:r>
              <a:rPr lang="en-US" dirty="0" smtClean="0"/>
              <a:t>    4 Observations</a:t>
            </a:r>
            <a:endParaRPr lang="en-US" dirty="0"/>
          </a:p>
          <a:p>
            <a:r>
              <a:rPr lang="en-US" dirty="0"/>
              <a:t>Benchmark Scores: </a:t>
            </a:r>
            <a:r>
              <a:rPr lang="en-US" dirty="0" smtClean="0"/>
              <a:t>2.25       </a:t>
            </a:r>
            <a:r>
              <a:rPr lang="en-US" dirty="0"/>
              <a:t>Scores: </a:t>
            </a:r>
            <a:r>
              <a:rPr lang="en-US" dirty="0" smtClean="0"/>
              <a:t>2.5</a:t>
            </a:r>
            <a:endParaRPr lang="en-US" dirty="0"/>
          </a:p>
          <a:p>
            <a:r>
              <a:rPr lang="en-US" dirty="0"/>
              <a:t>Consistent Assessment tools</a:t>
            </a:r>
          </a:p>
          <a:p>
            <a:endParaRPr lang="en-US" dirty="0"/>
          </a:p>
        </p:txBody>
      </p:sp>
      <p:sp>
        <p:nvSpPr>
          <p:cNvPr id="28" name="Isosceles Triangle 27"/>
          <p:cNvSpPr/>
          <p:nvPr/>
        </p:nvSpPr>
        <p:spPr>
          <a:xfrm rot="5400000">
            <a:off x="3499539" y="3291848"/>
            <a:ext cx="169116" cy="13765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5400000">
            <a:off x="3499539" y="3682649"/>
            <a:ext cx="169116" cy="13765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5400000">
            <a:off x="3514527" y="4044470"/>
            <a:ext cx="169116" cy="13765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rot="5400000">
            <a:off x="9319847" y="3285946"/>
            <a:ext cx="169116" cy="13765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5400000">
            <a:off x="9319847" y="3707487"/>
            <a:ext cx="169116" cy="13765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5400000">
            <a:off x="9334446" y="4105843"/>
            <a:ext cx="169116" cy="13765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436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563" y="973668"/>
            <a:ext cx="7212298" cy="706964"/>
          </a:xfrm>
        </p:spPr>
        <p:txBody>
          <a:bodyPr/>
          <a:lstStyle/>
          <a:p>
            <a:r>
              <a:rPr lang="en-US" dirty="0" smtClean="0"/>
              <a:t>2 ONE-YEAR FIELD PLACEMENTS</a:t>
            </a:r>
            <a:endParaRPr lang="en-US" dirty="0"/>
          </a:p>
        </p:txBody>
      </p:sp>
      <p:sp>
        <p:nvSpPr>
          <p:cNvPr id="3" name="Text Placeholder 2"/>
          <p:cNvSpPr>
            <a:spLocks noGrp="1"/>
          </p:cNvSpPr>
          <p:nvPr>
            <p:ph type="body" idx="1"/>
          </p:nvPr>
        </p:nvSpPr>
        <p:spPr>
          <a:xfrm>
            <a:off x="196645" y="2603500"/>
            <a:ext cx="4825157" cy="576262"/>
          </a:xfrm>
        </p:spPr>
        <p:txBody>
          <a:bodyPr/>
          <a:lstStyle/>
          <a:p>
            <a:r>
              <a:rPr lang="en-US" dirty="0" smtClean="0"/>
              <a:t>Beginning &amp; Intermediate </a:t>
            </a:r>
            <a:endParaRPr lang="en-US" dirty="0"/>
          </a:p>
        </p:txBody>
      </p:sp>
      <p:sp>
        <p:nvSpPr>
          <p:cNvPr id="4" name="Content Placeholder 3"/>
          <p:cNvSpPr>
            <a:spLocks noGrp="1"/>
          </p:cNvSpPr>
          <p:nvPr>
            <p:ph sz="half" idx="2"/>
          </p:nvPr>
        </p:nvSpPr>
        <p:spPr>
          <a:xfrm>
            <a:off x="196645" y="3179762"/>
            <a:ext cx="5783467" cy="2840039"/>
          </a:xfrm>
        </p:spPr>
        <p:txBody>
          <a:bodyPr>
            <a:normAutofit/>
          </a:bodyPr>
          <a:lstStyle/>
          <a:p>
            <a:r>
              <a:rPr lang="en-US" dirty="0"/>
              <a:t>Interview for field placement promotes:</a:t>
            </a:r>
          </a:p>
          <a:p>
            <a:pPr lvl="2"/>
            <a:r>
              <a:rPr lang="en-US" dirty="0" smtClean="0"/>
              <a:t>Mentors having </a:t>
            </a:r>
            <a:r>
              <a:rPr lang="en-US" dirty="0"/>
              <a:t>a say in the decision</a:t>
            </a:r>
          </a:p>
          <a:p>
            <a:pPr lvl="2"/>
            <a:r>
              <a:rPr lang="en-US" dirty="0"/>
              <a:t>Helps candidates prepare for eventual job search</a:t>
            </a:r>
          </a:p>
          <a:p>
            <a:pPr lvl="2"/>
            <a:r>
              <a:rPr lang="en-US" dirty="0"/>
              <a:t>See if they build rapport before a decision is made</a:t>
            </a:r>
          </a:p>
          <a:p>
            <a:pPr lvl="2"/>
            <a:r>
              <a:rPr lang="en-US" dirty="0"/>
              <a:t>Helps them to begin their working </a:t>
            </a:r>
            <a:r>
              <a:rPr lang="en-US" dirty="0" smtClean="0"/>
              <a:t>relationship</a:t>
            </a:r>
          </a:p>
          <a:p>
            <a:pPr marL="914400" lvl="2" indent="0">
              <a:buNone/>
            </a:pPr>
            <a:endParaRPr lang="en-US" dirty="0"/>
          </a:p>
          <a:p>
            <a:pPr marL="914400" lvl="2" indent="0">
              <a:buNone/>
            </a:pPr>
            <a:r>
              <a:rPr lang="en-US" dirty="0" smtClean="0"/>
              <a:t>Working Relationships become stronger over the year.</a:t>
            </a:r>
          </a:p>
          <a:p>
            <a:pPr marL="914400" lvl="2" indent="0">
              <a:buNone/>
            </a:pPr>
            <a:endParaRPr lang="en-US" dirty="0"/>
          </a:p>
          <a:p>
            <a:pPr lvl="2"/>
            <a:endParaRPr lang="en-US" dirty="0"/>
          </a:p>
        </p:txBody>
      </p:sp>
      <p:sp>
        <p:nvSpPr>
          <p:cNvPr id="5" name="Text Placeholder 4"/>
          <p:cNvSpPr>
            <a:spLocks noGrp="1"/>
          </p:cNvSpPr>
          <p:nvPr>
            <p:ph type="body" sz="quarter" idx="3"/>
          </p:nvPr>
        </p:nvSpPr>
        <p:spPr/>
        <p:txBody>
          <a:bodyPr/>
          <a:lstStyle/>
          <a:p>
            <a:r>
              <a:rPr lang="en-US" dirty="0" smtClean="0"/>
              <a:t>Advanced &amp; Internship</a:t>
            </a:r>
            <a:endParaRPr lang="en-US" dirty="0"/>
          </a:p>
        </p:txBody>
      </p:sp>
      <p:sp>
        <p:nvSpPr>
          <p:cNvPr id="6" name="Content Placeholder 5"/>
          <p:cNvSpPr>
            <a:spLocks noGrp="1"/>
          </p:cNvSpPr>
          <p:nvPr>
            <p:ph sz="quarter" idx="4"/>
          </p:nvPr>
        </p:nvSpPr>
        <p:spPr>
          <a:xfrm>
            <a:off x="6208712" y="3179762"/>
            <a:ext cx="5245869" cy="2840039"/>
          </a:xfrm>
        </p:spPr>
        <p:txBody>
          <a:bodyPr>
            <a:normAutofit/>
          </a:bodyPr>
          <a:lstStyle/>
          <a:p>
            <a:r>
              <a:rPr lang="en-US" dirty="0" smtClean="0"/>
              <a:t>Interview for field placement</a:t>
            </a:r>
          </a:p>
          <a:p>
            <a:r>
              <a:rPr lang="en-US" dirty="0" smtClean="0"/>
              <a:t>Different grade band than previous placement</a:t>
            </a:r>
          </a:p>
          <a:p>
            <a:r>
              <a:rPr lang="en-US" dirty="0" smtClean="0"/>
              <a:t>Increased benchmark scores at each level that are preparing the candidate for Internship level.</a:t>
            </a:r>
          </a:p>
          <a:p>
            <a:endParaRPr lang="en-US" dirty="0"/>
          </a:p>
        </p:txBody>
      </p:sp>
      <p:sp>
        <p:nvSpPr>
          <p:cNvPr id="7" name="Isosceles Triangle 6"/>
          <p:cNvSpPr/>
          <p:nvPr/>
        </p:nvSpPr>
        <p:spPr>
          <a:xfrm rot="5400000">
            <a:off x="732505" y="5383163"/>
            <a:ext cx="255636" cy="1474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006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concepts</a:t>
            </a:r>
            <a:endParaRPr lang="en-US" dirty="0"/>
          </a:p>
        </p:txBody>
      </p:sp>
      <p:sp>
        <p:nvSpPr>
          <p:cNvPr id="3" name="Text Placeholder 2"/>
          <p:cNvSpPr>
            <a:spLocks noGrp="1"/>
          </p:cNvSpPr>
          <p:nvPr>
            <p:ph type="body" idx="1"/>
          </p:nvPr>
        </p:nvSpPr>
        <p:spPr>
          <a:xfrm>
            <a:off x="1154954" y="2406855"/>
            <a:ext cx="4825157" cy="576262"/>
          </a:xfrm>
        </p:spPr>
        <p:txBody>
          <a:bodyPr/>
          <a:lstStyle/>
          <a:p>
            <a:r>
              <a:rPr lang="en-US" sz="3200" dirty="0" smtClean="0"/>
              <a:t>CAEP Standard 2:</a:t>
            </a:r>
            <a:endParaRPr lang="en-US" sz="3200" dirty="0"/>
          </a:p>
        </p:txBody>
      </p:sp>
      <p:sp>
        <p:nvSpPr>
          <p:cNvPr id="4" name="Content Placeholder 3"/>
          <p:cNvSpPr>
            <a:spLocks noGrp="1"/>
          </p:cNvSpPr>
          <p:nvPr>
            <p:ph sz="half" idx="2"/>
          </p:nvPr>
        </p:nvSpPr>
        <p:spPr>
          <a:xfrm>
            <a:off x="1154954" y="2983117"/>
            <a:ext cx="4825158" cy="2840039"/>
          </a:xfrm>
        </p:spPr>
        <p:txBody>
          <a:bodyPr/>
          <a:lstStyle/>
          <a:p>
            <a:r>
              <a:rPr lang="en-US" b="1" i="1" dirty="0" smtClean="0"/>
              <a:t>The </a:t>
            </a:r>
            <a:r>
              <a:rPr lang="en-US" b="1" i="1" dirty="0"/>
              <a:t>provider ensures that effective partnerships and high-quality clinical practice are central to preparation so that candidates develop the knowledge, skills, and professional dispositions necessary to demonstrate positive </a:t>
            </a:r>
            <a:r>
              <a:rPr lang="en-US" b="1" i="1" u="sng" dirty="0"/>
              <a:t>impact on all P-12 students’ learning and development</a:t>
            </a:r>
            <a:r>
              <a:rPr lang="en-US" b="1" i="1" dirty="0"/>
              <a:t>.</a:t>
            </a:r>
            <a:endParaRPr lang="en-US" dirty="0"/>
          </a:p>
          <a:p>
            <a:endParaRPr lang="en-US" dirty="0"/>
          </a:p>
        </p:txBody>
      </p:sp>
      <p:sp>
        <p:nvSpPr>
          <p:cNvPr id="5" name="Text Placeholder 4"/>
          <p:cNvSpPr>
            <a:spLocks noGrp="1"/>
          </p:cNvSpPr>
          <p:nvPr>
            <p:ph type="body" sz="quarter" idx="3"/>
          </p:nvPr>
        </p:nvSpPr>
        <p:spPr>
          <a:xfrm>
            <a:off x="6208711" y="2694986"/>
            <a:ext cx="4825159" cy="576262"/>
          </a:xfrm>
        </p:spPr>
        <p:txBody>
          <a:bodyPr/>
          <a:lstStyle/>
          <a:p>
            <a:r>
              <a:rPr lang="en-US" sz="3200" dirty="0" smtClean="0">
                <a:latin typeface="Aharoni" panose="02010803020104030203" pitchFamily="2" charset="-79"/>
                <a:cs typeface="Aharoni" panose="02010803020104030203" pitchFamily="2" charset="-79"/>
              </a:rPr>
              <a:t>Assessment Course</a:t>
            </a:r>
            <a:r>
              <a:rPr lang="en-US" sz="3200" dirty="0" smtClean="0"/>
              <a:t>	</a:t>
            </a:r>
            <a:endParaRPr lang="en-US" sz="3200" dirty="0"/>
          </a:p>
        </p:txBody>
      </p:sp>
      <p:sp>
        <p:nvSpPr>
          <p:cNvPr id="6" name="Content Placeholder 5"/>
          <p:cNvSpPr>
            <a:spLocks noGrp="1"/>
          </p:cNvSpPr>
          <p:nvPr>
            <p:ph sz="quarter" idx="4"/>
          </p:nvPr>
        </p:nvSpPr>
        <p:spPr>
          <a:xfrm>
            <a:off x="6208711" y="3376407"/>
            <a:ext cx="4825159" cy="2840039"/>
          </a:xfrm>
        </p:spPr>
        <p:txBody>
          <a:bodyPr/>
          <a:lstStyle/>
          <a:p>
            <a:r>
              <a:rPr lang="en-US" b="1" dirty="0" smtClean="0"/>
              <a:t>ED380</a:t>
            </a:r>
            <a:r>
              <a:rPr lang="en-US" dirty="0" smtClean="0"/>
              <a:t> provides students with a graphical and narrative summary of whole class learning, patterns in student learning for the whole class, groups and individual pupils. Also helps students to connect patterns of learning to the Unit’s taught.</a:t>
            </a:r>
            <a:endParaRPr lang="en-US" dirty="0"/>
          </a:p>
        </p:txBody>
      </p:sp>
    </p:spTree>
    <p:extLst>
      <p:ext uri="{BB962C8B-B14F-4D97-AF65-F5344CB8AC3E}">
        <p14:creationId xmlns:p14="http://schemas.microsoft.com/office/powerpoint/2010/main" val="4041294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650659"/>
            <a:ext cx="8825659" cy="599768"/>
          </a:xfrm>
        </p:spPr>
        <p:txBody>
          <a:bodyPr>
            <a:normAutofit/>
          </a:bodyPr>
          <a:lstStyle/>
          <a:p>
            <a:pPr algn="ctr"/>
            <a:r>
              <a:rPr lang="en-US" sz="2800" dirty="0" smtClean="0"/>
              <a:t>Co-Teaching Workshops</a:t>
            </a:r>
            <a:endParaRPr lang="en-US" sz="2800" dirty="0"/>
          </a:p>
        </p:txBody>
      </p:sp>
      <p:sp>
        <p:nvSpPr>
          <p:cNvPr id="4" name="Text Placeholder 3"/>
          <p:cNvSpPr>
            <a:spLocks noGrp="1"/>
          </p:cNvSpPr>
          <p:nvPr>
            <p:ph type="body" sz="half" idx="2"/>
          </p:nvPr>
        </p:nvSpPr>
        <p:spPr>
          <a:xfrm>
            <a:off x="1154954" y="5250427"/>
            <a:ext cx="8825658" cy="779950"/>
          </a:xfrm>
        </p:spPr>
        <p:txBody>
          <a:bodyPr>
            <a:noAutofit/>
          </a:bodyPr>
          <a:lstStyle/>
          <a:p>
            <a:pPr algn="ctr"/>
            <a:r>
              <a:rPr lang="en-US" sz="2400" dirty="0" smtClean="0"/>
              <a:t>August 2014</a:t>
            </a:r>
          </a:p>
          <a:p>
            <a:pPr algn="ctr"/>
            <a:r>
              <a:rPr lang="en-US" sz="2400" dirty="0" smtClean="0"/>
              <a:t>November 2014</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54" y="219738"/>
            <a:ext cx="2957431" cy="4430921"/>
          </a:xfrm>
          <a:prstGeom prst="rect">
            <a:avLst/>
          </a:prstGeom>
        </p:spPr>
      </p:pic>
      <p:sp>
        <p:nvSpPr>
          <p:cNvPr id="7" name="Picture Placeholder 6"/>
          <p:cNvSpPr>
            <a:spLocks noGrp="1"/>
          </p:cNvSpPr>
          <p:nvPr>
            <p:ph type="pic" idx="1"/>
          </p:nvPr>
        </p:nvSpPr>
        <p:spPr>
          <a:xfrm>
            <a:off x="3161885" y="441709"/>
            <a:ext cx="8825659" cy="3429000"/>
          </a:xfrm>
        </p:spPr>
      </p:sp>
    </p:spTree>
    <p:extLst>
      <p:ext uri="{BB962C8B-B14F-4D97-AF65-F5344CB8AC3E}">
        <p14:creationId xmlns:p14="http://schemas.microsoft.com/office/powerpoint/2010/main" val="4231076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33" y="167147"/>
            <a:ext cx="6130748" cy="1759975"/>
          </a:xfrm>
        </p:spPr>
        <p:txBody>
          <a:bodyPr/>
          <a:lstStyle/>
          <a:p>
            <a:r>
              <a:rPr lang="en-US" dirty="0" smtClean="0">
                <a:solidFill>
                  <a:srgbClr val="FFFF00"/>
                </a:solidFill>
              </a:rPr>
              <a:t>Support and Communication</a:t>
            </a:r>
            <a:endParaRPr lang="en-US" dirty="0">
              <a:solidFill>
                <a:srgbClr val="FFFF00"/>
              </a:solidFill>
            </a:endParaRPr>
          </a:p>
        </p:txBody>
      </p:sp>
      <p:sp>
        <p:nvSpPr>
          <p:cNvPr id="3" name="Text Placeholder 2"/>
          <p:cNvSpPr>
            <a:spLocks noGrp="1"/>
          </p:cNvSpPr>
          <p:nvPr>
            <p:ph type="body" idx="1"/>
          </p:nvPr>
        </p:nvSpPr>
        <p:spPr>
          <a:xfrm>
            <a:off x="6777572" y="1614112"/>
            <a:ext cx="3757545" cy="822641"/>
          </a:xfrm>
        </p:spPr>
        <p:txBody>
          <a:bodyPr/>
          <a:lstStyle/>
          <a:p>
            <a:r>
              <a:rPr lang="en-US" sz="3200" dirty="0" smtClean="0">
                <a:latin typeface="Aharoni" panose="02010803020104030203" pitchFamily="2" charset="-79"/>
                <a:cs typeface="Aharoni" panose="02010803020104030203" pitchFamily="2" charset="-79"/>
              </a:rPr>
              <a:t>Handbooks</a:t>
            </a:r>
          </a:p>
          <a:p>
            <a:endParaRPr lang="en-US" dirty="0"/>
          </a:p>
        </p:txBody>
      </p:sp>
      <p:sp>
        <p:nvSpPr>
          <p:cNvPr id="4" name="Text Placeholder 2"/>
          <p:cNvSpPr txBox="1">
            <a:spLocks/>
          </p:cNvSpPr>
          <p:nvPr/>
        </p:nvSpPr>
        <p:spPr>
          <a:xfrm>
            <a:off x="4108114" y="2436753"/>
            <a:ext cx="3757545" cy="822641"/>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r>
              <a:rPr lang="en-US" sz="3600" dirty="0" smtClean="0"/>
              <a:t>letters</a:t>
            </a:r>
          </a:p>
          <a:p>
            <a:endParaRPr lang="en-US" dirty="0"/>
          </a:p>
        </p:txBody>
      </p:sp>
      <p:sp>
        <p:nvSpPr>
          <p:cNvPr id="5" name="TextBox 4"/>
          <p:cNvSpPr txBox="1"/>
          <p:nvPr/>
        </p:nvSpPr>
        <p:spPr>
          <a:xfrm>
            <a:off x="7570840" y="2613063"/>
            <a:ext cx="4031226" cy="646331"/>
          </a:xfrm>
          <a:prstGeom prst="rect">
            <a:avLst/>
          </a:prstGeom>
          <a:noFill/>
        </p:spPr>
        <p:txBody>
          <a:bodyPr wrap="square" rtlCol="0">
            <a:spAutoFit/>
          </a:bodyPr>
          <a:lstStyle/>
          <a:p>
            <a:r>
              <a:rPr lang="en-US" sz="3600" dirty="0" smtClean="0"/>
              <a:t>YouTube Videos</a:t>
            </a:r>
            <a:endParaRPr lang="en-US" sz="3600" dirty="0"/>
          </a:p>
        </p:txBody>
      </p:sp>
      <p:sp>
        <p:nvSpPr>
          <p:cNvPr id="6" name="TextBox 5"/>
          <p:cNvSpPr txBox="1"/>
          <p:nvPr/>
        </p:nvSpPr>
        <p:spPr>
          <a:xfrm>
            <a:off x="447033" y="3769024"/>
            <a:ext cx="6514206" cy="584775"/>
          </a:xfrm>
          <a:prstGeom prst="rect">
            <a:avLst/>
          </a:prstGeom>
          <a:noFill/>
        </p:spPr>
        <p:txBody>
          <a:bodyPr wrap="square" rtlCol="0">
            <a:spAutoFit/>
          </a:bodyPr>
          <a:lstStyle/>
          <a:p>
            <a:r>
              <a:rPr lang="en-US" sz="3200" dirty="0" smtClean="0">
                <a:solidFill>
                  <a:schemeClr val="bg1"/>
                </a:solidFill>
              </a:rPr>
              <a:t>One-on-one Training Sessions</a:t>
            </a:r>
            <a:endParaRPr lang="en-US" sz="3200" dirty="0">
              <a:solidFill>
                <a:schemeClr val="bg1"/>
              </a:solidFill>
            </a:endParaRPr>
          </a:p>
        </p:txBody>
      </p:sp>
      <p:sp>
        <p:nvSpPr>
          <p:cNvPr id="7" name="TextBox 6"/>
          <p:cNvSpPr txBox="1"/>
          <p:nvPr/>
        </p:nvSpPr>
        <p:spPr>
          <a:xfrm>
            <a:off x="6685936" y="4084833"/>
            <a:ext cx="3696929" cy="646331"/>
          </a:xfrm>
          <a:prstGeom prst="rect">
            <a:avLst/>
          </a:prstGeom>
          <a:noFill/>
        </p:spPr>
        <p:txBody>
          <a:bodyPr wrap="square" rtlCol="0">
            <a:spAutoFit/>
          </a:bodyPr>
          <a:lstStyle/>
          <a:p>
            <a:r>
              <a:rPr lang="en-US" sz="3600" dirty="0" smtClean="0">
                <a:latin typeface="Aharoni" panose="02010803020104030203" pitchFamily="2" charset="-79"/>
                <a:cs typeface="Aharoni" panose="02010803020104030203" pitchFamily="2" charset="-79"/>
              </a:rPr>
              <a:t>Workshops</a:t>
            </a:r>
            <a:endParaRPr lang="en-US" sz="3600" dirty="0">
              <a:latin typeface="Aharoni" panose="02010803020104030203" pitchFamily="2" charset="-79"/>
              <a:cs typeface="Aharoni" panose="02010803020104030203" pitchFamily="2" charset="-79"/>
            </a:endParaRPr>
          </a:p>
        </p:txBody>
      </p:sp>
      <p:sp>
        <p:nvSpPr>
          <p:cNvPr id="8" name="TextBox 7"/>
          <p:cNvSpPr txBox="1"/>
          <p:nvPr/>
        </p:nvSpPr>
        <p:spPr>
          <a:xfrm>
            <a:off x="1130710" y="5108531"/>
            <a:ext cx="4827638" cy="1077218"/>
          </a:xfrm>
          <a:prstGeom prst="rect">
            <a:avLst/>
          </a:prstGeom>
          <a:noFill/>
        </p:spPr>
        <p:txBody>
          <a:bodyPr wrap="square" rtlCol="0">
            <a:spAutoFit/>
          </a:bodyPr>
          <a:lstStyle/>
          <a:p>
            <a:r>
              <a:rPr lang="en-US" sz="3200" dirty="0" smtClean="0">
                <a:solidFill>
                  <a:schemeClr val="bg1"/>
                </a:solidFill>
                <a:latin typeface="Baskerville Old Face" panose="02020602080505020303" pitchFamily="18" charset="0"/>
              </a:rPr>
              <a:t>Links to Google drive &amp; DC website</a:t>
            </a:r>
            <a:endParaRPr lang="en-US" sz="3200" dirty="0">
              <a:solidFill>
                <a:schemeClr val="bg1"/>
              </a:solidFill>
              <a:latin typeface="Baskerville Old Face" panose="02020602080505020303" pitchFamily="18" charset="0"/>
            </a:endParaRPr>
          </a:p>
        </p:txBody>
      </p:sp>
      <p:sp>
        <p:nvSpPr>
          <p:cNvPr id="9" name="TextBox 8"/>
          <p:cNvSpPr txBox="1"/>
          <p:nvPr/>
        </p:nvSpPr>
        <p:spPr>
          <a:xfrm>
            <a:off x="7300453" y="5550195"/>
            <a:ext cx="4572000" cy="461665"/>
          </a:xfrm>
          <a:prstGeom prst="rect">
            <a:avLst/>
          </a:prstGeom>
          <a:noFill/>
        </p:spPr>
        <p:txBody>
          <a:bodyPr wrap="square" rtlCol="0">
            <a:spAutoFit/>
          </a:bodyPr>
          <a:lstStyle/>
          <a:p>
            <a:r>
              <a:rPr lang="en-US" sz="2400" dirty="0" smtClean="0">
                <a:latin typeface="Bauhaus 93" panose="04030905020B02020C02" pitchFamily="82" charset="0"/>
              </a:rPr>
              <a:t>Available via phone &amp; email</a:t>
            </a:r>
            <a:endParaRPr lang="en-US" sz="2400" dirty="0">
              <a:latin typeface="Bauhaus 93" panose="04030905020B02020C02" pitchFamily="82" charset="0"/>
            </a:endParaRPr>
          </a:p>
        </p:txBody>
      </p:sp>
    </p:spTree>
    <p:extLst>
      <p:ext uri="{BB962C8B-B14F-4D97-AF65-F5344CB8AC3E}">
        <p14:creationId xmlns:p14="http://schemas.microsoft.com/office/powerpoint/2010/main" val="488011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1721</TotalTime>
  <Words>364</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Aharoni</vt:lpstr>
      <vt:lpstr>Arial</vt:lpstr>
      <vt:lpstr>Baskerville Old Face</vt:lpstr>
      <vt:lpstr>Bauhaus 93</vt:lpstr>
      <vt:lpstr>Century Gothic</vt:lpstr>
      <vt:lpstr>Wingdings 3</vt:lpstr>
      <vt:lpstr>Ion Boardroom</vt:lpstr>
      <vt:lpstr>Defiance College – Increased clinical experiences, Expanded P-16 partnerships, Greater P-16 input and workshops</vt:lpstr>
      <vt:lpstr>Effective Partnership Practices </vt:lpstr>
      <vt:lpstr>Advisory Board </vt:lpstr>
      <vt:lpstr>Early Clinical Experience</vt:lpstr>
      <vt:lpstr>Field Placement Levels     2 One-year Placements</vt:lpstr>
      <vt:lpstr>2 ONE-YEAR FIELD PLACEMENTS</vt:lpstr>
      <vt:lpstr>Guiding concepts</vt:lpstr>
      <vt:lpstr>Co-Teaching Workshops</vt:lpstr>
      <vt:lpstr>Support and Communication</vt:lpstr>
      <vt:lpstr>Ian MacGregor Director of Education Partnerships 701 N. Clinton St. Defiance OH 43512 (419) 783-2324 imacgregor@defiance.edu</vt:lpstr>
    </vt:vector>
  </TitlesOfParts>
  <Company>Defiance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Defiance College – Increased clinical experiences, Expanded P-16 partnerships, Greater P-16 input and workshops</dc:title>
  <dc:creator>Von Deylen Jeannie</dc:creator>
  <cp:lastModifiedBy>Von Deylen Jeannie</cp:lastModifiedBy>
  <cp:revision>34</cp:revision>
  <dcterms:created xsi:type="dcterms:W3CDTF">2015-02-04T16:44:38Z</dcterms:created>
  <dcterms:modified xsi:type="dcterms:W3CDTF">2015-02-05T21:26:27Z</dcterms:modified>
</cp:coreProperties>
</file>