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74" r:id="rId2"/>
    <p:sldId id="321" r:id="rId3"/>
    <p:sldId id="338" r:id="rId4"/>
    <p:sldId id="362" r:id="rId5"/>
    <p:sldId id="404" r:id="rId6"/>
    <p:sldId id="389" r:id="rId7"/>
    <p:sldId id="391" r:id="rId8"/>
    <p:sldId id="413" r:id="rId9"/>
    <p:sldId id="414" r:id="rId10"/>
    <p:sldId id="415" r:id="rId11"/>
    <p:sldId id="416" r:id="rId12"/>
    <p:sldId id="418" r:id="rId13"/>
    <p:sldId id="419" r:id="rId14"/>
    <p:sldId id="434" r:id="rId15"/>
    <p:sldId id="437" r:id="rId16"/>
    <p:sldId id="438" r:id="rId17"/>
    <p:sldId id="440" r:id="rId18"/>
    <p:sldId id="441" r:id="rId19"/>
    <p:sldId id="456" r:id="rId20"/>
    <p:sldId id="370" r:id="rId21"/>
    <p:sldId id="375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47CD"/>
    <a:srgbClr val="EDBDED"/>
    <a:srgbClr val="6600FF"/>
    <a:srgbClr val="0EE2D8"/>
    <a:srgbClr val="00CC00"/>
    <a:srgbClr val="000000"/>
    <a:srgbClr val="560A4B"/>
    <a:srgbClr val="5B054B"/>
    <a:srgbClr val="4D4D4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9288" autoAdjust="0"/>
  </p:normalViewPr>
  <p:slideViewPr>
    <p:cSldViewPr>
      <p:cViewPr varScale="1">
        <p:scale>
          <a:sx n="73" d="100"/>
          <a:sy n="73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93945E-C028-41AA-8CB6-A747C7649E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6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BA240A3C-E045-4548-90F6-AA0A14F9AFA3}" type="datetime1">
              <a:rPr lang="en-US" smtClean="0"/>
              <a:t>2/6/2015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14A4090-DF78-4EC3-AD22-2601D5D7A962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6D8B012-7A14-430C-B3FC-0CF3641763D4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D69911AC-3614-4D4F-8BAC-7F1DC9E6D326}" type="datetime1">
              <a:rPr lang="en-US" smtClean="0"/>
              <a:t>2/6/2015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9527E748-030E-45D5-A549-EF2AE54D88A4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85119A2-CAE7-4163-ADB4-4312ED762C28}" type="datetime1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04D81F-7611-4ECD-ABFA-495F9251C3AE}" type="datetime1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DF9A0F4C-3346-4278-BAAB-46846C2557F8}" type="datetime1">
              <a:rPr lang="en-US" smtClean="0"/>
              <a:t>2/6/2015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AB73097-5A26-4AB4-BF61-15D6F40D7B8A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BE734A87-0FEF-4E8C-A1B7-985B434D8344}" type="datetime1">
              <a:rPr lang="en-US" smtClean="0"/>
              <a:t>2/6/2015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7B3589DF-0A1F-4A35-87E3-14E09B7B68C3}" type="datetime1">
              <a:rPr lang="en-US" smtClean="0"/>
              <a:t>2/6/2015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3FDB31C-FF6D-49A2-96C7-0247100E18A0}" type="datetime1">
              <a:rPr lang="en-US" smtClean="0"/>
              <a:t>2/6/2015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conflict+resolution+handling+styles&amp;source=images&amp;cd=&amp;cad=rja&amp;docid=L7AcIjF33JffcM&amp;tbnid=SiTsAarc2hjX4M:&amp;ved=0CAUQjRw&amp;url=http://svprojectmanagement.com/conflict-resolution-climate-change-style&amp;ei=1d2FUY3YL8rH0AGd1YC4DA&amp;bvm=bv.45960087,d.dmQ&amp;psig=AFQjCNHh0KY_RTKiXflap_5jrQV5xEM_QQ&amp;ust=136781396361033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315200" cy="715962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           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0999" y="304800"/>
            <a:ext cx="8305799" cy="2209800"/>
          </a:xfrm>
          <a:solidFill>
            <a:schemeClr val="accent5"/>
          </a:solidFill>
          <a:ln w="57150">
            <a:solidFill>
              <a:srgbClr val="6600FF"/>
            </a:solidFill>
          </a:ln>
        </p:spPr>
        <p:txBody>
          <a:bodyPr>
            <a:normAutofit lnSpcReduction="10000"/>
          </a:bodyPr>
          <a:lstStyle/>
          <a:p>
            <a:r>
              <a:rPr lang="en-US" sz="4800" b="1" dirty="0">
                <a:latin typeface="Times New Roman"/>
                <a:ea typeface="Calibri"/>
                <a:cs typeface="Times New Roman"/>
              </a:rPr>
              <a:t>Conflict handling styles: Merging voices of Personality and Family</a:t>
            </a:r>
            <a:endParaRPr lang="en-US" sz="4800" dirty="0">
              <a:latin typeface="Calibri"/>
              <a:ea typeface="Calibri"/>
              <a:cs typeface="Times New Roman"/>
            </a:endParaRPr>
          </a:p>
          <a:p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304799" y="3581400"/>
            <a:ext cx="838199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66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smtClean="0"/>
              <a:t>Abel </a:t>
            </a:r>
            <a:r>
              <a:rPr lang="en-US" sz="3200" dirty="0" err="1"/>
              <a:t>Gitimu</a:t>
            </a:r>
            <a:r>
              <a:rPr lang="en-US" sz="3200" dirty="0"/>
              <a:t> </a:t>
            </a:r>
            <a:r>
              <a:rPr lang="en-US" sz="3200" dirty="0" err="1"/>
              <a:t>Waithaka</a:t>
            </a:r>
            <a:endParaRPr lang="en-US" sz="3200" dirty="0"/>
          </a:p>
          <a:p>
            <a:r>
              <a:rPr lang="en-US" sz="3200" dirty="0"/>
              <a:t>Youngstown State University</a:t>
            </a:r>
          </a:p>
          <a:p>
            <a:r>
              <a:rPr lang="en-US" sz="3200" dirty="0"/>
              <a:t>Raphael K. </a:t>
            </a:r>
            <a:r>
              <a:rPr lang="en-US" sz="3200" dirty="0" err="1"/>
              <a:t>Birya</a:t>
            </a:r>
            <a:endParaRPr lang="en-US" sz="3200" dirty="0"/>
          </a:p>
          <a:p>
            <a:r>
              <a:rPr lang="en-US" sz="3200" dirty="0"/>
              <a:t>Indiana University of Pennsylvania</a:t>
            </a:r>
          </a:p>
          <a:p>
            <a:endParaRPr lang="en-US" sz="32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67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rgbClr val="0EE2D8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ANOVA of Big Five Inventory (BFI) by Conflict Handling MODE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4864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One Way ANOVA was conducted with Thomas-</a:t>
            </a:r>
            <a:r>
              <a:rPr lang="en-US" sz="2800" b="1" dirty="0" err="1">
                <a:latin typeface="Times New Roman"/>
                <a:ea typeface="Calibri"/>
                <a:cs typeface="Times New Roman"/>
              </a:rPr>
              <a:t>Kilmann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 conflict 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MODE 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and the two  BFI personalities that showed significant effect  in the MANOVA  (Extraversion and  Agreeableness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)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xtraversion personality </a:t>
            </a:r>
            <a:r>
              <a:rPr lang="en-US" sz="2800" b="1" dirty="0" smtClean="0"/>
              <a:t>showed statistically </a:t>
            </a:r>
            <a:r>
              <a:rPr lang="en-US" sz="2800" b="1" dirty="0"/>
              <a:t>significant difference </a:t>
            </a:r>
            <a:r>
              <a:rPr lang="en-US" sz="2800" b="1" dirty="0" smtClean="0"/>
              <a:t>on conflict </a:t>
            </a:r>
            <a:r>
              <a:rPr lang="en-US" sz="2800" b="1" dirty="0"/>
              <a:t>handling styles  for </a:t>
            </a:r>
            <a:r>
              <a:rPr lang="en-US" sz="2800" b="1" dirty="0">
                <a:solidFill>
                  <a:srgbClr val="FF0000"/>
                </a:solidFill>
              </a:rPr>
              <a:t>competing </a:t>
            </a:r>
            <a:r>
              <a:rPr lang="en-US" sz="2800" b="1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avoiding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Agreeableness  personality </a:t>
            </a:r>
            <a:r>
              <a:rPr lang="en-US" sz="2800" b="1" dirty="0" smtClean="0"/>
              <a:t>showed statistically </a:t>
            </a:r>
            <a:r>
              <a:rPr lang="en-US" sz="2800" b="1" dirty="0"/>
              <a:t>significant difference </a:t>
            </a:r>
            <a:r>
              <a:rPr lang="en-US" sz="2800" b="1" dirty="0" smtClean="0"/>
              <a:t>on </a:t>
            </a:r>
            <a:r>
              <a:rPr lang="en-US" sz="2800" b="1" dirty="0"/>
              <a:t>conflict handling styles  for </a:t>
            </a:r>
            <a:r>
              <a:rPr lang="en-US" sz="2800" b="1" dirty="0">
                <a:solidFill>
                  <a:srgbClr val="FF0000"/>
                </a:solidFill>
              </a:rPr>
              <a:t>competing</a:t>
            </a:r>
            <a:r>
              <a:rPr lang="en-US" sz="2800" b="1" dirty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accommodating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* Please see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more details on the table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in the next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slide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293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914400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rgbClr val="6600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ANOVA of Big Five Inventory (BFI) by Conflict Handling MODE 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1564775"/>
              </p:ext>
            </p:extLst>
          </p:nvPr>
        </p:nvGraphicFramePr>
        <p:xfrm>
          <a:off x="304800" y="1189008"/>
          <a:ext cx="8381995" cy="51093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00200"/>
                <a:gridCol w="1752598"/>
                <a:gridCol w="1676399"/>
                <a:gridCol w="1676399"/>
                <a:gridCol w="1676399"/>
              </a:tblGrid>
              <a:tr h="882333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8995" algn="ctr"/>
                          <a:tab pos="1659890" algn="r"/>
                        </a:tabLst>
                      </a:pPr>
                      <a:r>
                        <a:rPr lang="en-US" sz="1800" b="1" dirty="0">
                          <a:effectLst/>
                        </a:rPr>
                        <a:t>	BFI Subscales	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MODE Subscales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368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Mean</a:t>
                      </a:r>
                    </a:p>
                    <a:p>
                      <a:pPr marL="36830" marR="368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Square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Sig.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9459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                   Extraversion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Competing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15.168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2.018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.002*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rgbClr val="FFFF00"/>
                    </a:solidFill>
                  </a:tcPr>
                </a:tc>
              </a:tr>
              <a:tr h="35538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Collaboration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4.662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1.098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.340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</a:tr>
              <a:tr h="35538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Compromising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4.768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1.042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.410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</a:tr>
              <a:tr h="35538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Avoiding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8.975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2.172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.001*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rgbClr val="FFFF00"/>
                    </a:solidFill>
                  </a:tcPr>
                </a:tc>
              </a:tr>
              <a:tr h="35538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Accommodating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5.395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1.109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.327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</a:tr>
              <a:tr h="355388">
                <a:tc>
                  <a:txBody>
                    <a:bodyPr/>
                    <a:lstStyle/>
                    <a:p>
                      <a:pPr marL="36830" marR="3683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3683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368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368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3683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06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         Agreeableness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Competing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13.484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1.766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.011*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rgbClr val="FFFF00"/>
                    </a:solidFill>
                  </a:tcPr>
                </a:tc>
              </a:tr>
              <a:tr h="35538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Collaboration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5.459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1.307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.142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</a:tr>
              <a:tr h="35538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Compromising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6.535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1.477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.060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</a:tr>
              <a:tr h="35538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Avoiding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3.834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.841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.701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</a:tr>
              <a:tr h="35538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Accommodating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7.767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1.666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.021*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35" marR="66635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382000" y="6597396"/>
            <a:ext cx="609600" cy="521208"/>
          </a:xfrm>
          <a:solidFill>
            <a:schemeClr val="bg1"/>
          </a:solidFill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407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66800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rgbClr val="6600FF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i="1" dirty="0" smtClean="0"/>
              <a:t>ANOVA of Family </a:t>
            </a:r>
            <a:r>
              <a:rPr lang="en-US" b="1" i="1" dirty="0"/>
              <a:t>Conflict Resolution by MODE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458200" cy="5562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One Way ANOVA was conducted with Thomas-</a:t>
            </a:r>
            <a:r>
              <a:rPr lang="en-US" sz="3200" b="1" dirty="0" err="1" smtClean="0"/>
              <a:t>Kilmann</a:t>
            </a:r>
            <a:r>
              <a:rPr lang="en-US" sz="3200" b="1" dirty="0" smtClean="0"/>
              <a:t> conflict MODE styles as the dependent variables and the Family Conflict Resolution scale totals as the independent variable.</a:t>
            </a:r>
          </a:p>
          <a:p>
            <a:r>
              <a:rPr lang="en-US" sz="3200" b="1" dirty="0" smtClean="0"/>
              <a:t> The results showed that there was no statistically significant difference in how participants’ family conflict resolution totals impacted conflict handling styles.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*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Please see more details on the table in the next slide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09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39000" cy="914400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rgbClr val="6600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ANOVA</a:t>
            </a:r>
            <a:r>
              <a:rPr lang="en-US" i="1" dirty="0"/>
              <a:t> Family Conflict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Resolution </a:t>
            </a:r>
            <a:r>
              <a:rPr lang="en-US" i="1" dirty="0"/>
              <a:t>by MODE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3906306"/>
              </p:ext>
            </p:extLst>
          </p:nvPr>
        </p:nvGraphicFramePr>
        <p:xfrm>
          <a:off x="685800" y="1143000"/>
          <a:ext cx="8001000" cy="58521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71800"/>
                <a:gridCol w="198120"/>
                <a:gridCol w="1584960"/>
                <a:gridCol w="1584960"/>
                <a:gridCol w="1661160"/>
              </a:tblGrid>
              <a:tr h="663536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Mean Square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Sig.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353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COMPETING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6.639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.806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.761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40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COLLABORATING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3.040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.691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.893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40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COMPROMISING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4.806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1.052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.396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40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AVOIDING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4.448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.987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.490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40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ACCOMMODATING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3.342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.661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.918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402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  <a:solidFill>
            <a:srgbClr val="EDBDED"/>
          </a:solidFill>
          <a:ln w="57150">
            <a:solidFill>
              <a:srgbClr val="0EE2D8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Summary, Conclusion and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8200" cy="525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7030A0"/>
                </a:solidFill>
              </a:rPr>
              <a:t>Influence of BFI personality on MODE conflict handling </a:t>
            </a:r>
            <a:r>
              <a:rPr lang="en-US" sz="3500" b="1" dirty="0" smtClean="0">
                <a:solidFill>
                  <a:srgbClr val="7030A0"/>
                </a:solidFill>
              </a:rPr>
              <a:t>styles</a:t>
            </a:r>
          </a:p>
          <a:p>
            <a:r>
              <a:rPr lang="en-US" dirty="0"/>
              <a:t> </a:t>
            </a:r>
            <a:r>
              <a:rPr lang="en-US" b="1" dirty="0"/>
              <a:t>MANOVA indicated significant influence on two BFI personalities (Extraversion and Agreeableness).</a:t>
            </a:r>
          </a:p>
          <a:p>
            <a:r>
              <a:rPr lang="en-US" b="1" dirty="0"/>
              <a:t>ANOVA results showed a statistically significant difference in some subscales </a:t>
            </a:r>
            <a:r>
              <a:rPr lang="en-US" b="1" dirty="0" smtClean="0"/>
              <a:t>of </a:t>
            </a:r>
            <a:r>
              <a:rPr lang="en-US" b="1" dirty="0"/>
              <a:t>personality and some conflict handling styles.</a:t>
            </a:r>
          </a:p>
          <a:p>
            <a:r>
              <a:rPr lang="en-US" b="1" dirty="0"/>
              <a:t>Extraversion was statistically significant on Competing and Avoiding styles </a:t>
            </a:r>
          </a:p>
          <a:p>
            <a:r>
              <a:rPr lang="en-US" b="1" dirty="0"/>
              <a:t>Agreeableness was statistically significant to competing and Accommodating styles.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80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EE2D8"/>
            </a:solidFill>
          </a:ln>
        </p:spPr>
        <p:txBody>
          <a:bodyPr/>
          <a:lstStyle/>
          <a:p>
            <a:pPr algn="ctr"/>
            <a:r>
              <a:rPr lang="en-US" dirty="0" smtClean="0"/>
              <a:t>Findings from other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This evidence supports research findings that indicate some personality tends to influence the choice of conflict handling </a:t>
            </a:r>
            <a:r>
              <a:rPr lang="en-US" b="1" dirty="0" smtClean="0"/>
              <a:t>styles </a:t>
            </a:r>
            <a:r>
              <a:rPr lang="en-US" b="1" dirty="0"/>
              <a:t>(</a:t>
            </a:r>
            <a:r>
              <a:rPr lang="en-US" b="1" dirty="0" err="1"/>
              <a:t>Moberg</a:t>
            </a:r>
            <a:r>
              <a:rPr lang="en-US" b="1" dirty="0"/>
              <a:t>, 2001). </a:t>
            </a:r>
            <a:endParaRPr lang="en-US" b="1" dirty="0" smtClean="0"/>
          </a:p>
          <a:p>
            <a:r>
              <a:rPr lang="en-US" b="1" dirty="0"/>
              <a:t>The current study did not agree with </a:t>
            </a:r>
            <a:r>
              <a:rPr lang="en-US" b="1" dirty="0" err="1"/>
              <a:t>Olekalns</a:t>
            </a:r>
            <a:r>
              <a:rPr lang="en-US" b="1" dirty="0"/>
              <a:t> and Smith (1999) study that argued that individuals with high extraversion tend </a:t>
            </a:r>
            <a:r>
              <a:rPr lang="en-US" b="1" dirty="0" smtClean="0"/>
              <a:t>to use </a:t>
            </a:r>
            <a:r>
              <a:rPr lang="en-US" b="1" dirty="0"/>
              <a:t>integrating and compromising styles while handling conflicts (</a:t>
            </a:r>
            <a:r>
              <a:rPr lang="en-US" b="1" dirty="0" err="1"/>
              <a:t>Olekalns</a:t>
            </a:r>
            <a:r>
              <a:rPr lang="en-US" b="1" dirty="0"/>
              <a:t> &amp; Smith, 1999). </a:t>
            </a:r>
            <a:endParaRPr lang="en-US" b="1" dirty="0" smtClean="0"/>
          </a:p>
          <a:p>
            <a:r>
              <a:rPr lang="en-US" b="1" dirty="0"/>
              <a:t>This finding concurs with Kilpatrick and Johnson’s, (2001) study that reasoned that agreeableness is characterized by a strong motivation to maintain positive relationships with other people involved in a conflict.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4443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315200" cy="868362"/>
          </a:xfrm>
          <a:solidFill>
            <a:srgbClr val="EDBDED"/>
          </a:solidFill>
          <a:ln w="38100">
            <a:solidFill>
              <a:srgbClr val="6600FF"/>
            </a:solidFill>
          </a:ln>
        </p:spPr>
        <p:txBody>
          <a:bodyPr>
            <a:noAutofit/>
          </a:bodyPr>
          <a:lstStyle/>
          <a:p>
            <a:r>
              <a:rPr lang="en-US" sz="2400" b="1" dirty="0"/>
              <a:t>Influence of family conflict resolution on MODE conflict handling </a:t>
            </a:r>
            <a:r>
              <a:rPr lang="en-US" sz="2400" b="1" dirty="0" smtClean="0"/>
              <a:t>styles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/>
          <a:lstStyle/>
          <a:p>
            <a:r>
              <a:rPr lang="en-US" b="1" dirty="0"/>
              <a:t>ANOVA showed no statistically significant difference on how participants family conflict resolution impacted </a:t>
            </a:r>
            <a:r>
              <a:rPr lang="en-US" b="1" dirty="0" smtClean="0"/>
              <a:t>conflict </a:t>
            </a:r>
            <a:r>
              <a:rPr lang="en-US" b="1" dirty="0"/>
              <a:t>handling </a:t>
            </a:r>
            <a:r>
              <a:rPr lang="en-US" b="1" dirty="0" smtClean="0"/>
              <a:t>styles in </a:t>
            </a:r>
            <a:r>
              <a:rPr lang="en-US" b="1" dirty="0"/>
              <a:t>all the subscales. </a:t>
            </a:r>
          </a:p>
          <a:p>
            <a:r>
              <a:rPr lang="en-US" b="1" dirty="0"/>
              <a:t> All participants regardless of their age, ethnicity or year of study indicated no significant difference on how their family influences their MODE of conflict handling.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3458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563562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EE2D8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Findings from other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382000" cy="5559552"/>
          </a:xfrm>
        </p:spPr>
        <p:txBody>
          <a:bodyPr>
            <a:noAutofit/>
          </a:bodyPr>
          <a:lstStyle/>
          <a:p>
            <a:r>
              <a:rPr lang="en-US" sz="2800" b="1" dirty="0"/>
              <a:t>The results defy the Social learning theory and the coercion </a:t>
            </a:r>
            <a:r>
              <a:rPr lang="en-US" sz="2800" b="1" dirty="0" smtClean="0"/>
              <a:t>theory</a:t>
            </a:r>
          </a:p>
          <a:p>
            <a:r>
              <a:rPr lang="en-US" sz="2800" b="1" dirty="0" smtClean="0"/>
              <a:t>Social </a:t>
            </a:r>
            <a:r>
              <a:rPr lang="en-US" sz="2800" b="1" dirty="0"/>
              <a:t>learning theory predicts that behavior patterns learned in the family are practiced in young adulthood (Andrews, Foster, </a:t>
            </a:r>
            <a:r>
              <a:rPr lang="en-US" sz="2800" b="1" dirty="0" err="1"/>
              <a:t>Capaldi</a:t>
            </a:r>
            <a:r>
              <a:rPr lang="en-US" sz="2800" b="1" dirty="0"/>
              <a:t>, &amp; Hops, 2000). </a:t>
            </a:r>
            <a:endParaRPr lang="en-US" sz="2800" b="1" dirty="0" smtClean="0"/>
          </a:p>
          <a:p>
            <a:r>
              <a:rPr lang="en-US" sz="2800" b="1" dirty="0"/>
              <a:t>Coercion theory predicts that infective parental conflict management styles will produce coercive, unskilled responses to family, young adult, and peer relationships (Andrews, at el., 2000). 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92595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  <a:solidFill>
            <a:schemeClr val="bg2"/>
          </a:solidFill>
          <a:ln w="38100">
            <a:solidFill>
              <a:srgbClr val="6600FF"/>
            </a:solidFill>
          </a:ln>
        </p:spPr>
        <p:txBody>
          <a:bodyPr/>
          <a:lstStyle/>
          <a:p>
            <a:r>
              <a:rPr lang="en-US" b="1" dirty="0"/>
              <a:t>Findings from other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305800" cy="5407152"/>
          </a:xfrm>
        </p:spPr>
        <p:txBody>
          <a:bodyPr>
            <a:noAutofit/>
          </a:bodyPr>
          <a:lstStyle/>
          <a:p>
            <a:r>
              <a:rPr lang="en-US" sz="3200" b="1" dirty="0" err="1"/>
              <a:t>Amett</a:t>
            </a:r>
            <a:r>
              <a:rPr lang="en-US" sz="3200" b="1" dirty="0"/>
              <a:t> (1999) noted, intergenerational family conflict between parents and children is usually on the rise during early adolescence and declines by late adolescence and young adulthood</a:t>
            </a:r>
            <a:endParaRPr lang="en-US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movement from home to college leads to further loosen parental control, and this results in a decrease in overall family conflict (Lee, Su, &amp; Yoshida, 2005).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2815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  <a:solidFill>
            <a:srgbClr val="EDBDED"/>
          </a:solidFill>
          <a:ln w="76200">
            <a:solidFill>
              <a:srgbClr val="CD47CD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Conclusion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029200"/>
          </a:xfrm>
        </p:spPr>
        <p:txBody>
          <a:bodyPr>
            <a:normAutofit/>
          </a:bodyPr>
          <a:lstStyle/>
          <a:p>
            <a:r>
              <a:rPr lang="en-US" sz="2800" b="1" dirty="0"/>
              <a:t>MANOVA indicated that there was significant influence of two BFI personalities (Extraversion and Agreeableness) on the conflict handling styles as measured by the MODE instrument. </a:t>
            </a:r>
            <a:endParaRPr lang="en-US" sz="2800" b="1" dirty="0" smtClean="0"/>
          </a:p>
          <a:p>
            <a:r>
              <a:rPr lang="en-US" sz="2800" b="1" dirty="0" smtClean="0"/>
              <a:t>ANOVA </a:t>
            </a:r>
            <a:r>
              <a:rPr lang="en-US" sz="2800" b="1" dirty="0"/>
              <a:t>indicated there was no impact of family conflict resolution on conflict handling styles.  </a:t>
            </a:r>
            <a:r>
              <a:rPr lang="en-US" sz="2800" b="1" dirty="0" smtClean="0"/>
              <a:t>   </a:t>
            </a:r>
            <a:endParaRPr lang="en-US" sz="2800" b="1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053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Purpose of the study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480060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dirty="0"/>
              <a:t>The purpose </a:t>
            </a:r>
            <a:r>
              <a:rPr lang="en-US" sz="3200" b="1" dirty="0" smtClean="0"/>
              <a:t>of the study </a:t>
            </a:r>
            <a:r>
              <a:rPr lang="en-US" sz="2900" b="1" dirty="0" smtClean="0">
                <a:solidFill>
                  <a:schemeClr val="accent3"/>
                </a:solidFill>
              </a:rPr>
              <a:t>was </a:t>
            </a:r>
            <a:r>
              <a:rPr lang="en-US" sz="2900" b="1" dirty="0">
                <a:solidFill>
                  <a:schemeClr val="accent3"/>
                </a:solidFill>
              </a:rPr>
              <a:t>to examine the influence of personality and family conflict resolution on conflict handling </a:t>
            </a:r>
            <a:r>
              <a:rPr lang="en-US" sz="2900" b="1" dirty="0" smtClean="0">
                <a:solidFill>
                  <a:schemeClr val="accent3"/>
                </a:solidFill>
              </a:rPr>
              <a:t>styles of college students.</a:t>
            </a:r>
            <a:endParaRPr lang="en-US" sz="2900" b="1" dirty="0" smtClean="0">
              <a:solidFill>
                <a:schemeClr val="accent3"/>
              </a:solidFill>
            </a:endParaRPr>
          </a:p>
          <a:p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65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315200" cy="2286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                     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                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"/>
            <a:ext cx="8001000" cy="6629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800" dirty="0"/>
              <a:t>References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D47CD"/>
                </a:solidFill>
              </a:rPr>
              <a:t>Antonioni</a:t>
            </a:r>
            <a:r>
              <a:rPr lang="en-US" sz="1800" b="1" dirty="0">
                <a:solidFill>
                  <a:srgbClr val="CD47CD"/>
                </a:solidFill>
              </a:rPr>
              <a:t>, D (</a:t>
            </a:r>
            <a:r>
              <a:rPr lang="en-US" sz="1800" b="1" dirty="0" smtClean="0">
                <a:solidFill>
                  <a:srgbClr val="CD47CD"/>
                </a:solidFill>
              </a:rPr>
              <a:t>1999).</a:t>
            </a:r>
            <a:r>
              <a:rPr lang="en-US" sz="1800" b="1" i="1" dirty="0" smtClean="0">
                <a:solidFill>
                  <a:srgbClr val="CD47CD"/>
                </a:solidFill>
              </a:rPr>
              <a:t>Predicting </a:t>
            </a:r>
            <a:r>
              <a:rPr lang="en-US" sz="1800" b="1" i="1" dirty="0">
                <a:solidFill>
                  <a:srgbClr val="CD47CD"/>
                </a:solidFill>
              </a:rPr>
              <a:t>approaches to conflict resolution </a:t>
            </a:r>
            <a:endParaRPr lang="en-US" sz="1800" b="1" i="1" dirty="0" smtClean="0">
              <a:solidFill>
                <a:srgbClr val="CD47CD"/>
              </a:solidFill>
            </a:endParaRPr>
          </a:p>
          <a:p>
            <a:pPr marL="0" indent="0">
              <a:buNone/>
            </a:pPr>
            <a:r>
              <a:rPr lang="en-US" sz="1800" b="1" i="1" dirty="0">
                <a:solidFill>
                  <a:srgbClr val="CD47CD"/>
                </a:solidFill>
              </a:rPr>
              <a:t>	</a:t>
            </a:r>
            <a:r>
              <a:rPr lang="en-US" sz="1800" b="1" i="1" dirty="0" smtClean="0">
                <a:solidFill>
                  <a:srgbClr val="CD47CD"/>
                </a:solidFill>
              </a:rPr>
              <a:t>from </a:t>
            </a:r>
            <a:r>
              <a:rPr lang="en-US" sz="1800" b="1" i="1" dirty="0">
                <a:solidFill>
                  <a:srgbClr val="CD47CD"/>
                </a:solidFill>
              </a:rPr>
              <a:t>big </a:t>
            </a:r>
            <a:r>
              <a:rPr lang="en-US" sz="1800" b="1" i="1" dirty="0" smtClean="0">
                <a:solidFill>
                  <a:srgbClr val="CD47CD"/>
                </a:solidFill>
              </a:rPr>
              <a:t>five personality</a:t>
            </a:r>
            <a:r>
              <a:rPr lang="en-US" sz="1800" b="1" dirty="0">
                <a:solidFill>
                  <a:srgbClr val="CD47CD"/>
                </a:solidFill>
              </a:rPr>
              <a:t>, </a:t>
            </a:r>
            <a:r>
              <a:rPr lang="en-US" sz="1800" b="1" dirty="0" smtClean="0">
                <a:solidFill>
                  <a:srgbClr val="CD47CD"/>
                </a:solidFill>
              </a:rPr>
              <a:t>Madison</a:t>
            </a:r>
            <a:r>
              <a:rPr lang="en-US" sz="1800" b="1" dirty="0">
                <a:solidFill>
                  <a:srgbClr val="CD47CD"/>
                </a:solidFill>
              </a:rPr>
              <a:t>, WI: University of </a:t>
            </a:r>
            <a:r>
              <a:rPr lang="en-US" sz="1800" b="1" dirty="0" smtClean="0">
                <a:solidFill>
                  <a:srgbClr val="CD47CD"/>
                </a:solidFill>
              </a:rPr>
              <a:t>	Wisconsin</a:t>
            </a:r>
            <a:r>
              <a:rPr lang="en-US" sz="1800" b="1" dirty="0">
                <a:solidFill>
                  <a:srgbClr val="CD47CD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Bandura, A. (1977). </a:t>
            </a:r>
            <a:r>
              <a:rPr lang="en-US" sz="1800" b="1" i="1" dirty="0">
                <a:solidFill>
                  <a:srgbClr val="CD47CD"/>
                </a:solidFill>
              </a:rPr>
              <a:t>Social learning theory</a:t>
            </a:r>
            <a:r>
              <a:rPr lang="en-US" sz="1800" b="1" dirty="0">
                <a:solidFill>
                  <a:srgbClr val="CD47CD"/>
                </a:solidFill>
              </a:rPr>
              <a:t>. Englewood Cliffs, NJ: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	</a:t>
            </a:r>
            <a:r>
              <a:rPr lang="en-US" sz="1800" b="1" dirty="0" smtClean="0">
                <a:solidFill>
                  <a:srgbClr val="CD47CD"/>
                </a:solidFill>
              </a:rPr>
              <a:t>Prentice Hall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CD47CD"/>
                </a:solidFill>
              </a:rPr>
              <a:t>Breunlin</a:t>
            </a:r>
            <a:r>
              <a:rPr lang="en-US" sz="1800" b="1" dirty="0">
                <a:solidFill>
                  <a:srgbClr val="CD47CD"/>
                </a:solidFill>
              </a:rPr>
              <a:t>, D. C., </a:t>
            </a:r>
            <a:r>
              <a:rPr lang="en-US" sz="1800" b="1" dirty="0" err="1">
                <a:solidFill>
                  <a:srgbClr val="CD47CD"/>
                </a:solidFill>
              </a:rPr>
              <a:t>Cimmarusti</a:t>
            </a:r>
            <a:r>
              <a:rPr lang="en-US" sz="1800" b="1" dirty="0">
                <a:solidFill>
                  <a:srgbClr val="CD47CD"/>
                </a:solidFill>
              </a:rPr>
              <a:t>, R. A., </a:t>
            </a:r>
            <a:r>
              <a:rPr lang="en-US" sz="1800" b="1" dirty="0" smtClean="0">
                <a:solidFill>
                  <a:srgbClr val="CD47CD"/>
                </a:solidFill>
              </a:rPr>
              <a:t> Bryant-Edwards</a:t>
            </a:r>
            <a:r>
              <a:rPr lang="en-US" sz="1800" b="1" dirty="0">
                <a:solidFill>
                  <a:srgbClr val="CD47CD"/>
                </a:solidFill>
              </a:rPr>
              <a:t>, T. L., &amp;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	</a:t>
            </a:r>
            <a:r>
              <a:rPr lang="en-US" sz="1800" b="1" dirty="0" smtClean="0">
                <a:solidFill>
                  <a:srgbClr val="CD47CD"/>
                </a:solidFill>
              </a:rPr>
              <a:t>Hetherington</a:t>
            </a:r>
            <a:r>
              <a:rPr lang="en-US" sz="1800" b="1" dirty="0">
                <a:solidFill>
                  <a:srgbClr val="CD47CD"/>
                </a:solidFill>
              </a:rPr>
              <a:t>, J. </a:t>
            </a:r>
            <a:r>
              <a:rPr lang="en-US" sz="1800" b="1" dirty="0" smtClean="0">
                <a:solidFill>
                  <a:srgbClr val="CD47CD"/>
                </a:solidFill>
              </a:rPr>
              <a:t>S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  <a:r>
              <a:rPr lang="en-US" sz="1800" b="1" dirty="0" smtClean="0">
                <a:solidFill>
                  <a:srgbClr val="CD47CD"/>
                </a:solidFill>
              </a:rPr>
              <a:t>(</a:t>
            </a:r>
            <a:r>
              <a:rPr lang="en-US" sz="1800" b="1" dirty="0">
                <a:solidFill>
                  <a:srgbClr val="CD47CD"/>
                </a:solidFill>
              </a:rPr>
              <a:t>2002). </a:t>
            </a:r>
            <a:r>
              <a:rPr lang="en-US" sz="1800" b="1" dirty="0" smtClean="0">
                <a:solidFill>
                  <a:srgbClr val="CD47CD"/>
                </a:solidFill>
              </a:rPr>
              <a:t>Conflict </a:t>
            </a:r>
            <a:r>
              <a:rPr lang="en-US" sz="1800" b="1" dirty="0">
                <a:solidFill>
                  <a:srgbClr val="CD47CD"/>
                </a:solidFill>
              </a:rPr>
              <a:t>Resolution Training as an </a:t>
            </a:r>
            <a:r>
              <a:rPr lang="en-US" sz="1800" b="1" dirty="0" smtClean="0">
                <a:solidFill>
                  <a:srgbClr val="CD47CD"/>
                </a:solidFill>
              </a:rPr>
              <a:t>	Alternative </a:t>
            </a:r>
            <a:r>
              <a:rPr lang="en-US" sz="1800" b="1" dirty="0">
                <a:solidFill>
                  <a:srgbClr val="CD47CD"/>
                </a:solidFill>
              </a:rPr>
              <a:t>to Suspension for Violent Behavior. </a:t>
            </a:r>
            <a:r>
              <a:rPr lang="en-US" sz="1800" b="1" i="1" dirty="0">
                <a:solidFill>
                  <a:srgbClr val="CD47CD"/>
                </a:solidFill>
              </a:rPr>
              <a:t>Journal of </a:t>
            </a:r>
            <a:r>
              <a:rPr lang="en-US" sz="1800" b="1" i="1" dirty="0" smtClean="0">
                <a:solidFill>
                  <a:srgbClr val="CD47CD"/>
                </a:solidFill>
              </a:rPr>
              <a:t>	Educational </a:t>
            </a:r>
            <a:r>
              <a:rPr lang="en-US" sz="1800" b="1" i="1" dirty="0">
                <a:solidFill>
                  <a:srgbClr val="CD47CD"/>
                </a:solidFill>
              </a:rPr>
              <a:t>Research, </a:t>
            </a:r>
            <a:r>
              <a:rPr lang="en-US" sz="1800" b="1" i="1" dirty="0" smtClean="0">
                <a:solidFill>
                  <a:srgbClr val="CD47CD"/>
                </a:solidFill>
              </a:rPr>
              <a:t>95</a:t>
            </a:r>
            <a:r>
              <a:rPr lang="en-US" sz="1800" b="1" dirty="0" smtClean="0">
                <a:solidFill>
                  <a:srgbClr val="CD47CD"/>
                </a:solidFill>
              </a:rPr>
              <a:t>(6</a:t>
            </a:r>
            <a:r>
              <a:rPr lang="en-US" sz="1800" b="1" dirty="0">
                <a:solidFill>
                  <a:srgbClr val="CD47CD"/>
                </a:solidFill>
              </a:rPr>
              <a:t>), </a:t>
            </a:r>
            <a:r>
              <a:rPr lang="en-US" sz="1800" b="1" dirty="0" smtClean="0">
                <a:solidFill>
                  <a:srgbClr val="CD47CD"/>
                </a:solidFill>
              </a:rPr>
              <a:t>349</a:t>
            </a:r>
            <a:r>
              <a:rPr lang="en-US" sz="1800" b="1" dirty="0">
                <a:solidFill>
                  <a:srgbClr val="CD47CD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Connolly, J., White, D., Stevens, R., &amp; Burstein, L. (1987), Adolescent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	</a:t>
            </a:r>
            <a:r>
              <a:rPr lang="en-US" sz="1800" b="1" dirty="0" smtClean="0">
                <a:solidFill>
                  <a:srgbClr val="CD47CD"/>
                </a:solidFill>
              </a:rPr>
              <a:t>self-reports </a:t>
            </a:r>
            <a:r>
              <a:rPr lang="en-US" sz="1800" b="1" dirty="0">
                <a:solidFill>
                  <a:srgbClr val="CD47CD"/>
                </a:solidFill>
              </a:rPr>
              <a:t>of </a:t>
            </a:r>
            <a:r>
              <a:rPr lang="en-US" sz="1800" b="1" dirty="0" smtClean="0">
                <a:solidFill>
                  <a:srgbClr val="CD47CD"/>
                </a:solidFill>
              </a:rPr>
              <a:t>social activity</a:t>
            </a:r>
            <a:r>
              <a:rPr lang="en-US" sz="1800" b="1" dirty="0">
                <a:solidFill>
                  <a:srgbClr val="CD47CD"/>
                </a:solidFill>
              </a:rPr>
              <a:t>: Assessment of stability and </a:t>
            </a:r>
            <a:r>
              <a:rPr lang="en-US" sz="1800" b="1" dirty="0" smtClean="0">
                <a:solidFill>
                  <a:srgbClr val="CD47CD"/>
                </a:solidFill>
              </a:rPr>
              <a:t>	relations </a:t>
            </a:r>
            <a:r>
              <a:rPr lang="en-US" sz="1800" b="1" dirty="0">
                <a:solidFill>
                  <a:srgbClr val="CD47CD"/>
                </a:solidFill>
              </a:rPr>
              <a:t>to social </a:t>
            </a:r>
            <a:r>
              <a:rPr lang="en-US" sz="1800" b="1" dirty="0" smtClean="0">
                <a:solidFill>
                  <a:srgbClr val="CD47CD"/>
                </a:solidFill>
              </a:rPr>
              <a:t>adjustment. Journal </a:t>
            </a:r>
            <a:r>
              <a:rPr lang="en-US" sz="1800" b="1" dirty="0">
                <a:solidFill>
                  <a:srgbClr val="CD47CD"/>
                </a:solidFill>
              </a:rPr>
              <a:t>of </a:t>
            </a:r>
            <a:r>
              <a:rPr lang="en-US" sz="1800" b="1" dirty="0" smtClean="0">
                <a:solidFill>
                  <a:srgbClr val="CD47CD"/>
                </a:solidFill>
              </a:rPr>
              <a:t>Adolescence,10</a:t>
            </a:r>
            <a:r>
              <a:rPr lang="en-US" sz="1800" b="1" dirty="0">
                <a:solidFill>
                  <a:srgbClr val="CD47CD"/>
                </a:solidFill>
              </a:rPr>
              <a:t>, </a:t>
            </a:r>
            <a:r>
              <a:rPr lang="en-US" sz="1800" b="1" dirty="0" smtClean="0">
                <a:solidFill>
                  <a:srgbClr val="CD47CD"/>
                </a:solidFill>
              </a:rPr>
              <a:t>83-	95</a:t>
            </a:r>
            <a:r>
              <a:rPr lang="en-US" sz="1800" b="1" dirty="0">
                <a:solidFill>
                  <a:srgbClr val="CD47CD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Costa, P. T., &amp; McCrae, R. R. (1995). Solid ground in wetland: A reply </a:t>
            </a:r>
            <a:r>
              <a:rPr lang="en-US" sz="1800" b="1" dirty="0" smtClean="0">
                <a:solidFill>
                  <a:srgbClr val="CD47CD"/>
                </a:solidFill>
              </a:rPr>
              <a:t>	to block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  <a:r>
              <a:rPr lang="en-US" sz="1800" b="1" i="1" dirty="0" smtClean="0">
                <a:solidFill>
                  <a:srgbClr val="CD47CD"/>
                </a:solidFill>
              </a:rPr>
              <a:t>Psychological Bulletin</a:t>
            </a:r>
            <a:r>
              <a:rPr lang="en-US" sz="1800" b="1" i="1" dirty="0">
                <a:solidFill>
                  <a:srgbClr val="CD47CD"/>
                </a:solidFill>
              </a:rPr>
              <a:t>, 117, </a:t>
            </a:r>
            <a:r>
              <a:rPr lang="en-US" sz="1800" b="1" dirty="0">
                <a:solidFill>
                  <a:srgbClr val="CD47CD"/>
                </a:solidFill>
              </a:rPr>
              <a:t>216-220.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rgbClr val="CD47CD"/>
                </a:solidFill>
              </a:rPr>
              <a:t>Dadds</a:t>
            </a:r>
            <a:r>
              <a:rPr lang="en-US" sz="1800" b="1" dirty="0">
                <a:solidFill>
                  <a:srgbClr val="CD47CD"/>
                </a:solidFill>
              </a:rPr>
              <a:t>, M. R., Atkinson. E., Turner, C., </a:t>
            </a:r>
            <a:r>
              <a:rPr lang="en-US" sz="1800" b="1" dirty="0" err="1">
                <a:solidFill>
                  <a:srgbClr val="CD47CD"/>
                </a:solidFill>
              </a:rPr>
              <a:t>Blums</a:t>
            </a:r>
            <a:r>
              <a:rPr lang="en-US" sz="1800" b="1" dirty="0">
                <a:solidFill>
                  <a:srgbClr val="CD47CD"/>
                </a:solidFill>
              </a:rPr>
              <a:t>, G. J., </a:t>
            </a:r>
            <a:r>
              <a:rPr lang="en-US" sz="1800" b="1" dirty="0" err="1">
                <a:solidFill>
                  <a:srgbClr val="CD47CD"/>
                </a:solidFill>
              </a:rPr>
              <a:t>Lendich</a:t>
            </a:r>
            <a:r>
              <a:rPr lang="en-US" sz="1800" b="1" dirty="0">
                <a:solidFill>
                  <a:srgbClr val="CD47CD"/>
                </a:solidFill>
              </a:rPr>
              <a:t>, B. (1999). </a:t>
            </a:r>
            <a:r>
              <a:rPr lang="en-US" sz="1800" b="1" dirty="0" smtClean="0">
                <a:solidFill>
                  <a:srgbClr val="CD47CD"/>
                </a:solidFill>
              </a:rPr>
              <a:t>	Family </a:t>
            </a:r>
            <a:r>
              <a:rPr lang="en-US" sz="1800" b="1" dirty="0">
                <a:solidFill>
                  <a:srgbClr val="CD47CD"/>
                </a:solidFill>
              </a:rPr>
              <a:t>conflict </a:t>
            </a:r>
            <a:r>
              <a:rPr lang="en-US" sz="1800" b="1" dirty="0" smtClean="0">
                <a:solidFill>
                  <a:srgbClr val="CD47CD"/>
                </a:solidFill>
              </a:rPr>
              <a:t>and child </a:t>
            </a:r>
            <a:r>
              <a:rPr lang="en-US" sz="1800" b="1" dirty="0">
                <a:solidFill>
                  <a:srgbClr val="CD47CD"/>
                </a:solidFill>
              </a:rPr>
              <a:t>adjustment: Evidence for a </a:t>
            </a:r>
            <a:r>
              <a:rPr lang="en-US" sz="1800" b="1" dirty="0" smtClean="0">
                <a:solidFill>
                  <a:srgbClr val="CD47CD"/>
                </a:solidFill>
              </a:rPr>
              <a:t>	cognitive </a:t>
            </a:r>
            <a:r>
              <a:rPr lang="en-US" sz="1800" b="1" dirty="0">
                <a:solidFill>
                  <a:srgbClr val="CD47CD"/>
                </a:solidFill>
              </a:rPr>
              <a:t>contextual model in </a:t>
            </a:r>
            <a:r>
              <a:rPr lang="en-US" sz="1800" b="1" dirty="0" smtClean="0">
                <a:solidFill>
                  <a:srgbClr val="CD47CD"/>
                </a:solidFill>
              </a:rPr>
              <a:t>intergenerational 	transmission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  <a:r>
              <a:rPr lang="en-US" sz="1800" b="1" i="1" dirty="0">
                <a:solidFill>
                  <a:srgbClr val="CD47CD"/>
                </a:solidFill>
              </a:rPr>
              <a:t>Journal of </a:t>
            </a:r>
            <a:r>
              <a:rPr lang="en-US" sz="1800" b="1" i="1" dirty="0" smtClean="0">
                <a:solidFill>
                  <a:srgbClr val="CD47CD"/>
                </a:solidFill>
              </a:rPr>
              <a:t>Family 	Psychology</a:t>
            </a:r>
            <a:r>
              <a:rPr lang="en-US" sz="1800" b="1" i="1" dirty="0">
                <a:solidFill>
                  <a:srgbClr val="CD47CD"/>
                </a:solidFill>
              </a:rPr>
              <a:t>, 13, </a:t>
            </a:r>
            <a:r>
              <a:rPr lang="en-US" sz="1800" b="1" dirty="0">
                <a:solidFill>
                  <a:srgbClr val="CD47CD"/>
                </a:solidFill>
              </a:rPr>
              <a:t>194-208.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Johnson, D. W., &amp; Johnson, R. (1996). Conflict resolution and peer </a:t>
            </a:r>
            <a:r>
              <a:rPr lang="en-US" sz="1800" b="1" dirty="0" smtClean="0">
                <a:solidFill>
                  <a:srgbClr val="CD47CD"/>
                </a:solidFill>
              </a:rPr>
              <a:t>	mediation programs </a:t>
            </a:r>
            <a:r>
              <a:rPr lang="en-US" sz="1800" b="1" dirty="0">
                <a:solidFill>
                  <a:srgbClr val="CD47CD"/>
                </a:solidFill>
              </a:rPr>
              <a:t>in </a:t>
            </a:r>
            <a:r>
              <a:rPr lang="en-US" sz="1800" b="1" dirty="0" smtClean="0">
                <a:solidFill>
                  <a:srgbClr val="CD47CD"/>
                </a:solidFill>
              </a:rPr>
              <a:t>elementary </a:t>
            </a:r>
            <a:r>
              <a:rPr lang="en-US" sz="1800" b="1" dirty="0">
                <a:solidFill>
                  <a:srgbClr val="CD47CD"/>
                </a:solidFill>
              </a:rPr>
              <a:t>and secondary schools: A </a:t>
            </a:r>
            <a:r>
              <a:rPr lang="en-US" sz="1800" b="1" dirty="0" smtClean="0">
                <a:solidFill>
                  <a:srgbClr val="CD47CD"/>
                </a:solidFill>
              </a:rPr>
              <a:t>	review </a:t>
            </a:r>
            <a:r>
              <a:rPr lang="en-US" sz="1800" b="1" dirty="0">
                <a:solidFill>
                  <a:srgbClr val="CD47CD"/>
                </a:solidFill>
              </a:rPr>
              <a:t>of the </a:t>
            </a:r>
            <a:r>
              <a:rPr lang="en-US" sz="1800" b="1" dirty="0" smtClean="0">
                <a:solidFill>
                  <a:srgbClr val="CD47CD"/>
                </a:solidFill>
              </a:rPr>
              <a:t>research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  <a:r>
              <a:rPr lang="en-US" sz="1800" b="1" i="1" dirty="0" smtClean="0">
                <a:solidFill>
                  <a:srgbClr val="CD47CD"/>
                </a:solidFill>
              </a:rPr>
              <a:t>Review </a:t>
            </a:r>
            <a:r>
              <a:rPr lang="en-US" sz="1800" b="1" i="1" dirty="0">
                <a:solidFill>
                  <a:srgbClr val="CD47CD"/>
                </a:solidFill>
              </a:rPr>
              <a:t>of Educational Research, </a:t>
            </a:r>
            <a:r>
              <a:rPr lang="en-US" sz="1800" b="1" i="1" dirty="0" smtClean="0">
                <a:solidFill>
                  <a:srgbClr val="CD47CD"/>
                </a:solidFill>
              </a:rPr>
              <a:t>	66</a:t>
            </a:r>
            <a:r>
              <a:rPr lang="en-US" sz="1800" b="1" dirty="0">
                <a:solidFill>
                  <a:srgbClr val="CD47CD"/>
                </a:solidFill>
              </a:rPr>
              <a:t>, </a:t>
            </a:r>
            <a:r>
              <a:rPr lang="en-US" sz="1800" b="1" dirty="0" smtClean="0">
                <a:solidFill>
                  <a:srgbClr val="CD47CD"/>
                </a:solidFill>
              </a:rPr>
              <a:t>	459–506.</a:t>
            </a:r>
            <a:endParaRPr lang="en-US" sz="1800" b="1" dirty="0">
              <a:solidFill>
                <a:srgbClr val="CD47C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70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610600" cy="58674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Katz, L. F., &amp; </a:t>
            </a:r>
            <a:r>
              <a:rPr lang="en-US" sz="1800" b="1" dirty="0" err="1">
                <a:solidFill>
                  <a:srgbClr val="CD47CD"/>
                </a:solidFill>
              </a:rPr>
              <a:t>Woodin</a:t>
            </a:r>
            <a:r>
              <a:rPr lang="en-US" sz="1800" b="1" dirty="0">
                <a:solidFill>
                  <a:srgbClr val="CD47CD"/>
                </a:solidFill>
              </a:rPr>
              <a:t>. E. M. (2002). Hostility, hostility detachment, and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	</a:t>
            </a:r>
            <a:r>
              <a:rPr lang="en-US" sz="1800" b="1" dirty="0" smtClean="0">
                <a:solidFill>
                  <a:srgbClr val="CD47CD"/>
                </a:solidFill>
              </a:rPr>
              <a:t>conflict engagement </a:t>
            </a:r>
            <a:r>
              <a:rPr lang="en-US" sz="1800" b="1" dirty="0">
                <a:solidFill>
                  <a:srgbClr val="CD47CD"/>
                </a:solidFill>
              </a:rPr>
              <a:t>in </a:t>
            </a:r>
            <a:r>
              <a:rPr lang="en-US" sz="1800" b="1" dirty="0" smtClean="0">
                <a:solidFill>
                  <a:srgbClr val="CD47CD"/>
                </a:solidFill>
              </a:rPr>
              <a:t> marriage</a:t>
            </a:r>
            <a:r>
              <a:rPr lang="en-US" sz="1800" b="1" dirty="0">
                <a:solidFill>
                  <a:srgbClr val="CD47CD"/>
                </a:solidFill>
              </a:rPr>
              <a:t>: effects of child and family </a:t>
            </a:r>
            <a:r>
              <a:rPr lang="en-US" sz="1800" b="1" dirty="0" smtClean="0">
                <a:solidFill>
                  <a:srgbClr val="CD47CD"/>
                </a:solidFill>
              </a:rPr>
              <a:t>	functioning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  <a:r>
              <a:rPr lang="en-US" sz="1800" b="1" i="1" dirty="0">
                <a:solidFill>
                  <a:srgbClr val="CD47CD"/>
                </a:solidFill>
              </a:rPr>
              <a:t>Child </a:t>
            </a:r>
            <a:r>
              <a:rPr lang="en-US" sz="1800" b="1" i="1" dirty="0" smtClean="0">
                <a:solidFill>
                  <a:srgbClr val="CD47CD"/>
                </a:solidFill>
              </a:rPr>
              <a:t>Development</a:t>
            </a:r>
            <a:r>
              <a:rPr lang="en-US" sz="1800" b="1" i="1" dirty="0">
                <a:solidFill>
                  <a:srgbClr val="CD47CD"/>
                </a:solidFill>
              </a:rPr>
              <a:t>, 73</a:t>
            </a:r>
            <a:r>
              <a:rPr lang="en-US" sz="1800" b="1" dirty="0">
                <a:solidFill>
                  <a:srgbClr val="CD47CD"/>
                </a:solidFill>
              </a:rPr>
              <a:t>, 636-652.</a:t>
            </a:r>
          </a:p>
          <a:p>
            <a:pPr marL="0" lvl="0" indent="0">
              <a:buNone/>
            </a:pPr>
            <a:r>
              <a:rPr lang="en-US" sz="1800" b="1" dirty="0" err="1">
                <a:solidFill>
                  <a:srgbClr val="CD47CD"/>
                </a:solidFill>
              </a:rPr>
              <a:t>Moskowitz</a:t>
            </a:r>
            <a:r>
              <a:rPr lang="en-US" sz="1800" b="1" dirty="0">
                <a:solidFill>
                  <a:srgbClr val="CD47CD"/>
                </a:solidFill>
              </a:rPr>
              <a:t>, D. S., &amp; Cote, S. (1995). Do interpersonal traits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srgbClr val="CD47CD"/>
                </a:solidFill>
              </a:rPr>
              <a:t>	</a:t>
            </a:r>
            <a:r>
              <a:rPr lang="en-US" sz="1800" b="1" dirty="0" err="1" smtClean="0">
                <a:solidFill>
                  <a:srgbClr val="CD47CD"/>
                </a:solidFill>
              </a:rPr>
              <a:t>predictaffect</a:t>
            </a:r>
            <a:r>
              <a:rPr lang="en-US" sz="1800" b="1" dirty="0">
                <a:solidFill>
                  <a:srgbClr val="CD47CD"/>
                </a:solidFill>
              </a:rPr>
              <a:t>? A </a:t>
            </a:r>
            <a:r>
              <a:rPr lang="en-US" sz="1800" b="1" dirty="0" err="1" smtClean="0">
                <a:solidFill>
                  <a:srgbClr val="CD47CD"/>
                </a:solidFill>
              </a:rPr>
              <a:t>comparision</a:t>
            </a:r>
            <a:r>
              <a:rPr lang="en-US" sz="1800" b="1" dirty="0" smtClean="0">
                <a:solidFill>
                  <a:srgbClr val="CD47CD"/>
                </a:solidFill>
              </a:rPr>
              <a:t> </a:t>
            </a:r>
            <a:r>
              <a:rPr lang="en-US" sz="1800" b="1" dirty="0">
                <a:solidFill>
                  <a:srgbClr val="CD47CD"/>
                </a:solidFill>
              </a:rPr>
              <a:t>of </a:t>
            </a:r>
            <a:r>
              <a:rPr lang="en-US" sz="1800" b="1" dirty="0" smtClean="0">
                <a:solidFill>
                  <a:srgbClr val="CD47CD"/>
                </a:solidFill>
              </a:rPr>
              <a:t>three </a:t>
            </a:r>
            <a:r>
              <a:rPr lang="en-US" sz="1800" b="1" dirty="0">
                <a:solidFill>
                  <a:srgbClr val="CD47CD"/>
                </a:solidFill>
              </a:rPr>
              <a:t>models. Journal of </a:t>
            </a:r>
            <a:r>
              <a:rPr lang="en-US" sz="1800" b="1" dirty="0" smtClean="0">
                <a:solidFill>
                  <a:srgbClr val="CD47CD"/>
                </a:solidFill>
              </a:rPr>
              <a:t>	</a:t>
            </a:r>
            <a:r>
              <a:rPr lang="en-US" sz="1800" b="1" i="1" dirty="0" smtClean="0">
                <a:solidFill>
                  <a:srgbClr val="CD47CD"/>
                </a:solidFill>
              </a:rPr>
              <a:t>Personality </a:t>
            </a:r>
            <a:r>
              <a:rPr lang="en-US" sz="1800" b="1" i="1" dirty="0">
                <a:solidFill>
                  <a:srgbClr val="CD47CD"/>
                </a:solidFill>
              </a:rPr>
              <a:t>and Social  </a:t>
            </a:r>
            <a:r>
              <a:rPr lang="en-US" sz="1800" b="1" i="1" dirty="0" smtClean="0">
                <a:solidFill>
                  <a:srgbClr val="CD47CD"/>
                </a:solidFill>
              </a:rPr>
              <a:t>Psychology</a:t>
            </a:r>
            <a:r>
              <a:rPr lang="en-US" sz="1800" b="1" i="1" dirty="0">
                <a:solidFill>
                  <a:srgbClr val="CD47CD"/>
                </a:solidFill>
              </a:rPr>
              <a:t>, 69</a:t>
            </a:r>
            <a:r>
              <a:rPr lang="en-US" sz="1800" b="1" dirty="0">
                <a:solidFill>
                  <a:srgbClr val="CD47CD"/>
                </a:solidFill>
              </a:rPr>
              <a:t>, 630-637.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Park, H. &amp; Antonioni, D. (2007). Personality, reciprocity, and strength of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srgbClr val="CD47CD"/>
                </a:solidFill>
              </a:rPr>
              <a:t>	conflict  resolution  strategy</a:t>
            </a:r>
            <a:r>
              <a:rPr lang="en-US" sz="1800" b="1" dirty="0">
                <a:solidFill>
                  <a:srgbClr val="CD47CD"/>
                </a:solidFill>
              </a:rPr>
              <a:t>. Journal of Research in </a:t>
            </a:r>
            <a:r>
              <a:rPr lang="en-US" sz="1800" b="1" dirty="0" smtClean="0">
                <a:solidFill>
                  <a:srgbClr val="CD47CD"/>
                </a:solidFill>
              </a:rPr>
              <a:t>	</a:t>
            </a:r>
            <a:r>
              <a:rPr lang="en-US" sz="1800" b="1" i="1" dirty="0" smtClean="0">
                <a:solidFill>
                  <a:srgbClr val="CD47CD"/>
                </a:solidFill>
              </a:rPr>
              <a:t>Personality,41</a:t>
            </a:r>
            <a:r>
              <a:rPr lang="en-US" sz="1800" b="1" i="1" dirty="0">
                <a:solidFill>
                  <a:srgbClr val="CD47CD"/>
                </a:solidFill>
              </a:rPr>
              <a:t>,</a:t>
            </a:r>
            <a:r>
              <a:rPr lang="en-US" sz="1800" b="1" dirty="0">
                <a:solidFill>
                  <a:srgbClr val="CD47CD"/>
                </a:solidFill>
              </a:rPr>
              <a:t> 110-125.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srgbClr val="CD47CD"/>
                </a:solidFill>
              </a:rPr>
              <a:t>Reese-Weber, M. (2000). Middle and late adolescents conflict resolution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srgbClr val="CD47CD"/>
                </a:solidFill>
              </a:rPr>
              <a:t>	skills </a:t>
            </a:r>
            <a:r>
              <a:rPr lang="en-US" sz="1800" b="1" dirty="0">
                <a:solidFill>
                  <a:srgbClr val="CD47CD"/>
                </a:solidFill>
              </a:rPr>
              <a:t>with </a:t>
            </a:r>
            <a:r>
              <a:rPr lang="en-US" sz="1800" b="1" dirty="0" smtClean="0">
                <a:solidFill>
                  <a:srgbClr val="CD47CD"/>
                </a:solidFill>
              </a:rPr>
              <a:t>siblings</a:t>
            </a:r>
            <a:r>
              <a:rPr lang="en-US" sz="1800" b="1" dirty="0">
                <a:solidFill>
                  <a:srgbClr val="CD47CD"/>
                </a:solidFill>
              </a:rPr>
              <a:t>: </a:t>
            </a:r>
            <a:r>
              <a:rPr lang="en-US" sz="1800" b="1" dirty="0" smtClean="0">
                <a:solidFill>
                  <a:srgbClr val="CD47CD"/>
                </a:solidFill>
              </a:rPr>
              <a:t>Associations </a:t>
            </a:r>
            <a:r>
              <a:rPr lang="en-US" sz="1800" b="1" dirty="0">
                <a:solidFill>
                  <a:srgbClr val="CD47CD"/>
                </a:solidFill>
              </a:rPr>
              <a:t>with </a:t>
            </a:r>
            <a:r>
              <a:rPr lang="en-US" sz="1800" b="1" dirty="0" err="1">
                <a:solidFill>
                  <a:srgbClr val="CD47CD"/>
                </a:solidFill>
              </a:rPr>
              <a:t>interparental</a:t>
            </a:r>
            <a:r>
              <a:rPr lang="en-US" sz="1800" b="1" dirty="0">
                <a:solidFill>
                  <a:srgbClr val="CD47CD"/>
                </a:solidFill>
              </a:rPr>
              <a:t> and </a:t>
            </a:r>
            <a:r>
              <a:rPr lang="en-US" sz="1800" b="1" dirty="0" smtClean="0">
                <a:solidFill>
                  <a:srgbClr val="CD47CD"/>
                </a:solidFill>
              </a:rPr>
              <a:t>parent-	adolescent </a:t>
            </a:r>
            <a:r>
              <a:rPr lang="en-US" sz="1800" b="1" dirty="0">
                <a:solidFill>
                  <a:srgbClr val="CD47CD"/>
                </a:solidFill>
              </a:rPr>
              <a:t>conflict </a:t>
            </a:r>
            <a:r>
              <a:rPr lang="en-US" sz="1800" b="1" dirty="0" smtClean="0">
                <a:solidFill>
                  <a:srgbClr val="CD47CD"/>
                </a:solidFill>
              </a:rPr>
              <a:t>resolution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  <a:r>
              <a:rPr lang="en-US" sz="1800" b="1" i="1" dirty="0">
                <a:solidFill>
                  <a:srgbClr val="CD47CD"/>
                </a:solidFill>
              </a:rPr>
              <a:t>Journal of Youth Adolescence, 29</a:t>
            </a:r>
            <a:r>
              <a:rPr lang="en-US" sz="1800" b="1" dirty="0">
                <a:solidFill>
                  <a:srgbClr val="CD47CD"/>
                </a:solidFill>
              </a:rPr>
              <a:t>, 6, </a:t>
            </a:r>
            <a:r>
              <a:rPr lang="en-US" sz="1800" b="1" dirty="0" smtClean="0">
                <a:solidFill>
                  <a:srgbClr val="CD47CD"/>
                </a:solidFill>
              </a:rPr>
              <a:t>	697-711</a:t>
            </a:r>
            <a:endParaRPr lang="en-US" sz="1800" b="1" dirty="0">
              <a:solidFill>
                <a:srgbClr val="CD47CD"/>
              </a:solidFill>
            </a:endParaRPr>
          </a:p>
          <a:p>
            <a:pPr marL="0" lvl="0" indent="0">
              <a:buNone/>
            </a:pPr>
            <a:r>
              <a:rPr lang="en-US" sz="1800" b="1" dirty="0" err="1">
                <a:solidFill>
                  <a:srgbClr val="CD47CD"/>
                </a:solidFill>
              </a:rPr>
              <a:t>Stevahn</a:t>
            </a:r>
            <a:r>
              <a:rPr lang="en-US" sz="1800" b="1" dirty="0">
                <a:solidFill>
                  <a:srgbClr val="CD47CD"/>
                </a:solidFill>
              </a:rPr>
              <a:t>, L. (2004). Integrating conflict resolution training into the </a:t>
            </a:r>
            <a:endParaRPr lang="en-US" sz="1800" b="1" dirty="0" smtClean="0">
              <a:solidFill>
                <a:srgbClr val="CD47CD"/>
              </a:solidFill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srgbClr val="CD47CD"/>
                </a:solidFill>
              </a:rPr>
              <a:t>	curriculum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  <a:r>
              <a:rPr lang="en-US" sz="1800" b="1" i="1" dirty="0" smtClean="0">
                <a:solidFill>
                  <a:srgbClr val="CD47CD"/>
                </a:solidFill>
              </a:rPr>
              <a:t>Theory </a:t>
            </a:r>
            <a:r>
              <a:rPr lang="en-US" sz="1800" b="1" i="1" dirty="0">
                <a:solidFill>
                  <a:srgbClr val="CD47CD"/>
                </a:solidFill>
              </a:rPr>
              <a:t>Into </a:t>
            </a:r>
            <a:r>
              <a:rPr lang="en-US" sz="1800" b="1" i="1" dirty="0" smtClean="0">
                <a:solidFill>
                  <a:srgbClr val="CD47CD"/>
                </a:solidFill>
              </a:rPr>
              <a:t>Practice</a:t>
            </a:r>
            <a:r>
              <a:rPr lang="en-US" sz="1800" b="1" i="1" dirty="0">
                <a:solidFill>
                  <a:srgbClr val="CD47CD"/>
                </a:solidFill>
              </a:rPr>
              <a:t>, 43(1</a:t>
            </a:r>
            <a:r>
              <a:rPr lang="en-US" sz="1800" b="1" dirty="0">
                <a:solidFill>
                  <a:srgbClr val="CD47CD"/>
                </a:solidFill>
              </a:rPr>
              <a:t>), 50-58.</a:t>
            </a:r>
          </a:p>
          <a:p>
            <a:pPr marL="0" lvl="0" indent="0">
              <a:buNone/>
            </a:pPr>
            <a:r>
              <a:rPr lang="en-US" sz="1800" b="1" dirty="0" err="1">
                <a:solidFill>
                  <a:srgbClr val="CD47CD"/>
                </a:solidFill>
              </a:rPr>
              <a:t>Stevahn</a:t>
            </a:r>
            <a:r>
              <a:rPr lang="en-US" sz="1800" b="1" dirty="0">
                <a:solidFill>
                  <a:srgbClr val="CD47CD"/>
                </a:solidFill>
              </a:rPr>
              <a:t>, L., Johnson, D. W., Johnson, R. T., &amp; Schultz, R. (2002). Effects of </a:t>
            </a:r>
            <a:r>
              <a:rPr lang="en-US" sz="1800" b="1" dirty="0" smtClean="0">
                <a:solidFill>
                  <a:srgbClr val="CD47CD"/>
                </a:solidFill>
              </a:rPr>
              <a:t>	conflict </a:t>
            </a:r>
            <a:r>
              <a:rPr lang="en-US" sz="1800" b="1" dirty="0">
                <a:solidFill>
                  <a:srgbClr val="CD47CD"/>
                </a:solidFill>
              </a:rPr>
              <a:t>resolution </a:t>
            </a:r>
            <a:r>
              <a:rPr lang="en-US" sz="1800" b="1" dirty="0" smtClean="0">
                <a:solidFill>
                  <a:srgbClr val="CD47CD"/>
                </a:solidFill>
              </a:rPr>
              <a:t> training </a:t>
            </a:r>
            <a:r>
              <a:rPr lang="en-US" sz="1800" b="1" dirty="0">
                <a:solidFill>
                  <a:srgbClr val="CD47CD"/>
                </a:solidFill>
              </a:rPr>
              <a:t>integrated into a high school social </a:t>
            </a:r>
            <a:r>
              <a:rPr lang="en-US" sz="1800" b="1" dirty="0" smtClean="0">
                <a:solidFill>
                  <a:srgbClr val="CD47CD"/>
                </a:solidFill>
              </a:rPr>
              <a:t>	studies 	curriculum</a:t>
            </a:r>
            <a:r>
              <a:rPr lang="en-US" sz="1800" b="1" dirty="0">
                <a:solidFill>
                  <a:srgbClr val="CD47CD"/>
                </a:solidFill>
              </a:rPr>
              <a:t>. </a:t>
            </a:r>
            <a:r>
              <a:rPr lang="en-US" sz="1800" b="1" i="1" dirty="0">
                <a:solidFill>
                  <a:srgbClr val="CD47CD"/>
                </a:solidFill>
              </a:rPr>
              <a:t>Journal of Social Psychology, 14</a:t>
            </a:r>
            <a:r>
              <a:rPr lang="en-US" sz="1800" b="1" dirty="0">
                <a:solidFill>
                  <a:srgbClr val="CD47CD"/>
                </a:solidFill>
              </a:rPr>
              <a:t>2(3), 305-331.</a:t>
            </a:r>
          </a:p>
          <a:p>
            <a:pPr marL="0" lvl="0" indent="0">
              <a:buNone/>
            </a:pPr>
            <a:r>
              <a:rPr lang="en-US" sz="1800" b="1" dirty="0" err="1">
                <a:solidFill>
                  <a:srgbClr val="CD47CD"/>
                </a:solidFill>
              </a:rPr>
              <a:t>Tedeschi</a:t>
            </a:r>
            <a:r>
              <a:rPr lang="en-US" sz="1800" b="1" dirty="0">
                <a:solidFill>
                  <a:srgbClr val="CD47CD"/>
                </a:solidFill>
              </a:rPr>
              <a:t>, J., and R. </a:t>
            </a:r>
            <a:r>
              <a:rPr lang="en-US" sz="1800" b="1" dirty="0" err="1">
                <a:solidFill>
                  <a:srgbClr val="CD47CD"/>
                </a:solidFill>
              </a:rPr>
              <a:t>Felson</a:t>
            </a:r>
            <a:r>
              <a:rPr lang="en-US" sz="1800" b="1" dirty="0">
                <a:solidFill>
                  <a:srgbClr val="CD47CD"/>
                </a:solidFill>
              </a:rPr>
              <a:t>. 1994. Violence, aggression, &amp; coercive </a:t>
            </a:r>
            <a:r>
              <a:rPr lang="en-US" sz="1800" b="1" dirty="0" smtClean="0">
                <a:solidFill>
                  <a:srgbClr val="CD47CD"/>
                </a:solidFill>
              </a:rPr>
              <a:t>	</a:t>
            </a:r>
            <a:r>
              <a:rPr lang="en-US" sz="1800" b="1" dirty="0" err="1" smtClean="0">
                <a:solidFill>
                  <a:srgbClr val="CD47CD"/>
                </a:solidFill>
              </a:rPr>
              <a:t>actions.Washington</a:t>
            </a:r>
            <a:r>
              <a:rPr lang="en-US" sz="1800" b="1" dirty="0">
                <a:solidFill>
                  <a:srgbClr val="CD47CD"/>
                </a:solidFill>
              </a:rPr>
              <a:t>, DC: </a:t>
            </a:r>
            <a:r>
              <a:rPr lang="en-US" sz="1800" b="1" dirty="0" smtClean="0">
                <a:solidFill>
                  <a:srgbClr val="CD47CD"/>
                </a:solidFill>
              </a:rPr>
              <a:t>American </a:t>
            </a:r>
            <a:r>
              <a:rPr lang="en-US" sz="1800" b="1" dirty="0">
                <a:solidFill>
                  <a:srgbClr val="CD47CD"/>
                </a:solidFill>
              </a:rPr>
              <a:t>Psychological Association.</a:t>
            </a:r>
          </a:p>
          <a:p>
            <a:pPr lvl="0"/>
            <a:endParaRPr lang="en-US" sz="1800" dirty="0">
              <a:solidFill>
                <a:srgbClr val="CD47CD"/>
              </a:solidFill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88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24800" cy="1143000"/>
          </a:xfrm>
          <a:solidFill>
            <a:srgbClr val="0EE2D8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Research </a:t>
            </a:r>
            <a:r>
              <a:rPr lang="en-US" sz="4000" b="1" dirty="0" smtClean="0">
                <a:solidFill>
                  <a:srgbClr val="7030A0"/>
                </a:solidFill>
              </a:rPr>
              <a:t>Question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RQ</a:t>
            </a:r>
            <a:r>
              <a:rPr lang="en-US" sz="3600" b="1" dirty="0" smtClean="0"/>
              <a:t> </a:t>
            </a:r>
            <a:r>
              <a:rPr lang="en-US" sz="3600" b="1" dirty="0">
                <a:solidFill>
                  <a:srgbClr val="000000"/>
                </a:solidFill>
              </a:rPr>
              <a:t>Is there a statistically significant difference  in how  </a:t>
            </a:r>
            <a:r>
              <a:rPr lang="en-US" sz="3600" b="1" dirty="0" smtClean="0">
                <a:solidFill>
                  <a:srgbClr val="000000"/>
                </a:solidFill>
              </a:rPr>
              <a:t>personality and  </a:t>
            </a:r>
            <a:r>
              <a:rPr lang="en-US" sz="3600" b="1" dirty="0">
                <a:solidFill>
                  <a:srgbClr val="000000"/>
                </a:solidFill>
              </a:rPr>
              <a:t>family conflict </a:t>
            </a:r>
            <a:r>
              <a:rPr lang="en-US" sz="3600" b="1" dirty="0" smtClean="0">
                <a:solidFill>
                  <a:srgbClr val="000000"/>
                </a:solidFill>
              </a:rPr>
              <a:t>resolution influence </a:t>
            </a:r>
            <a:r>
              <a:rPr lang="en-US" sz="3600" b="1" dirty="0">
                <a:solidFill>
                  <a:srgbClr val="000000"/>
                </a:solidFill>
              </a:rPr>
              <a:t>an individual’s conflict handling </a:t>
            </a:r>
            <a:r>
              <a:rPr lang="en-US" sz="3600" b="1" dirty="0" smtClean="0">
                <a:solidFill>
                  <a:srgbClr val="000000"/>
                </a:solidFill>
              </a:rPr>
              <a:t>style?</a:t>
            </a:r>
            <a:endParaRPr lang="en-US" sz="3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800" b="1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15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0551" y="304800"/>
            <a:ext cx="8001000" cy="6553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Instrumentation: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Thomas </a:t>
            </a:r>
            <a:r>
              <a:rPr lang="en-US" sz="3600" b="1" dirty="0">
                <a:solidFill>
                  <a:srgbClr val="FF0000"/>
                </a:solidFill>
              </a:rPr>
              <a:t>–Kilmann Conflict Mode </a:t>
            </a:r>
            <a:r>
              <a:rPr lang="en-US" sz="3600" b="1" dirty="0" smtClean="0">
                <a:solidFill>
                  <a:srgbClr val="FF0000"/>
                </a:solidFill>
              </a:rPr>
              <a:t>Instrument (MODE)</a:t>
            </a:r>
            <a:r>
              <a:rPr lang="en-US" sz="3600" b="1" dirty="0"/>
              <a:t> </a:t>
            </a:r>
            <a:r>
              <a:rPr lang="en-US" sz="3600" b="1" dirty="0" smtClean="0">
                <a:solidFill>
                  <a:srgbClr val="6600FF"/>
                </a:solidFill>
              </a:rPr>
              <a:t> </a:t>
            </a:r>
            <a:endParaRPr lang="en-US" sz="3600" b="1" dirty="0" smtClean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Measures conflict handling styles.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rgbClr val="000000"/>
                </a:solidFill>
              </a:rPr>
              <a:t>Allocates individuals into two dimensions in dealing with conflict.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</a:rPr>
              <a:t>Assertiveness (satisfy one concerns).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</a:rPr>
              <a:t>Cooperativeness (satisfy concerns for others).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06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www.earthpm.com/wp-content/uploads/2010/03/tkmodel1-1024x707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88392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534400" cy="563575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The Five Big Inventory Instrument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Personality measured includes: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sz="3600" b="1" dirty="0" smtClean="0"/>
              <a:t>Extraversion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sz="3600" b="1" dirty="0" smtClean="0"/>
              <a:t>Agreeableness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sz="3600" b="1" dirty="0" smtClean="0"/>
              <a:t>Conscientiousness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sz="3600" b="1" dirty="0" smtClean="0"/>
              <a:t>Neuroticism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sz="3600" b="1" dirty="0" smtClean="0"/>
              <a:t>Openness</a:t>
            </a:r>
            <a:endParaRPr lang="en-US" sz="36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86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467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Instrumentation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305800" cy="5864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3. Family </a:t>
            </a:r>
            <a:r>
              <a:rPr lang="en-US" sz="3200" b="1" dirty="0">
                <a:solidFill>
                  <a:srgbClr val="FF0000"/>
                </a:solidFill>
              </a:rPr>
              <a:t>conflict resolution scale (</a:t>
            </a:r>
            <a:r>
              <a:rPr lang="en-US" sz="3200" b="1" dirty="0" smtClean="0">
                <a:solidFill>
                  <a:srgbClr val="FF0000"/>
                </a:solidFill>
              </a:rPr>
              <a:t>FCRS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rgbClr val="000000"/>
                </a:solidFill>
              </a:rPr>
              <a:t>Consists of 18 items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000000"/>
                </a:solidFill>
              </a:rPr>
              <a:t>17 of </a:t>
            </a:r>
            <a:r>
              <a:rPr lang="en-US" sz="3600" b="1" dirty="0" smtClean="0">
                <a:solidFill>
                  <a:srgbClr val="000000"/>
                </a:solidFill>
              </a:rPr>
              <a:t>items </a:t>
            </a:r>
            <a:r>
              <a:rPr lang="en-US" sz="3600" b="1" dirty="0">
                <a:solidFill>
                  <a:srgbClr val="000000"/>
                </a:solidFill>
              </a:rPr>
              <a:t>provide a total score for family conflict </a:t>
            </a:r>
            <a:r>
              <a:rPr lang="en-US" sz="3600" b="1" dirty="0" smtClean="0">
                <a:solidFill>
                  <a:srgbClr val="000000"/>
                </a:solidFill>
              </a:rPr>
              <a:t>resolution.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521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rgbClr val="0EE2D8"/>
            </a:solidFill>
          </a:ln>
        </p:spPr>
        <p:txBody>
          <a:bodyPr/>
          <a:lstStyle/>
          <a:p>
            <a:r>
              <a:rPr lang="en-US" b="1" i="1" dirty="0"/>
              <a:t>MANOVA of Big Five Inventory (BFI) by Conflict Handling MODE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3752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 MANOVA was </a:t>
            </a:r>
            <a:r>
              <a:rPr lang="en-US" sz="2800" b="1" dirty="0"/>
              <a:t>conducted </a:t>
            </a:r>
            <a:r>
              <a:rPr lang="en-US" sz="2800" b="1" dirty="0" smtClean="0"/>
              <a:t>with </a:t>
            </a:r>
            <a:r>
              <a:rPr lang="en-US" sz="2800" b="1" dirty="0"/>
              <a:t>Thomas-</a:t>
            </a:r>
            <a:r>
              <a:rPr lang="en-US" sz="2800" b="1" dirty="0" err="1"/>
              <a:t>Kilmann</a:t>
            </a:r>
            <a:r>
              <a:rPr lang="en-US" sz="2800" b="1" dirty="0"/>
              <a:t> conflict MODE styles as the dependent variables </a:t>
            </a:r>
            <a:r>
              <a:rPr lang="en-US" sz="2800" b="1" dirty="0" smtClean="0"/>
              <a:t>and </a:t>
            </a:r>
            <a:r>
              <a:rPr lang="en-US" sz="2800" b="1" dirty="0"/>
              <a:t>each of the five personalities as measured by BFI personality instrument  </a:t>
            </a:r>
            <a:r>
              <a:rPr lang="en-US" sz="2800" b="1" dirty="0" smtClean="0"/>
              <a:t>as </a:t>
            </a:r>
            <a:r>
              <a:rPr lang="en-US" sz="2800" b="1" dirty="0"/>
              <a:t>the factor or independent variable. </a:t>
            </a:r>
          </a:p>
          <a:p>
            <a:r>
              <a:rPr lang="en-US" sz="2800" b="1" dirty="0" smtClean="0"/>
              <a:t> MANOVA results indicated significant effect was found for personality of </a:t>
            </a:r>
            <a:r>
              <a:rPr lang="en-US" sz="2800" b="1" dirty="0" smtClean="0">
                <a:solidFill>
                  <a:srgbClr val="FF0000"/>
                </a:solidFill>
              </a:rPr>
              <a:t>Extraversion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Agreeableness </a:t>
            </a:r>
            <a:r>
              <a:rPr lang="en-US" sz="2800" b="1" dirty="0" smtClean="0"/>
              <a:t>on conflict handling MODE.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EE2D8"/>
                </a:solidFill>
              </a:rPr>
              <a:t>*</a:t>
            </a:r>
            <a:r>
              <a:rPr lang="en-US" b="1" i="1" dirty="0" smtClean="0">
                <a:solidFill>
                  <a:srgbClr val="0EE2D8"/>
                </a:solidFill>
              </a:rPr>
              <a:t>Please see more details on the table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EE2D8"/>
                </a:solidFill>
              </a:rPr>
              <a:t>in the next slide  </a:t>
            </a:r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32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792162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rgbClr val="0EE2D8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>MANOVA of Big Five Inventory (BFI) by Conflict Handling MODE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5943823"/>
              </p:ext>
            </p:extLst>
          </p:nvPr>
        </p:nvGraphicFramePr>
        <p:xfrm>
          <a:off x="381000" y="1371600"/>
          <a:ext cx="8458200" cy="51816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2040"/>
                <a:gridCol w="162560"/>
                <a:gridCol w="914400"/>
                <a:gridCol w="1066800"/>
                <a:gridCol w="1600200"/>
                <a:gridCol w="1219200"/>
                <a:gridCol w="1143000"/>
              </a:tblGrid>
              <a:tr h="505769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Multivariate </a:t>
                      </a:r>
                      <a:r>
                        <a:rPr lang="en-US" sz="1800" b="1" dirty="0" err="1">
                          <a:effectLst/>
                        </a:rPr>
                        <a:t>Tests</a:t>
                      </a:r>
                      <a:r>
                        <a:rPr lang="en-US" sz="1800" b="1" baseline="30000" dirty="0" err="1">
                          <a:effectLst/>
                        </a:rPr>
                        <a:t>a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1537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Effect        </a:t>
                      </a:r>
                      <a:r>
                        <a:rPr lang="en-US" sz="1800" b="1" dirty="0" err="1">
                          <a:effectLst/>
                        </a:rPr>
                        <a:t>Wilks</a:t>
                      </a:r>
                      <a:r>
                        <a:rPr lang="en-US" sz="1800" b="1" dirty="0">
                          <a:effectLst/>
                        </a:rPr>
                        <a:t>' Lambda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Value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Hypothesis </a:t>
                      </a:r>
                      <a:r>
                        <a:rPr lang="en-US" sz="1800" b="1" dirty="0" err="1">
                          <a:effectLst/>
                        </a:rPr>
                        <a:t>df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Error </a:t>
                      </a:r>
                      <a:r>
                        <a:rPr lang="en-US" sz="1800" b="1" dirty="0" err="1">
                          <a:effectLst/>
                        </a:rPr>
                        <a:t>df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Sig.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469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Extraversion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.645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1.402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108.000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1296.623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.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006*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23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Agreeableness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.632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1.414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112.000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1293.357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.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004*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0469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Conscientiousness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.711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1.116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104.000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1295.835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.207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Neuroticism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.687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1.100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116.000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1290.018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.228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Openness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.690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1.172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108.000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1298.000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.114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 flipV="1">
            <a:off x="8610600" y="6705599"/>
            <a:ext cx="152400" cy="45719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617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00B0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7736</TotalTime>
  <Words>1029</Words>
  <Application>Microsoft Office PowerPoint</Application>
  <PresentationFormat>On-screen Show (4:3)</PresentationFormat>
  <Paragraphs>279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            </vt:lpstr>
      <vt:lpstr>Purpose of the study</vt:lpstr>
      <vt:lpstr> Research Question</vt:lpstr>
      <vt:lpstr>PowerPoint Presentation</vt:lpstr>
      <vt:lpstr>PowerPoint Presentation</vt:lpstr>
      <vt:lpstr>Instrumentation</vt:lpstr>
      <vt:lpstr>Instrumentation </vt:lpstr>
      <vt:lpstr>MANOVA of Big Five Inventory (BFI) by Conflict Handling MODE</vt:lpstr>
      <vt:lpstr>MANOVA of Big Five Inventory (BFI) by Conflict Handling MODE </vt:lpstr>
      <vt:lpstr>ANOVA of Big Five Inventory (BFI) by Conflict Handling MODE </vt:lpstr>
      <vt:lpstr>ANOVA of Big Five Inventory (BFI) by Conflict Handling MODE </vt:lpstr>
      <vt:lpstr>ANOVA of Family Conflict Resolution by MODE </vt:lpstr>
      <vt:lpstr>ANOVA Family Conflict  Resolution by MODE </vt:lpstr>
      <vt:lpstr>Summary, Conclusion and Recommendations</vt:lpstr>
      <vt:lpstr>Findings from other studies</vt:lpstr>
      <vt:lpstr>Influence of family conflict resolution on MODE conflict handling styles</vt:lpstr>
      <vt:lpstr>Findings from other studies</vt:lpstr>
      <vt:lpstr>Findings from other studies</vt:lpstr>
      <vt:lpstr>Conclusion</vt:lpstr>
      <vt:lpstr>                                                 </vt:lpstr>
      <vt:lpstr>References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Abel Waithaka</dc:creator>
  <cp:lastModifiedBy>Windows User</cp:lastModifiedBy>
  <cp:revision>432</cp:revision>
  <dcterms:created xsi:type="dcterms:W3CDTF">2013-04-23T16:08:10Z</dcterms:created>
  <dcterms:modified xsi:type="dcterms:W3CDTF">2015-02-06T16:42:30Z</dcterms:modified>
</cp:coreProperties>
</file>