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74" r:id="rId4"/>
    <p:sldId id="292" r:id="rId5"/>
    <p:sldId id="270" r:id="rId6"/>
    <p:sldId id="296" r:id="rId7"/>
    <p:sldId id="307" r:id="rId8"/>
    <p:sldId id="308" r:id="rId9"/>
    <p:sldId id="297" r:id="rId10"/>
    <p:sldId id="295" r:id="rId11"/>
    <p:sldId id="290" r:id="rId12"/>
    <p:sldId id="309" r:id="rId13"/>
    <p:sldId id="300" r:id="rId14"/>
    <p:sldId id="260" r:id="rId1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.dougherty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5" autoAdjust="0"/>
  </p:normalViewPr>
  <p:slideViewPr>
    <p:cSldViewPr snapToGrid="0" snapToObjects="1">
      <p:cViewPr varScale="1">
        <p:scale>
          <a:sx n="69" d="100"/>
          <a:sy n="69" d="100"/>
        </p:scale>
        <p:origin x="-11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525B-6878-486C-8BB3-8FE9FBD718C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79DDF-4A72-42B2-8B4A-DF31D5E6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523B6F3-3266-4202-B244-6C991C9539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EE0CA37-B3D3-4D0D-8A2B-1C633EDD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3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Institutions will be able to view and analyze the performance of their candidates—individually or in aggregate—by using </a:t>
            </a:r>
            <a:r>
              <a:rPr lang="en-US" i="1" dirty="0" err="1">
                <a:solidFill>
                  <a:srgbClr val="C00000"/>
                </a:solidFill>
              </a:rPr>
              <a:t>ResultsAnalyzer</a:t>
            </a:r>
            <a:r>
              <a:rPr lang="en-US" dirty="0">
                <a:solidFill>
                  <a:srgbClr val="C00000"/>
                </a:solidFill>
              </a:rPr>
              <a:t>™</a:t>
            </a:r>
            <a:r>
              <a:rPr lang="en-US" dirty="0"/>
              <a:t>, a data analysis tool provided for the program. </a:t>
            </a:r>
          </a:p>
          <a:p>
            <a:r>
              <a:rPr lang="en-US" dirty="0"/>
              <a:t>The </a:t>
            </a:r>
            <a:r>
              <a:rPr lang="en-US" i="1" dirty="0" err="1"/>
              <a:t>ResultsAnalyzer</a:t>
            </a:r>
            <a:r>
              <a:rPr lang="en-US" dirty="0"/>
              <a:t>™ tool will allow users to access candidate, assessment data, giving them the capability to: Export data to Microsoft® Excel or other report software; and print graphics and Analyze candidate and institution data for numerous variables (including self-reported data such as gender and ethnicity)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2014 Annual FEA-Ohio Conference was held at the University of Findlay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OCTEO Conference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173148"/>
            <a:ext cx="6400800" cy="430887"/>
          </a:xfrm>
        </p:spPr>
        <p:txBody>
          <a:bodyPr/>
          <a:lstStyle/>
          <a:p>
            <a:r>
              <a:rPr lang="en-US" dirty="0" smtClean="0"/>
              <a:t>ODE Update ∙ </a:t>
            </a:r>
            <a:r>
              <a:rPr lang="en-US" dirty="0" smtClean="0"/>
              <a:t>March</a:t>
            </a:r>
            <a:r>
              <a:rPr lang="en-US" dirty="0" smtClean="0"/>
              <a:t> 6, 2015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34" y="641990"/>
            <a:ext cx="8229600" cy="898119"/>
          </a:xfrm>
        </p:spPr>
        <p:txBody>
          <a:bodyPr/>
          <a:lstStyle/>
          <a:p>
            <a:r>
              <a:rPr lang="en-US" dirty="0"/>
              <a:t>Future Educators of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2559" b="10641"/>
          <a:stretch/>
        </p:blipFill>
        <p:spPr>
          <a:xfrm>
            <a:off x="2965104" y="3633624"/>
            <a:ext cx="3186546" cy="262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7225" y="1786965"/>
            <a:ext cx="78941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2015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FEA-Ohio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Conference will be held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Dominican University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Educator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15" y="4751920"/>
            <a:ext cx="7885703" cy="12609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Reflective teachers who are better educators tomorrow than they were today. </a:t>
            </a: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829339" y="2866128"/>
            <a:ext cx="7644809" cy="33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23" y="1232976"/>
            <a:ext cx="3277058" cy="33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5" y="457200"/>
            <a:ext cx="8746837" cy="1292662"/>
          </a:xfrm>
        </p:spPr>
        <p:txBody>
          <a:bodyPr/>
          <a:lstStyle/>
          <a:p>
            <a:r>
              <a:rPr lang="en-US" dirty="0" smtClean="0"/>
              <a:t>Resident Educator </a:t>
            </a:r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73" y="1773462"/>
            <a:ext cx="8086969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RESA Handbook </a:t>
            </a:r>
            <a:r>
              <a:rPr lang="en-US" dirty="0" smtClean="0"/>
              <a:t>is available on the ODE website and at: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www.OhioRESA.com</a:t>
            </a: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Resident </a:t>
            </a:r>
            <a:r>
              <a:rPr lang="en-US" dirty="0" smtClean="0"/>
              <a:t>Educator Summative Assessment (RESA</a:t>
            </a:r>
            <a:r>
              <a:rPr lang="en-US" dirty="0" smtClean="0"/>
              <a:t>): aggregate data by IHE for 2014-15 will be available for the OBR metrics report.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Changes to the 2015-2016 Resident Educator Program have been proposed. </a:t>
            </a: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54182" y="2958492"/>
            <a:ext cx="8063345" cy="1697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25056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82107"/>
            <a:ext cx="8559800" cy="646331"/>
          </a:xfrm>
        </p:spPr>
        <p:txBody>
          <a:bodyPr/>
          <a:lstStyle/>
          <a:p>
            <a:r>
              <a:rPr lang="en-US" dirty="0" smtClean="0"/>
              <a:t>Value-Added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944" y="1330036"/>
            <a:ext cx="6954983" cy="50984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Battelleforkids.org</a:t>
            </a:r>
          </a:p>
          <a:p>
            <a:pPr marL="0" indent="0" algn="ctr">
              <a:buNone/>
            </a:pPr>
            <a:endParaRPr lang="en-US" sz="800" dirty="0" smtClean="0"/>
          </a:p>
          <a:p>
            <a:pPr>
              <a:buFontTx/>
              <a:buChar char="-"/>
            </a:pPr>
            <a:r>
              <a:rPr lang="en-US" dirty="0" smtClean="0"/>
              <a:t>Grades 4 - 8 English Language </a:t>
            </a:r>
            <a:r>
              <a:rPr lang="en-US" dirty="0"/>
              <a:t>A</a:t>
            </a:r>
            <a:r>
              <a:rPr lang="en-US" dirty="0" smtClean="0"/>
              <a:t>rts</a:t>
            </a:r>
          </a:p>
          <a:p>
            <a:pPr>
              <a:buFontTx/>
              <a:buChar char="-"/>
            </a:pPr>
            <a:r>
              <a:rPr lang="en-US" dirty="0" smtClean="0"/>
              <a:t>Grades 4 - 8 Mathematics</a:t>
            </a:r>
          </a:p>
          <a:p>
            <a:pPr marL="0" indent="0" algn="ctr">
              <a:buNone/>
            </a:pPr>
            <a:r>
              <a:rPr lang="en-US" sz="800" dirty="0" smtClean="0">
                <a:solidFill>
                  <a:srgbClr val="C00000"/>
                </a:solidFill>
              </a:rPr>
              <a:t>---------------------------------------------------------------------------------------------------------------------------</a:t>
            </a:r>
          </a:p>
          <a:p>
            <a:pPr>
              <a:buFontTx/>
              <a:buChar char="-"/>
            </a:pPr>
            <a:r>
              <a:rPr lang="en-US" dirty="0" smtClean="0"/>
              <a:t>Grades 5 and 8 Science</a:t>
            </a:r>
          </a:p>
          <a:p>
            <a:pPr>
              <a:buFontTx/>
              <a:buChar char="-"/>
            </a:pPr>
            <a:r>
              <a:rPr lang="en-US" dirty="0" smtClean="0"/>
              <a:t>Grades 6 Social Studies</a:t>
            </a:r>
          </a:p>
          <a:p>
            <a:pPr>
              <a:buFontTx/>
              <a:buChar char="-"/>
            </a:pPr>
            <a:r>
              <a:rPr lang="en-US" dirty="0" smtClean="0"/>
              <a:t>Algebra 1           - English 1</a:t>
            </a:r>
          </a:p>
          <a:p>
            <a:pPr>
              <a:buFontTx/>
              <a:buChar char="-"/>
            </a:pPr>
            <a:r>
              <a:rPr lang="en-US" dirty="0" smtClean="0"/>
              <a:t>Integrated Mathematics 1</a:t>
            </a:r>
          </a:p>
          <a:p>
            <a:pPr>
              <a:buFontTx/>
              <a:buChar char="-"/>
            </a:pPr>
            <a:r>
              <a:rPr lang="en-US" dirty="0" smtClean="0"/>
              <a:t>Physical Science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785" y="781390"/>
            <a:ext cx="5362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7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2" y="2675530"/>
            <a:ext cx="1600200" cy="452034"/>
          </a:xfrm>
          <a:prstGeom prst="rect">
            <a:avLst/>
          </a:prstGeom>
        </p:spPr>
      </p:pic>
      <p:pic>
        <p:nvPicPr>
          <p:cNvPr id="9" name="Picture 8" descr="facebook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4" y="1441033"/>
            <a:ext cx="1603248" cy="329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5695" y="4494210"/>
            <a:ext cx="285494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@</a:t>
            </a:r>
            <a:r>
              <a:rPr lang="en-US" sz="3200" dirty="0" err="1" smtClean="0">
                <a:latin typeface="Arial"/>
                <a:cs typeface="Arial"/>
              </a:rPr>
              <a:t>OHEducation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695" y="2656173"/>
            <a:ext cx="537166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</a:t>
            </a:r>
            <a:r>
              <a:rPr lang="en-US" sz="3200" dirty="0" smtClean="0">
                <a:latin typeface="Arial"/>
                <a:cs typeface="Arial"/>
              </a:rPr>
              <a:t>-department-of-education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5695" y="1339441"/>
            <a:ext cx="5238614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Ohio Families and Education</a:t>
            </a:r>
          </a:p>
          <a:p>
            <a:r>
              <a:rPr lang="en-US" sz="3200" dirty="0" smtClean="0">
                <a:latin typeface="Arial"/>
                <a:cs typeface="Arial"/>
              </a:rPr>
              <a:t>Ohio Teachers’ Homeroom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5695" y="5522187"/>
            <a:ext cx="2325317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OhioEdDept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5695" y="3524403"/>
            <a:ext cx="420628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storify.com/ohioEdDept</a:t>
            </a:r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15" name="Picture 14" descr="facebook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02" y="4590233"/>
            <a:ext cx="1600200" cy="298703"/>
          </a:xfrm>
          <a:prstGeom prst="rect">
            <a:avLst/>
          </a:prstGeom>
        </p:spPr>
      </p:pic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97" y="5462783"/>
            <a:ext cx="1152605" cy="457200"/>
          </a:xfrm>
          <a:prstGeom prst="rect">
            <a:avLst/>
          </a:prstGeom>
        </p:spPr>
      </p:pic>
      <p:pic>
        <p:nvPicPr>
          <p:cNvPr id="18" name="Picture 17" descr="facebook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27" y="3581627"/>
            <a:ext cx="1600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271463"/>
            <a:ext cx="8229600" cy="646331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26" y="1621573"/>
            <a:ext cx="7953153" cy="42475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/>
              <a:t>Ohio Assessments for Educators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/>
              <a:t>Title II Report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/>
              <a:t>Resident </a:t>
            </a:r>
            <a:r>
              <a:rPr lang="en-US" sz="3600" b="1" dirty="0"/>
              <a:t>Educator Program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400" dirty="0" smtClean="0"/>
              <a:t>John.Soloninka@education.ohio.gov</a:t>
            </a:r>
          </a:p>
          <a:p>
            <a:pPr marL="0" indent="0" algn="ctr">
              <a:buNone/>
            </a:pPr>
            <a:r>
              <a:rPr lang="en-US" sz="2400" dirty="0" smtClean="0"/>
              <a:t>(614) 387-0161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46223" y="2389366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746223" y="4349504"/>
            <a:ext cx="777045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6" name="Straight Connector 5"/>
          <p:cNvCxnSpPr/>
          <p:nvPr/>
        </p:nvCxnSpPr>
        <p:spPr bwMode="auto">
          <a:xfrm>
            <a:off x="746223" y="3316170"/>
            <a:ext cx="777045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3488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69052"/>
            <a:ext cx="8198883" cy="435465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						    </a:t>
            </a:r>
            <a:r>
              <a:rPr lang="en-US" b="1" dirty="0" smtClean="0">
                <a:solidFill>
                  <a:srgbClr val="3333FF"/>
                </a:solidFill>
              </a:rPr>
              <a:t>F</a:t>
            </a:r>
            <a:r>
              <a:rPr lang="en-US" b="1" dirty="0" smtClean="0">
                <a:solidFill>
                  <a:srgbClr val="3333FF"/>
                </a:solidFill>
              </a:rPr>
              <a:t>ees for an educator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					  </a:t>
            </a:r>
            <a:r>
              <a:rPr lang="en-US" b="1" dirty="0" smtClean="0">
                <a:solidFill>
                  <a:srgbClr val="3333FF"/>
                </a:solidFill>
              </a:rPr>
              <a:t>license, permit or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					 </a:t>
            </a:r>
            <a:r>
              <a:rPr lang="en-US" b="1" dirty="0" smtClean="0">
                <a:solidFill>
                  <a:srgbClr val="3333FF"/>
                </a:solidFill>
              </a:rPr>
              <a:t> certificate or renewal will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					  </a:t>
            </a:r>
            <a:r>
              <a:rPr lang="en-US" b="1" dirty="0" smtClean="0">
                <a:solidFill>
                  <a:srgbClr val="3333FF"/>
                </a:solidFill>
              </a:rPr>
              <a:t>be waived for </a:t>
            </a:r>
            <a:r>
              <a:rPr lang="en-US" b="1" dirty="0" smtClean="0">
                <a:solidFill>
                  <a:srgbClr val="C00000"/>
                </a:solidFill>
              </a:rPr>
              <a:t>veterans</a:t>
            </a:r>
            <a:r>
              <a:rPr lang="en-US" b="1" dirty="0" smtClean="0">
                <a:solidFill>
                  <a:srgbClr val="3333FF"/>
                </a:solidFill>
              </a:rPr>
              <a:t> of the US armed forces including the </a:t>
            </a:r>
            <a:r>
              <a:rPr lang="en-US" b="1" dirty="0">
                <a:solidFill>
                  <a:srgbClr val="3333FF"/>
                </a:solidFill>
              </a:rPr>
              <a:t>N</a:t>
            </a:r>
            <a:r>
              <a:rPr lang="en-US" b="1" dirty="0" smtClean="0">
                <a:solidFill>
                  <a:srgbClr val="3333FF"/>
                </a:solidFill>
              </a:rPr>
              <a:t>ational </a:t>
            </a:r>
            <a:r>
              <a:rPr lang="en-US" b="1" dirty="0">
                <a:solidFill>
                  <a:srgbClr val="3333FF"/>
                </a:solidFill>
              </a:rPr>
              <a:t>G</a:t>
            </a:r>
            <a:r>
              <a:rPr lang="en-US" b="1" dirty="0" smtClean="0">
                <a:solidFill>
                  <a:srgbClr val="3333FF"/>
                </a:solidFill>
              </a:rPr>
              <a:t>uard or Reserves. </a:t>
            </a:r>
            <a:r>
              <a:rPr lang="en-US" b="1" dirty="0" smtClean="0">
                <a:solidFill>
                  <a:srgbClr val="C00000"/>
                </a:solidFill>
              </a:rPr>
              <a:t>Spouses</a:t>
            </a:r>
            <a:r>
              <a:rPr lang="en-US" b="1" dirty="0" smtClean="0">
                <a:solidFill>
                  <a:srgbClr val="3333FF"/>
                </a:solidFill>
              </a:rPr>
              <a:t> of active duty service members may also have licensure fees waived.</a:t>
            </a:r>
            <a:endParaRPr lang="en-US" b="1" dirty="0" smtClean="0">
              <a:solidFill>
                <a:srgbClr val="3333FF"/>
              </a:solidFill>
            </a:endParaRPr>
          </a:p>
          <a:p>
            <a:pPr marL="0" lvl="0" indent="0">
              <a:buNone/>
            </a:pPr>
            <a:endParaRPr lang="en-US" sz="800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07" y="512808"/>
            <a:ext cx="8229600" cy="646331"/>
          </a:xfrm>
        </p:spPr>
        <p:txBody>
          <a:bodyPr/>
          <a:lstStyle/>
          <a:p>
            <a:r>
              <a:rPr lang="en-US" dirty="0" smtClean="0"/>
              <a:t>ODE Educator </a:t>
            </a:r>
            <a:r>
              <a:rPr lang="en-US" dirty="0"/>
              <a:t>Licensure </a:t>
            </a:r>
            <a:r>
              <a:rPr lang="en-US" dirty="0" smtClean="0"/>
              <a:t>Fees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" y="186141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245214"/>
            <a:ext cx="8229600" cy="1292662"/>
          </a:xfrm>
        </p:spPr>
        <p:txBody>
          <a:bodyPr/>
          <a:lstStyle/>
          <a:p>
            <a:r>
              <a:rPr lang="en-US" dirty="0"/>
              <a:t>Ohio Assessments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690061"/>
            <a:ext cx="7874000" cy="4566548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http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://www.oh.nesinc.com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Veteran Benefits</a:t>
            </a:r>
            <a:endParaRPr lang="en-US" dirty="0"/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OAE Middle Grades assessment review has been postponed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Validation of </a:t>
            </a:r>
            <a:r>
              <a:rPr lang="en-US" dirty="0" smtClean="0"/>
              <a:t>OAE tests </a:t>
            </a:r>
            <a:r>
              <a:rPr lang="en-US" dirty="0" smtClean="0"/>
              <a:t>for the “retesting” of </a:t>
            </a:r>
            <a:r>
              <a:rPr lang="en-US" dirty="0" smtClean="0"/>
              <a:t>teachers: </a:t>
            </a:r>
            <a:r>
              <a:rPr lang="en-US" sz="2800" dirty="0" smtClean="0"/>
              <a:t>ORC 3319.58</a:t>
            </a: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7225" y="2527791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/>
          <p:cNvCxnSpPr/>
          <p:nvPr/>
        </p:nvCxnSpPr>
        <p:spPr bwMode="auto">
          <a:xfrm>
            <a:off x="657225" y="3497715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12" name="Straight Connector 11"/>
          <p:cNvCxnSpPr/>
          <p:nvPr/>
        </p:nvCxnSpPr>
        <p:spPr bwMode="auto">
          <a:xfrm>
            <a:off x="584422" y="5030181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5075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36" y="1318006"/>
            <a:ext cx="7136632" cy="491616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ResultsAnalyzer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www.educationreports.net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Institutions are able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to view OAE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assessment data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reports. Aggregated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/>
              <a:t>c</a:t>
            </a:r>
            <a:r>
              <a:rPr lang="en-US" dirty="0" smtClean="0"/>
              <a:t>ompetency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level test data forthcoming.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772" y="451542"/>
            <a:ext cx="8229600" cy="646331"/>
          </a:xfrm>
        </p:spPr>
        <p:txBody>
          <a:bodyPr/>
          <a:lstStyle/>
          <a:p>
            <a:r>
              <a:rPr lang="en-US" dirty="0" smtClean="0"/>
              <a:t>OAE Data Analysis Tool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6" y="2934389"/>
            <a:ext cx="3632920" cy="241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 bwMode="auto">
          <a:xfrm>
            <a:off x="4619182" y="2587060"/>
            <a:ext cx="375179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4307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2" y="383848"/>
            <a:ext cx="8038164" cy="646331"/>
          </a:xfrm>
        </p:spPr>
        <p:txBody>
          <a:bodyPr/>
          <a:lstStyle/>
          <a:p>
            <a:r>
              <a:rPr lang="en-US" dirty="0" smtClean="0"/>
              <a:t>Title II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484" y="1375983"/>
            <a:ext cx="7737156" cy="473925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Pearson </a:t>
            </a:r>
            <a:r>
              <a:rPr lang="en-US" dirty="0"/>
              <a:t>will transmit the assessment data to </a:t>
            </a:r>
            <a:r>
              <a:rPr lang="en-US" dirty="0" err="1"/>
              <a:t>Westat</a:t>
            </a:r>
            <a:r>
              <a:rPr lang="en-US" dirty="0"/>
              <a:t> at the end of March, 2015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dirty="0" smtClean="0"/>
              <a:t>IHEs are to submit their Institutional Program Report Card  (IPRC) to </a:t>
            </a:r>
            <a:r>
              <a:rPr lang="en-US" dirty="0" err="1" smtClean="0"/>
              <a:t>Westat</a:t>
            </a:r>
            <a:r>
              <a:rPr lang="en-US" dirty="0" smtClean="0"/>
              <a:t> between April 16 - 30, 2015.</a:t>
            </a: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dirty="0" smtClean="0"/>
              <a:t>Save an electronic or paper copy of your submission, </a:t>
            </a:r>
            <a:r>
              <a:rPr lang="en-US" dirty="0" smtClean="0"/>
              <a:t>as submissions are not retrievable (Section VIII).</a:t>
            </a:r>
          </a:p>
          <a:p>
            <a:pPr marL="0" indent="0" algn="ctr">
              <a:buNone/>
            </a:pPr>
            <a:endParaRPr lang="en-US" sz="800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51933" y="2488518"/>
            <a:ext cx="7676707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591484" y="4210422"/>
            <a:ext cx="7676707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3410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2" y="383848"/>
            <a:ext cx="8038164" cy="646331"/>
          </a:xfrm>
        </p:spPr>
        <p:txBody>
          <a:bodyPr/>
          <a:lstStyle/>
          <a:p>
            <a:r>
              <a:rPr lang="en-US" dirty="0" smtClean="0"/>
              <a:t>Title II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108129"/>
            <a:ext cx="8063346" cy="519107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Differentiate candidates as: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Admitted Students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Enrolled Students</a:t>
            </a:r>
            <a:r>
              <a:rPr lang="en-US" dirty="0"/>
              <a:t> </a:t>
            </a:r>
            <a:r>
              <a:rPr lang="en-US" dirty="0" smtClean="0"/>
              <a:t>(not completers)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Program Completers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smtClean="0">
                <a:solidFill>
                  <a:srgbClr val="C00000"/>
                </a:solidFill>
              </a:rPr>
              <a:t>In Section </a:t>
            </a:r>
            <a:r>
              <a:rPr lang="en-US" dirty="0" err="1" smtClean="0">
                <a:solidFill>
                  <a:srgbClr val="C00000"/>
                </a:solidFill>
              </a:rPr>
              <a:t>I.c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of the IPRC, Admitted Students total includes Enrolled Students and Program Completers; Enrolled Students total does not include Completers.]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2" y="383848"/>
            <a:ext cx="8038164" cy="646331"/>
          </a:xfrm>
        </p:spPr>
        <p:txBody>
          <a:bodyPr/>
          <a:lstStyle/>
          <a:p>
            <a:r>
              <a:rPr lang="en-US" dirty="0" smtClean="0"/>
              <a:t>Title II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48274"/>
            <a:ext cx="8442036" cy="47392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Section </a:t>
            </a:r>
            <a:r>
              <a:rPr lang="en-US" dirty="0" err="1" smtClean="0"/>
              <a:t>I.d</a:t>
            </a:r>
            <a:r>
              <a:rPr lang="en-US" dirty="0" smtClean="0"/>
              <a:t> </a:t>
            </a:r>
            <a:r>
              <a:rPr lang="en-US" i="1" dirty="0" smtClean="0"/>
              <a:t>Supervised Clinical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Average number of clock hours required for mentoring/induction support = </a:t>
            </a:r>
            <a:r>
              <a:rPr lang="en-US" dirty="0" smtClean="0">
                <a:solidFill>
                  <a:srgbClr val="C00000"/>
                </a:solidFill>
              </a:rPr>
              <a:t>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Mentoring </a:t>
            </a:r>
            <a:r>
              <a:rPr lang="en-US" dirty="0" smtClean="0"/>
              <a:t>for the purposes of the Title II Report refers to alternative programs, where candidates are the teacher of record.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All Ohio IHE based programs are considered “traditional” programs for the purposes of the Title II Report.</a:t>
            </a:r>
          </a:p>
        </p:txBody>
      </p:sp>
    </p:spTree>
    <p:extLst>
      <p:ext uri="{BB962C8B-B14F-4D97-AF65-F5344CB8AC3E}">
        <p14:creationId xmlns:p14="http://schemas.microsoft.com/office/powerpoint/2010/main" val="9238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01" y="594628"/>
            <a:ext cx="8229600" cy="646331"/>
          </a:xfrm>
        </p:spPr>
        <p:txBody>
          <a:bodyPr/>
          <a:lstStyle/>
          <a:p>
            <a:r>
              <a:rPr lang="en-US" dirty="0" smtClean="0"/>
              <a:t>Title II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1" y="1669494"/>
            <a:ext cx="8159332" cy="3816909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err="1" smtClean="0"/>
              <a:t>Westat</a:t>
            </a:r>
            <a:r>
              <a:rPr lang="en-US" dirty="0" smtClean="0"/>
              <a:t> Title II Reporting </a:t>
            </a:r>
            <a:r>
              <a:rPr lang="en-US" dirty="0" smtClean="0"/>
              <a:t>Webinar</a:t>
            </a:r>
          </a:p>
          <a:p>
            <a:pPr marL="0" lvl="0" indent="0" algn="ctr">
              <a:buNone/>
            </a:pPr>
            <a:r>
              <a:rPr lang="en-US" sz="2800" dirty="0" smtClean="0"/>
              <a:t>(Updates coming March 10-15)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0" lv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https://title2.ed.gov/Public/Webinars.aspx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Westat</a:t>
            </a:r>
            <a:r>
              <a:rPr lang="en-US" dirty="0" smtClean="0"/>
              <a:t> Technical </a:t>
            </a:r>
            <a:r>
              <a:rPr lang="en-US" dirty="0"/>
              <a:t>A</a:t>
            </a:r>
            <a:r>
              <a:rPr lang="en-US" dirty="0" smtClean="0"/>
              <a:t>ssistance </a:t>
            </a:r>
          </a:p>
          <a:p>
            <a:pPr marL="0" indent="0" algn="ctr">
              <a:buNone/>
            </a:pPr>
            <a:r>
              <a:rPr lang="en-US" dirty="0" err="1" smtClean="0"/>
              <a:t>Ph</a:t>
            </a:r>
            <a:r>
              <a:rPr lang="en-US" dirty="0" smtClean="0"/>
              <a:t>: 877-684-8532</a:t>
            </a:r>
          </a:p>
          <a:p>
            <a:pPr marL="0" indent="0" algn="ctr">
              <a:buNone/>
            </a:pPr>
            <a:r>
              <a:rPr lang="en-US" dirty="0" smtClean="0"/>
              <a:t>Email:  title2@westat.com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16381" y="3495013"/>
            <a:ext cx="799191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179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12966</TotalTime>
  <Words>510</Words>
  <Application>Microsoft Office PowerPoint</Application>
  <PresentationFormat>On-screen Show (4:3)</PresentationFormat>
  <Paragraphs>99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OCTEO Conference</vt:lpstr>
      <vt:lpstr>Overview</vt:lpstr>
      <vt:lpstr>ODE Educator Licensure Fees</vt:lpstr>
      <vt:lpstr>Ohio Assessments  for Educators</vt:lpstr>
      <vt:lpstr>OAE Data Analysis Tool</vt:lpstr>
      <vt:lpstr>Title II Update</vt:lpstr>
      <vt:lpstr>Title II Update</vt:lpstr>
      <vt:lpstr>Title II Update</vt:lpstr>
      <vt:lpstr>Title II Report</vt:lpstr>
      <vt:lpstr>Future Educators of America</vt:lpstr>
      <vt:lpstr>Resident Educator Program</vt:lpstr>
      <vt:lpstr>Resident Educator Summative Assessment</vt:lpstr>
      <vt:lpstr>Value-Added</vt:lpstr>
      <vt:lpstr>Social Media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Ramous</dc:creator>
  <cp:lastModifiedBy>ODE</cp:lastModifiedBy>
  <cp:revision>119</cp:revision>
  <cp:lastPrinted>2014-03-14T19:18:28Z</cp:lastPrinted>
  <dcterms:created xsi:type="dcterms:W3CDTF">2013-05-22T22:41:52Z</dcterms:created>
  <dcterms:modified xsi:type="dcterms:W3CDTF">2015-03-05T20:08:51Z</dcterms:modified>
</cp:coreProperties>
</file>