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44" r:id="rId2"/>
    <p:sldMasterId id="2147483792" r:id="rId3"/>
    <p:sldMasterId id="2147483828" r:id="rId4"/>
    <p:sldMasterId id="2147483854" r:id="rId5"/>
    <p:sldMasterId id="2147483890" r:id="rId6"/>
    <p:sldMasterId id="2147483902" r:id="rId7"/>
    <p:sldMasterId id="2147483914" r:id="rId8"/>
    <p:sldMasterId id="2147483938" r:id="rId9"/>
    <p:sldMasterId id="2147483940" r:id="rId10"/>
    <p:sldMasterId id="2147483988" r:id="rId11"/>
  </p:sldMasterIdLst>
  <p:notesMasterIdLst>
    <p:notesMasterId r:id="rId44"/>
  </p:notesMasterIdLst>
  <p:sldIdLst>
    <p:sldId id="286" r:id="rId12"/>
    <p:sldId id="345" r:id="rId13"/>
    <p:sldId id="346" r:id="rId14"/>
    <p:sldId id="353" r:id="rId15"/>
    <p:sldId id="347" r:id="rId16"/>
    <p:sldId id="348" r:id="rId17"/>
    <p:sldId id="349" r:id="rId18"/>
    <p:sldId id="350" r:id="rId19"/>
    <p:sldId id="351" r:id="rId20"/>
    <p:sldId id="352" r:id="rId21"/>
    <p:sldId id="318" r:id="rId22"/>
    <p:sldId id="323" r:id="rId23"/>
    <p:sldId id="314" r:id="rId24"/>
    <p:sldId id="298" r:id="rId25"/>
    <p:sldId id="324" r:id="rId26"/>
    <p:sldId id="260" r:id="rId27"/>
    <p:sldId id="306" r:id="rId28"/>
    <p:sldId id="309" r:id="rId29"/>
    <p:sldId id="291" r:id="rId30"/>
    <p:sldId id="259" r:id="rId31"/>
    <p:sldId id="317" r:id="rId32"/>
    <p:sldId id="264" r:id="rId33"/>
    <p:sldId id="305" r:id="rId34"/>
    <p:sldId id="335" r:id="rId35"/>
    <p:sldId id="280" r:id="rId36"/>
    <p:sldId id="261" r:id="rId37"/>
    <p:sldId id="316" r:id="rId38"/>
    <p:sldId id="315" r:id="rId39"/>
    <p:sldId id="292" r:id="rId40"/>
    <p:sldId id="331" r:id="rId41"/>
    <p:sldId id="332" r:id="rId42"/>
    <p:sldId id="308"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D224"/>
    <a:srgbClr val="7077BC"/>
    <a:srgbClr val="2EA0A0"/>
    <a:srgbClr val="2CA297"/>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78521" autoAdjust="0"/>
  </p:normalViewPr>
  <p:slideViewPr>
    <p:cSldViewPr snapToGrid="0" snapToObjects="1" showGuides="1">
      <p:cViewPr varScale="1">
        <p:scale>
          <a:sx n="54" d="100"/>
          <a:sy n="54" d="100"/>
        </p:scale>
        <p:origin x="-1740" y="-84"/>
      </p:cViewPr>
      <p:guideLst>
        <p:guide orient="horz" pos="2154"/>
        <p:guide pos="282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B7EEBC-5472-49A1-9B8C-80A1975CF5E7}" type="datetimeFigureOut">
              <a:rPr lang="en-US" smtClean="0"/>
              <a:pPr/>
              <a:t>3/7/2013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25D66F-501A-40AF-8C8C-05A7D2B668E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degreed.com/blog/post/2013/02/08/Degreed-Launches-Support-of-International-Universities.aspx" TargetMode="External"/><Relationship Id="rId7" Type="http://schemas.openxmlformats.org/officeDocument/2006/relationships/hyperlink" Target="http://online.wsj.com/article/SB10001424127887323301104578255992379228564.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ecampus.wisconsin.edu/online-degree-programs/flex-option.aspx" TargetMode="External"/><Relationship Id="rId5" Type="http://schemas.openxmlformats.org/officeDocument/2006/relationships/hyperlink" Target="http://www.insidehighered.com/blogs/hack-higher-education/hands-degreed-%E2%80%94-jailbreaking-my-transcript" TargetMode="External"/><Relationship Id="rId4" Type="http://schemas.openxmlformats.org/officeDocument/2006/relationships/hyperlink" Target="http://degreed.com/blog/author/David.aspx"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fractuslearning.com/2011/10/27/5-current-technologies-that-will-shape-our-classroom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skillshare.com/lear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nctaf.org/wp-content/uploads/2012/01/NCTAFreportSTEMTeachersinPLCsFromGoodTeacherstoGreatTeaching.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3.ipass.com/about/mobile-workforce-report/"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digitaltrends.com/users/joshua_prami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Brought to mind how it feels to think you going in the right direction, just to have the rug pulled out from under you………..(</a:t>
            </a:r>
            <a:r>
              <a:rPr lang="en-US" sz="1200" b="1" u="sng" kern="1200" dirty="0" smtClean="0">
                <a:solidFill>
                  <a:schemeClr val="tx1"/>
                </a:solidFill>
                <a:latin typeface="+mn-lt"/>
                <a:ea typeface="+mn-ea"/>
                <a:cs typeface="+mn-cs"/>
              </a:rPr>
              <a:t>Funny dog video)</a:t>
            </a:r>
            <a:endParaRPr lang="en-US" sz="11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3D314E3-D26A-4D07-8FEA-E775A64C3691}"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We used to always refer to sci-fi writer William Gibson’s quote, “The future of education is here.  It is just unevenly distributed.”</a:t>
            </a:r>
          </a:p>
          <a:p>
            <a:r>
              <a:rPr lang="en-US" dirty="0" smtClean="0"/>
              <a:t>Well, seven years out from the 2006-2016 Map of Future Forces Affecting Education, we’re seeing that the future that it forecast is here.</a:t>
            </a:r>
          </a:p>
          <a:p>
            <a:endParaRPr lang="en-US" dirty="0" smtClean="0"/>
          </a:p>
          <a:p>
            <a:r>
              <a:rPr lang="en-US" dirty="0" smtClean="0"/>
              <a:t>To highlight how some of the hotspots have evolved from forecasts to reality:</a:t>
            </a:r>
          </a:p>
          <a:p>
            <a:endParaRPr lang="en-US" dirty="0" smtClean="0"/>
          </a:p>
          <a:p>
            <a:r>
              <a:rPr lang="en-US" dirty="0" smtClean="0"/>
              <a:t>Media-rich pervasive learning (Google Glass) – as of 2/20, letting people beyond developers sign up to test them by paying $1500, justifying their use, and attending a launch event</a:t>
            </a:r>
          </a:p>
          <a:p>
            <a:endParaRPr lang="en-US" dirty="0" smtClean="0"/>
          </a:p>
          <a:p>
            <a:r>
              <a:rPr lang="en-US" dirty="0" smtClean="0"/>
              <a:t>Expanded learning economy (Noodle) – “best fit opportunities from cradle to career,” founded 2010</a:t>
            </a:r>
          </a:p>
          <a:p>
            <a:r>
              <a:rPr lang="en-US" dirty="0" smtClean="0"/>
              <a:t>From </a:t>
            </a:r>
            <a:r>
              <a:rPr lang="en-US" i="1" dirty="0" err="1" smtClean="0"/>
              <a:t>Mashable</a:t>
            </a:r>
            <a:r>
              <a:rPr lang="en-US" i="1" dirty="0" smtClean="0"/>
              <a:t>:</a:t>
            </a:r>
            <a:endParaRPr lang="en-US" dirty="0" smtClean="0"/>
          </a:p>
          <a:p>
            <a:r>
              <a:rPr lang="en-US" dirty="0" smtClean="0"/>
              <a:t>“Noodle has created the very first search engine of its kind, devoted solely to navigating the vast sea of educational information available online. Noodle’s customized search engine helps students and their families to find resources for tutors, pre-K schooling options, guidance counselors, summer camps, MBA programs, and much more. Basically, this service is revolutionizing the way we search for and locate educational opportunities suited to our needs.”</a:t>
            </a:r>
            <a:br>
              <a:rPr lang="en-US" dirty="0" smtClean="0"/>
            </a:br>
            <a:endParaRPr lang="en-US" dirty="0" smtClean="0"/>
          </a:p>
          <a:p>
            <a:r>
              <a:rPr lang="en-US" dirty="0" smtClean="0"/>
              <a:t>Deep personalization (School of One learning algorithm)</a:t>
            </a:r>
          </a:p>
          <a:p>
            <a:endParaRPr lang="en-US" dirty="0" smtClean="0"/>
          </a:p>
          <a:p>
            <a:r>
              <a:rPr lang="en-US" dirty="0" smtClean="0"/>
              <a:t>VUCA as the new normal (Fukushima earthquake, tsunami, and nuclear meltdown) – also constrained governmental resources at multiple levels, climate instability, etc. (define VUCA – volatile, uncertain, complex, and ambiguous)</a:t>
            </a:r>
          </a:p>
        </p:txBody>
      </p:sp>
      <p:sp>
        <p:nvSpPr>
          <p:cNvPr id="4" name="Slide Number Placeholder 3"/>
          <p:cNvSpPr>
            <a:spLocks noGrp="1"/>
          </p:cNvSpPr>
          <p:nvPr>
            <p:ph type="sldNum" sz="quarter" idx="5"/>
          </p:nvPr>
        </p:nvSpPr>
        <p:spPr/>
        <p:txBody>
          <a:bodyPr/>
          <a:lstStyle/>
          <a:p>
            <a:pPr>
              <a:defRPr/>
            </a:pPr>
            <a:fld id="{0CA8FFCB-500D-4CAB-A8FA-46B45ABA034C}" type="slidenum">
              <a:rPr lang="en-US">
                <a:solidFill>
                  <a:prstClr val="black"/>
                </a:solidFill>
              </a:rPr>
              <a:pPr>
                <a:defRPr/>
              </a:pPr>
              <a:t>12</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a:buFont typeface="Arial" pitchFamily="34" charset="0"/>
              <a:buNone/>
              <a:defRPr/>
            </a:pPr>
            <a:r>
              <a:rPr lang="en-US" dirty="0" smtClean="0"/>
              <a:t>These are general notes (two versions), not a script</a:t>
            </a:r>
          </a:p>
          <a:p>
            <a:pPr>
              <a:buFont typeface="Arial" pitchFamily="34" charset="0"/>
              <a:buNone/>
              <a:defRPr/>
            </a:pPr>
            <a:endParaRPr lang="en-US" dirty="0" smtClean="0"/>
          </a:p>
          <a:p>
            <a:pPr>
              <a:buFont typeface="Arial" pitchFamily="34" charset="0"/>
              <a:buChar char="•"/>
              <a:defRPr/>
            </a:pPr>
            <a:r>
              <a:rPr lang="en-US" dirty="0" smtClean="0"/>
              <a:t>Continued disruption will keep breaking down traditional models, assumptions, and relationships.  It will also create unexpected possibilities for those willing to experiment with the novel recombination of resources, talent, and technology.</a:t>
            </a:r>
          </a:p>
          <a:p>
            <a:pPr>
              <a:buFont typeface="Arial" pitchFamily="34" charset="0"/>
              <a:buChar char="•"/>
              <a:defRPr/>
            </a:pPr>
            <a:endParaRPr lang="en-US" dirty="0" smtClean="0"/>
          </a:p>
          <a:p>
            <a:pPr>
              <a:buFont typeface="Arial" pitchFamily="34" charset="0"/>
              <a:buChar char="•"/>
              <a:defRPr/>
            </a:pPr>
            <a:r>
              <a:rPr lang="en-US" dirty="0" smtClean="0"/>
              <a:t>The digital explosion has sparked innovation after innovation in how we thinking about learning and how we organize talent and resources for learning experiences.  “School” as we knew it has become unbundled.  Teaching and learning flow through a vibrant learning ecosystem.  They’re no longer the sole purview of traditional educational institutions.</a:t>
            </a:r>
          </a:p>
          <a:p>
            <a:pPr>
              <a:buFont typeface="Arial" pitchFamily="34" charset="0"/>
              <a:buChar char="•"/>
              <a:defRPr/>
            </a:pPr>
            <a:endParaRPr lang="en-US" dirty="0" smtClean="0"/>
          </a:p>
          <a:p>
            <a:pPr>
              <a:buFont typeface="Arial" pitchFamily="34" charset="0"/>
              <a:buChar char="•"/>
              <a:defRPr/>
            </a:pPr>
            <a:r>
              <a:rPr lang="en-US" dirty="0" smtClean="0"/>
              <a:t>Now, all the unbundling leads to re-bundling in multiple possible recombination to create a resilient learning ecosystem comprised of many innovations and solutions.  We’ll put long-established and new pieces together in many new sequences to meet learners’ needs and pursue equity for all learners.</a:t>
            </a:r>
          </a:p>
          <a:p>
            <a:pPr>
              <a:buFont typeface="Arial" pitchFamily="34" charset="0"/>
              <a:buChar char="•"/>
              <a:defRPr/>
            </a:pPr>
            <a:endParaRPr lang="en-US" dirty="0" smtClean="0"/>
          </a:p>
          <a:p>
            <a:pPr>
              <a:buFont typeface="Arial" pitchFamily="34" charset="0"/>
              <a:buChar char="•"/>
              <a:defRPr/>
            </a:pPr>
            <a:r>
              <a:rPr lang="en-US" dirty="0" smtClean="0"/>
              <a:t>Similar breaking apart of old models and finding new combinations as for other knowledge-based industries:</a:t>
            </a:r>
          </a:p>
          <a:p>
            <a:pPr>
              <a:buFontTx/>
              <a:buChar char="•"/>
              <a:defRPr/>
            </a:pPr>
            <a:r>
              <a:rPr lang="en-US" dirty="0" smtClean="0"/>
              <a:t>Publishers leveraging tablet computing and social media apps</a:t>
            </a:r>
          </a:p>
          <a:p>
            <a:pPr>
              <a:buFontTx/>
              <a:buChar char="•"/>
              <a:defRPr/>
            </a:pPr>
            <a:r>
              <a:rPr lang="en-US" dirty="0" smtClean="0"/>
              <a:t>US doctors making themselves to patients 24/7 via mobile </a:t>
            </a:r>
            <a:r>
              <a:rPr lang="en-US" dirty="0" err="1" smtClean="0"/>
              <a:t>comms</a:t>
            </a:r>
            <a:r>
              <a:rPr lang="en-US" dirty="0" smtClean="0"/>
              <a:t> and video conferencing to improve access to health care.</a:t>
            </a:r>
          </a:p>
          <a:p>
            <a:pPr>
              <a:buFont typeface="Arial" pitchFamily="34" charset="0"/>
              <a:buChar char="•"/>
              <a:defRPr/>
            </a:pPr>
            <a:endParaRPr lang="en-US" dirty="0" smtClean="0"/>
          </a:p>
          <a:p>
            <a:pPr>
              <a:buFont typeface="Arial" pitchFamily="34" charset="0"/>
              <a:buChar char="•"/>
              <a:defRPr/>
            </a:pPr>
            <a:r>
              <a:rPr lang="en-US" dirty="0" smtClean="0"/>
              <a:t>But what could learning and assessment look like if education faced the kind of disruption that Amazon brought to local bookstores or that iTunes brought to music?  Or if new models emerged to meet unmet needs the way Zip Car has come to fill a niche in the car rental market?</a:t>
            </a:r>
          </a:p>
          <a:p>
            <a:pPr>
              <a:buFont typeface="Arial" pitchFamily="34" charset="0"/>
              <a:buChar char="•"/>
              <a:defRPr/>
            </a:pPr>
            <a:endParaRPr lang="en-US" dirty="0" smtClean="0"/>
          </a:p>
          <a:p>
            <a:pPr>
              <a:buFont typeface="Arial" pitchFamily="34" charset="0"/>
              <a:buChar char="•"/>
              <a:defRPr/>
            </a:pPr>
            <a:r>
              <a:rPr lang="en-US" dirty="0" err="1" smtClean="0"/>
              <a:t>Zipcar</a:t>
            </a:r>
            <a:r>
              <a:rPr lang="en-US" dirty="0" smtClean="0"/>
              <a:t> – “cars</a:t>
            </a:r>
            <a:r>
              <a:rPr lang="en-US" baseline="0" dirty="0" smtClean="0"/>
              <a:t> by the hour, ready when you are”</a:t>
            </a:r>
          </a:p>
          <a:p>
            <a:pPr>
              <a:buFont typeface="Arial" pitchFamily="34" charset="0"/>
              <a:buChar char="•"/>
              <a:defRPr/>
            </a:pPr>
            <a:r>
              <a:rPr lang="en-US" baseline="0" dirty="0" smtClean="0"/>
              <a:t>Now </a:t>
            </a:r>
            <a:r>
              <a:rPr lang="en-US" baseline="0" dirty="0" err="1" smtClean="0"/>
              <a:t>Getaround</a:t>
            </a:r>
            <a:r>
              <a:rPr lang="en-US" baseline="0" dirty="0" smtClean="0"/>
              <a:t> – peer-to-peer car sharing marketplace using </a:t>
            </a:r>
            <a:r>
              <a:rPr lang="en-US" baseline="0" dirty="0" err="1" smtClean="0"/>
              <a:t>smartphone</a:t>
            </a:r>
            <a:r>
              <a:rPr lang="en-US" baseline="0" dirty="0" smtClean="0"/>
              <a:t> app</a:t>
            </a:r>
            <a:endParaRPr lang="en-US" dirty="0" smtClean="0"/>
          </a:p>
          <a:p>
            <a:pPr eaLnBrk="1" hangingPunct="1">
              <a:spcBef>
                <a:spcPct val="0"/>
              </a:spcBef>
              <a:buFont typeface="Arial" pitchFamily="34" charset="0"/>
              <a:buChar char="•"/>
              <a:defRPr/>
            </a:pPr>
            <a:endParaRPr lang="en-US" dirty="0" smtClean="0"/>
          </a:p>
          <a:p>
            <a:pPr eaLnBrk="1" hangingPunct="1">
              <a:spcBef>
                <a:spcPct val="0"/>
              </a:spcBef>
              <a:buFont typeface="Arial" pitchFamily="34" charset="0"/>
              <a:buChar char="•"/>
              <a:defRPr/>
            </a:pPr>
            <a:r>
              <a:rPr lang="en-US" dirty="0" smtClean="0"/>
              <a:t>Our future forecasts suggest that, during the next decade, education will go through a time of such disruptive change.</a:t>
            </a:r>
          </a:p>
          <a:p>
            <a:pPr eaLnBrk="1" hangingPunct="1">
              <a:spcBef>
                <a:spcPct val="0"/>
              </a:spcBef>
              <a:buFont typeface="Arial" pitchFamily="34" charset="0"/>
              <a:buChar char="•"/>
              <a:defRPr/>
            </a:pPr>
            <a:endParaRPr lang="en-US" dirty="0" smtClean="0"/>
          </a:p>
          <a:p>
            <a:pPr>
              <a:buFont typeface="Arial" pitchFamily="34" charset="0"/>
              <a:buChar char="•"/>
              <a:defRPr/>
            </a:pPr>
            <a:r>
              <a:rPr lang="en-US" dirty="0" smtClean="0"/>
              <a:t>The digital explosion has sparked innovation after innovation in how we thinking about learning and how we organize talent and resources for learning experiences.  “School” as we knew it has become unbundled.  Teaching and learning flow through a vibrant learning ecosystem.  They’re no longer the sole purview of traditional educational institutions.</a:t>
            </a:r>
          </a:p>
          <a:p>
            <a:pPr>
              <a:buFont typeface="Arial" pitchFamily="34" charset="0"/>
              <a:buChar char="•"/>
              <a:defRPr/>
            </a:pPr>
            <a:endParaRPr lang="en-US" dirty="0" smtClean="0"/>
          </a:p>
          <a:p>
            <a:pPr>
              <a:buFont typeface="Arial" pitchFamily="34" charset="0"/>
              <a:buChar char="•"/>
              <a:defRPr/>
            </a:pPr>
            <a:r>
              <a:rPr lang="en-US" dirty="0" smtClean="0"/>
              <a:t>But </a:t>
            </a:r>
            <a:r>
              <a:rPr lang="en-US" i="1" dirty="0" smtClean="0"/>
              <a:t>Recombinant Education</a:t>
            </a:r>
            <a:r>
              <a:rPr lang="en-US" dirty="0" smtClean="0"/>
              <a:t> forecasts that education is facing the same kind of deep disruption and reconfiguration that Amazon brought to bookselling, and then to retail more generally, and that iTunes brought to the music industry. </a:t>
            </a:r>
          </a:p>
          <a:p>
            <a:pPr>
              <a:buFont typeface="Arial" pitchFamily="34" charset="0"/>
              <a:buChar char="•"/>
              <a:defRPr/>
            </a:pPr>
            <a:r>
              <a:rPr lang="en-US" dirty="0" smtClean="0"/>
              <a:t>We expect to see learning resources and experiences fit together in a much more modular way than we are used to thinking of it, the way we now purchase individual songs more often than whole albums. To see learners develop what we might think of as individual learning playlists to meet their specific needs and goals. Some learners’ playlists will mainly or only involve a brick and mortar school. But the range of choices will go far beyond today’s spectrum of in-person, blended, or digital. So far that some learning playlists might involve learning agents accessed directly from the talent cloud but no formal organization.</a:t>
            </a:r>
          </a:p>
          <a:p>
            <a:pPr>
              <a:buFont typeface="Arial" pitchFamily="34" charset="0"/>
              <a:buChar char="•"/>
              <a:defRPr/>
            </a:pPr>
            <a:r>
              <a:rPr lang="en-US" dirty="0" smtClean="0"/>
              <a:t>For an institution to remain viable in a world of free-flowing learning experiences, the question of value will critical. Quality could be part of the answer. So could specialization. Opening boundaries might be necessary too. Because even for those students who say “yes” to a particular value proposition, their engagement with it might not be an exclusive learning relationship.</a:t>
            </a:r>
          </a:p>
          <a:p>
            <a:pPr>
              <a:buFont typeface="Arial" pitchFamily="34" charset="0"/>
              <a:buChar char="•"/>
              <a:defRPr/>
            </a:pPr>
            <a:endParaRPr lang="en-US" dirty="0" smtClean="0"/>
          </a:p>
          <a:p>
            <a:pPr>
              <a:buFont typeface="Arial" pitchFamily="34" charset="0"/>
              <a:buChar cha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8070A7BA-A13D-4AE8-93E0-2FD73C1C09A1}" type="slidenum">
              <a:rPr lang="en-US">
                <a:solidFill>
                  <a:prstClr val="black"/>
                </a:solidFill>
              </a:rPr>
              <a:pPr>
                <a:defRPr/>
              </a:pPr>
              <a:t>13</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a:defRPr/>
            </a:pPr>
            <a:r>
              <a:rPr lang="en-US" dirty="0" smtClean="0"/>
              <a:t>Five disruptions are reshaping the learning system and leading to the </a:t>
            </a:r>
            <a:r>
              <a:rPr lang="en-US" dirty="0" err="1" smtClean="0"/>
              <a:t>rebundling</a:t>
            </a:r>
            <a:r>
              <a:rPr lang="en-US" dirty="0" smtClean="0"/>
              <a:t> that I’ve been describing.</a:t>
            </a:r>
          </a:p>
          <a:p>
            <a:pPr>
              <a:defRPr/>
            </a:pPr>
            <a:r>
              <a:rPr lang="en-US" dirty="0" smtClean="0"/>
              <a:t>I’ll give a brief overview of the five</a:t>
            </a:r>
            <a:r>
              <a:rPr lang="en-US" baseline="0" dirty="0" smtClean="0"/>
              <a:t> and then share more about the three in the middle.</a:t>
            </a:r>
            <a:endParaRPr lang="en-US" dirty="0" smtClean="0"/>
          </a:p>
          <a:p>
            <a:pPr>
              <a:defRPr/>
            </a:pPr>
            <a:endParaRPr lang="en-US" dirty="0" smtClean="0"/>
          </a:p>
          <a:p>
            <a:pPr>
              <a:buFont typeface="Arial" pitchFamily="34" charset="0"/>
              <a:buChar char="•"/>
              <a:defRPr/>
            </a:pPr>
            <a:r>
              <a:rPr lang="en-US" dirty="0" smtClean="0"/>
              <a:t>New sources of innovation</a:t>
            </a:r>
          </a:p>
          <a:p>
            <a:pPr lvl="1">
              <a:buFont typeface="Arial" pitchFamily="34" charset="0"/>
              <a:buChar char="•"/>
              <a:defRPr/>
            </a:pPr>
            <a:r>
              <a:rPr lang="en-US" dirty="0" smtClean="0"/>
              <a:t>Democratized Startup</a:t>
            </a:r>
          </a:p>
          <a:p>
            <a:pPr lvl="1">
              <a:buFont typeface="Arial" pitchFamily="34" charset="0"/>
              <a:buChar char="•"/>
              <a:defRPr/>
            </a:pPr>
            <a:r>
              <a:rPr lang="en-US" dirty="0" smtClean="0"/>
              <a:t>Shareable Cities</a:t>
            </a:r>
          </a:p>
          <a:p>
            <a:pPr>
              <a:buFont typeface="Arial" pitchFamily="34" charset="0"/>
              <a:buChar char="•"/>
              <a:defRPr/>
            </a:pPr>
            <a:r>
              <a:rPr lang="en-US" dirty="0" smtClean="0"/>
              <a:t>New tools for understanding learning and motivation and for personalizing learning</a:t>
            </a:r>
          </a:p>
          <a:p>
            <a:pPr lvl="1">
              <a:buFont typeface="Arial" pitchFamily="34" charset="0"/>
              <a:buChar char="•"/>
              <a:defRPr/>
            </a:pPr>
            <a:r>
              <a:rPr lang="en-US" dirty="0" smtClean="0"/>
              <a:t>High-Fidelity Living</a:t>
            </a:r>
          </a:p>
          <a:p>
            <a:pPr>
              <a:buFont typeface="Arial" pitchFamily="34" charset="0"/>
              <a:buChar char="•"/>
              <a:defRPr/>
            </a:pPr>
            <a:r>
              <a:rPr lang="en-US" dirty="0" smtClean="0"/>
              <a:t>New world for which we’re educating learners, with new ways of demonstrating learning</a:t>
            </a:r>
          </a:p>
          <a:p>
            <a:pPr lvl="1">
              <a:buFont typeface="Arial" pitchFamily="34" charset="0"/>
              <a:buChar char="•"/>
              <a:defRPr/>
            </a:pPr>
            <a:r>
              <a:rPr lang="en-US" dirty="0" smtClean="0"/>
              <a:t>De-Institutionalized Production</a:t>
            </a:r>
          </a:p>
          <a:p>
            <a:pPr>
              <a:buFont typeface="Arial" pitchFamily="34" charset="0"/>
              <a:buChar char="•"/>
              <a:defRPr/>
            </a:pPr>
            <a:r>
              <a:rPr lang="en-US" dirty="0" smtClean="0"/>
              <a:t>New flows of learning across the ecosystem (learning resources, digital brokers and web servers, learning infrastructure, learning agents mediating across experiences, new roles for educators as learning is flipped beyond recognition)</a:t>
            </a:r>
          </a:p>
          <a:p>
            <a:pPr lvl="1">
              <a:buFont typeface="Arial" pitchFamily="34" charset="0"/>
              <a:buChar char="•"/>
              <a:defRPr/>
            </a:pPr>
            <a:r>
              <a:rPr lang="en-US" dirty="0" smtClean="0"/>
              <a:t>Customizable Value Webs</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BF97EC86-9D77-422D-8B69-6B87F9BAE91E}" type="slidenum">
              <a:rPr lang="en-US">
                <a:solidFill>
                  <a:prstClr val="black"/>
                </a:solidFill>
              </a:rPr>
              <a:pPr>
                <a:defRPr/>
              </a:pPr>
              <a:t>14</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85000" lnSpcReduction="20000"/>
          </a:bodyPr>
          <a:lstStyle/>
          <a:p>
            <a:pPr eaLnBrk="1" fontAlgn="auto" hangingPunct="1">
              <a:spcBef>
                <a:spcPts val="0"/>
              </a:spcBef>
              <a:spcAft>
                <a:spcPts val="0"/>
              </a:spcAft>
              <a:defRPr/>
            </a:pPr>
            <a:r>
              <a:rPr lang="en-US" dirty="0" smtClean="0"/>
              <a:t>With our 2006 Map of Future Forces, we began to see that the trends shaping learning would have a profound impact on the teaching profession and on other educator roles.</a:t>
            </a:r>
          </a:p>
          <a:p>
            <a:pPr eaLnBrk="1" fontAlgn="auto" hangingPunct="1">
              <a:spcBef>
                <a:spcPts val="0"/>
              </a:spcBef>
              <a:spcAft>
                <a:spcPts val="0"/>
              </a:spcAft>
              <a:defRPr/>
            </a:pPr>
            <a:r>
              <a:rPr lang="en-US" dirty="0" smtClean="0"/>
              <a:t>We began exploring what was happening around multiple career pathways and new ways of conceptualizing what it meant to work with students.</a:t>
            </a:r>
          </a:p>
          <a:p>
            <a:pPr eaLnBrk="1" fontAlgn="auto" hangingPunct="1">
              <a:spcBef>
                <a:spcPts val="0"/>
              </a:spcBef>
              <a:spcAft>
                <a:spcPts val="0"/>
              </a:spcAft>
              <a:defRPr/>
            </a:pPr>
            <a:r>
              <a:rPr lang="en-US" dirty="0" smtClean="0"/>
              <a:t>With our 2020 Forecast, which we released in the spring of 2009, we started calling the educators of the future “learning agents” to help the field imagine more specifically how roles might diversify.</a:t>
            </a:r>
          </a:p>
        </p:txBody>
      </p:sp>
      <p:sp>
        <p:nvSpPr>
          <p:cNvPr id="1413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E8C657A-2958-48D5-9915-8D0C7DB9BA31}" type="slidenum">
              <a:rPr lang="en-US">
                <a:solidFill>
                  <a:prstClr val="black"/>
                </a:solidFill>
              </a:rPr>
              <a:pPr>
                <a:defRPr/>
              </a:pPr>
              <a:t>15</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smtClean="0"/>
              <a:t>Huge shift in the way we work and pursue other meaningful activities</a:t>
            </a:r>
          </a:p>
          <a:p>
            <a:pPr>
              <a:defRPr/>
            </a:pPr>
            <a:r>
              <a:rPr lang="en-US" dirty="0" smtClean="0"/>
              <a:t>Social networking has already changed</a:t>
            </a:r>
            <a:r>
              <a:rPr lang="en-US" baseline="0" dirty="0" smtClean="0"/>
              <a:t> how we organize and the role that organizations play.</a:t>
            </a:r>
          </a:p>
          <a:p>
            <a:pPr>
              <a:defRPr/>
            </a:pPr>
            <a:r>
              <a:rPr lang="en-US" baseline="0" dirty="0" smtClean="0"/>
              <a:t>But we’ll see organizational boundaries continue to blur</a:t>
            </a:r>
          </a:p>
          <a:p>
            <a:pPr>
              <a:defRPr/>
            </a:pPr>
            <a:r>
              <a:rPr lang="en-US" baseline="0" dirty="0" smtClean="0"/>
              <a:t>And people will depend less and less on formal organizations and institutions such as colleges and universities</a:t>
            </a:r>
            <a:endParaRPr lang="en-US" dirty="0" smtClean="0"/>
          </a:p>
        </p:txBody>
      </p:sp>
      <p:sp>
        <p:nvSpPr>
          <p:cNvPr id="4" name="Slide Number Placeholder 3"/>
          <p:cNvSpPr>
            <a:spLocks noGrp="1"/>
          </p:cNvSpPr>
          <p:nvPr>
            <p:ph type="sldNum" sz="quarter" idx="10"/>
          </p:nvPr>
        </p:nvSpPr>
        <p:spPr/>
        <p:txBody>
          <a:bodyPr/>
          <a:lstStyle/>
          <a:p>
            <a:fld id="{2F25D66F-501A-40AF-8C8C-05A7D2B668ED}"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None/>
            </a:pPr>
            <a:r>
              <a:rPr lang="en-US" dirty="0" smtClean="0"/>
              <a:t>This will be enabled by more and more organization of productive activity via social production</a:t>
            </a:r>
            <a:r>
              <a:rPr lang="en-US" baseline="0" dirty="0" smtClean="0"/>
              <a:t> networks</a:t>
            </a:r>
          </a:p>
          <a:p>
            <a:pPr>
              <a:buFontTx/>
              <a:buNone/>
            </a:pPr>
            <a:r>
              <a:rPr lang="en-US" baseline="0" dirty="0" smtClean="0"/>
              <a:t>E.g., Hour Exchange Portland (time banking)</a:t>
            </a:r>
          </a:p>
          <a:p>
            <a:pPr>
              <a:buFont typeface="Arial" pitchFamily="34" charset="0"/>
              <a:buNone/>
            </a:pPr>
            <a:endParaRPr lang="en-US" baseline="0" dirty="0" smtClean="0"/>
          </a:p>
          <a:p>
            <a:pPr>
              <a:buFontTx/>
              <a:buNone/>
            </a:pPr>
            <a:r>
              <a:rPr lang="en-US" dirty="0" smtClean="0"/>
              <a:t>It</a:t>
            </a:r>
            <a:r>
              <a:rPr lang="en-US" baseline="0" dirty="0" smtClean="0"/>
              <a:t> will also be, at least for some, enforced because of two shifts</a:t>
            </a:r>
          </a:p>
          <a:p>
            <a:pPr>
              <a:buFontTx/>
              <a:buNone/>
            </a:pPr>
            <a:r>
              <a:rPr lang="en-US" baseline="0" dirty="0" smtClean="0"/>
              <a:t>One being i</a:t>
            </a:r>
            <a:r>
              <a:rPr lang="en-US" dirty="0" smtClean="0"/>
              <a:t>ncreasingly ad hoc employment via a global talent cloud (explain)</a:t>
            </a:r>
          </a:p>
          <a:p>
            <a:pPr>
              <a:buFontTx/>
              <a:buNone/>
            </a:pPr>
            <a:endParaRPr lang="en-US" dirty="0" smtClean="0"/>
          </a:p>
          <a:p>
            <a:pPr>
              <a:buFontTx/>
              <a:buNone/>
            </a:pPr>
            <a:r>
              <a:rPr lang="en-US" dirty="0" smtClean="0"/>
              <a:t>Another</a:t>
            </a:r>
            <a:r>
              <a:rPr lang="en-US" baseline="0" dirty="0" smtClean="0"/>
              <a:t> being m</a:t>
            </a:r>
            <a:r>
              <a:rPr lang="en-US" dirty="0" smtClean="0"/>
              <a:t>ore and more automation of routine tasks</a:t>
            </a:r>
          </a:p>
          <a:p>
            <a:pPr>
              <a:buFontTx/>
              <a:buNone/>
            </a:pPr>
            <a:r>
              <a:rPr lang="en-US" dirty="0" smtClean="0"/>
              <a:t>E.g.,</a:t>
            </a:r>
            <a:r>
              <a:rPr lang="en-US" baseline="0" dirty="0" smtClean="0"/>
              <a:t> restaurant in China with no human workers</a:t>
            </a:r>
          </a:p>
          <a:p>
            <a:pPr>
              <a:buFontTx/>
              <a:buNone/>
            </a:pPr>
            <a:endParaRPr lang="en-US" baseline="0" dirty="0" smtClean="0"/>
          </a:p>
          <a:p>
            <a:pPr>
              <a:buFontTx/>
              <a:buNone/>
            </a:pPr>
            <a:r>
              <a:rPr lang="en-US" baseline="0" dirty="0" smtClean="0"/>
              <a:t>Such shifts will radically change the skills that today’s learners need to succeed in a globally networked world</a:t>
            </a:r>
          </a:p>
          <a:p>
            <a:pPr>
              <a:buFontTx/>
              <a:buNone/>
            </a:pPr>
            <a:r>
              <a:rPr lang="en-US" baseline="0" dirty="0" smtClean="0"/>
              <a:t>Skills in networking itself, across multiple media and platforms</a:t>
            </a:r>
          </a:p>
          <a:p>
            <a:pPr>
              <a:buFontTx/>
              <a:buNone/>
            </a:pPr>
            <a:r>
              <a:rPr lang="en-US" baseline="0" dirty="0" smtClean="0"/>
              <a:t>Also personal brand management</a:t>
            </a:r>
          </a:p>
          <a:p>
            <a:pPr>
              <a:buFontTx/>
              <a:buNone/>
            </a:pPr>
            <a:r>
              <a:rPr lang="en-US" dirty="0" smtClean="0"/>
              <a:t>And continuous career</a:t>
            </a:r>
            <a:r>
              <a:rPr lang="en-US" baseline="0" dirty="0" smtClean="0"/>
              <a:t> readiness to roll with ongoing changes in the employment landscape as we increasingly see the demise of full-time employment</a:t>
            </a:r>
            <a:endParaRPr lang="en-US" dirty="0" smtClean="0"/>
          </a:p>
        </p:txBody>
      </p:sp>
      <p:sp>
        <p:nvSpPr>
          <p:cNvPr id="4" name="Slide Number Placeholder 3"/>
          <p:cNvSpPr>
            <a:spLocks noGrp="1"/>
          </p:cNvSpPr>
          <p:nvPr>
            <p:ph type="sldNum" sz="quarter" idx="5"/>
          </p:nvPr>
        </p:nvSpPr>
        <p:spPr/>
        <p:txBody>
          <a:bodyPr/>
          <a:lstStyle/>
          <a:p>
            <a:pPr>
              <a:defRPr/>
            </a:pPr>
            <a:fld id="{BB7C9725-6437-462C-909C-D1CBA3836757}" type="slidenum">
              <a:rPr lang="en-US">
                <a:solidFill>
                  <a:prstClr val="black"/>
                </a:solidFill>
              </a:rPr>
              <a:pPr>
                <a:defRPr/>
              </a:pPr>
              <a:t>17</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None/>
            </a:pPr>
            <a:r>
              <a:rPr lang="en-US" dirty="0" smtClean="0"/>
              <a:t>So how does this affect learning?</a:t>
            </a:r>
          </a:p>
          <a:p>
            <a:pPr>
              <a:buFontTx/>
              <a:buNone/>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We’re seeing the talent cloud come into play in the K-12 system in examples such as </a:t>
            </a:r>
            <a:r>
              <a:rPr lang="en-US" b="1" baseline="0" dirty="0" smtClean="0"/>
              <a:t>Presence Learning</a:t>
            </a:r>
            <a:r>
              <a:rPr lang="en-US" baseline="0" dirty="0" smtClean="0"/>
              <a:t>, which matches speech pathologists (shortage) with districts (budget constraints) for the specific amount of time needed to support their learners.</a:t>
            </a:r>
          </a:p>
          <a:p>
            <a:pPr>
              <a:buFontTx/>
              <a:buNone/>
            </a:pPr>
            <a:endParaRPr lang="en-US" dirty="0" smtClean="0"/>
          </a:p>
          <a:p>
            <a:pPr>
              <a:buFontTx/>
              <a:buNone/>
            </a:pPr>
            <a:r>
              <a:rPr lang="en-US" dirty="0" smtClean="0"/>
              <a:t>And tomorrow’s teachers – along with many of those who are in the classroom</a:t>
            </a:r>
            <a:r>
              <a:rPr lang="en-US" baseline="0" dirty="0" smtClean="0"/>
              <a:t> today – will need to shift toward more ad hoc employment.</a:t>
            </a:r>
            <a:endParaRPr lang="en-US" dirty="0" smtClean="0"/>
          </a:p>
          <a:p>
            <a:pPr>
              <a:buFontTx/>
              <a:buNone/>
            </a:pPr>
            <a:endParaRPr lang="en-US" dirty="0" smtClean="0"/>
          </a:p>
          <a:p>
            <a:pPr>
              <a:buFontTx/>
              <a:buNone/>
            </a:pPr>
            <a:r>
              <a:rPr lang="en-US" dirty="0" smtClean="0"/>
              <a:t>In addition, credentialing will be completely blown open as</a:t>
            </a:r>
            <a:r>
              <a:rPr lang="en-US" baseline="0" dirty="0" smtClean="0"/>
              <a:t> we assemble various combinations of learning experiences and skill demonstrations across a lifetime.</a:t>
            </a:r>
          </a:p>
          <a:p>
            <a:pPr>
              <a:buFontTx/>
              <a:buNone/>
            </a:pPr>
            <a:endParaRPr lang="en-US" baseline="0" dirty="0" smtClean="0"/>
          </a:p>
          <a:p>
            <a:pPr>
              <a:buFontTx/>
              <a:buNone/>
            </a:pPr>
            <a:r>
              <a:rPr lang="en-US" baseline="0" dirty="0" smtClean="0"/>
              <a:t>We’re seeing platforms emerge that enable learners to document what they’ve learned and can do.  For example, </a:t>
            </a:r>
            <a:r>
              <a:rPr lang="en-US" b="1" baseline="0" dirty="0" smtClean="0"/>
              <a:t>Degreed</a:t>
            </a:r>
            <a:r>
              <a:rPr lang="en-US" baseline="0" dirty="0" smtClean="0"/>
              <a:t> helps people </a:t>
            </a:r>
            <a:r>
              <a:rPr lang="en-US" dirty="0" smtClean="0"/>
              <a:t>credential their education experiences from both accredited and non-accredited sources, adding it all up toward</a:t>
            </a:r>
            <a:r>
              <a:rPr lang="en-US" baseline="0" dirty="0" smtClean="0"/>
              <a:t> the equivalent of a Bachelor’s degree.  </a:t>
            </a:r>
            <a:r>
              <a:rPr lang="en-US" dirty="0" smtClean="0"/>
              <a:t>They put it in terms “jailbreak[</a:t>
            </a:r>
            <a:r>
              <a:rPr lang="en-US" dirty="0" err="1" smtClean="0"/>
              <a:t>ing</a:t>
            </a:r>
            <a:r>
              <a:rPr lang="en-US" dirty="0" smtClean="0"/>
              <a:t>] your degree.”  And they’ve recently</a:t>
            </a:r>
            <a:r>
              <a:rPr lang="en-US" baseline="0" dirty="0" smtClean="0"/>
              <a:t> added support of over 13,000 international universities to enable learners to do this using the best courses from around the globe.</a:t>
            </a:r>
          </a:p>
          <a:p>
            <a:pPr>
              <a:buFontTx/>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some colleges and universities, such as </a:t>
            </a:r>
            <a:r>
              <a:rPr lang="en-US" sz="1200" b="1" kern="1200" baseline="0" dirty="0" smtClean="0">
                <a:solidFill>
                  <a:schemeClr val="tx1"/>
                </a:solidFill>
                <a:latin typeface="+mn-lt"/>
                <a:ea typeface="+mn-ea"/>
                <a:cs typeface="+mn-cs"/>
              </a:rPr>
              <a:t>Western Governor’s University</a:t>
            </a:r>
            <a:r>
              <a:rPr lang="en-US" sz="1200" b="0" kern="1200" baseline="0" dirty="0" smtClean="0">
                <a:solidFill>
                  <a:schemeClr val="tx1"/>
                </a:solidFill>
                <a:latin typeface="+mn-lt"/>
                <a:ea typeface="+mn-ea"/>
                <a:cs typeface="+mn-cs"/>
              </a:rPr>
              <a:t>, </a:t>
            </a:r>
            <a:r>
              <a:rPr lang="en-US" baseline="0" dirty="0" smtClean="0"/>
              <a:t>have been offering credit for mastery and life experience.  In January, the </a:t>
            </a:r>
            <a:r>
              <a:rPr lang="en-US" b="1" baseline="0" dirty="0" smtClean="0"/>
              <a:t>University of Wisconsin </a:t>
            </a:r>
            <a:r>
              <a:rPr lang="en-US" baseline="0" dirty="0" smtClean="0"/>
              <a:t>launched UW Flexible Option, enabling learners to gain competency-based degrees without any class time, except for clinical or practicum work for certain degrees.</a:t>
            </a:r>
          </a:p>
          <a:p>
            <a:pPr>
              <a:buFontTx/>
              <a:buNone/>
            </a:pPr>
            <a:endParaRPr lang="en-US" baseline="0" dirty="0" smtClean="0"/>
          </a:p>
          <a:p>
            <a:endParaRPr lang="en-US" dirty="0" smtClean="0"/>
          </a:p>
          <a:p>
            <a:pPr fontAlgn="base"/>
            <a:r>
              <a:rPr lang="en-US" sz="1200" b="1" u="none" strike="noStrike" kern="1200" dirty="0" smtClean="0">
                <a:solidFill>
                  <a:schemeClr val="tx1"/>
                </a:solidFill>
                <a:latin typeface="+mn-lt"/>
                <a:ea typeface="+mn-ea"/>
                <a:cs typeface="+mn-cs"/>
                <a:hlinkClick r:id="rId3"/>
              </a:rPr>
              <a:t>Degreed Launches Support of International Universities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By </a:t>
            </a:r>
            <a:r>
              <a:rPr lang="en-US" sz="1200" u="none" strike="noStrike" kern="1200" dirty="0" smtClean="0">
                <a:solidFill>
                  <a:schemeClr val="tx1"/>
                </a:solidFill>
                <a:latin typeface="+mn-lt"/>
                <a:ea typeface="+mn-ea"/>
                <a:cs typeface="+mn-cs"/>
                <a:hlinkClick r:id="rId4"/>
              </a:rPr>
              <a:t>David Blake</a:t>
            </a:r>
            <a:r>
              <a:rPr lang="en-US" sz="1200" kern="1200" dirty="0" smtClean="0">
                <a:solidFill>
                  <a:schemeClr val="tx1"/>
                </a:solidFill>
                <a:latin typeface="+mn-lt"/>
                <a:ea typeface="+mn-ea"/>
                <a:cs typeface="+mn-cs"/>
              </a:rPr>
              <a:t> 8 February 2013 08:48</a:t>
            </a:r>
          </a:p>
          <a:p>
            <a:r>
              <a:rPr lang="en-US"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Today, we are pleased to announce that we have launched the support of over 13,000 international universities on Degreed. This is a big first step towards making Degreed the global standard by which education is measured and tracked. This is a big first step towards "</a:t>
            </a:r>
            <a:r>
              <a:rPr lang="en-US" sz="1200" kern="1200" dirty="0" err="1" smtClean="0">
                <a:solidFill>
                  <a:schemeClr val="tx1"/>
                </a:solidFill>
                <a:latin typeface="+mn-lt"/>
                <a:ea typeface="+mn-ea"/>
                <a:cs typeface="+mn-cs"/>
              </a:rPr>
              <a:t>jailbreaking</a:t>
            </a:r>
            <a:r>
              <a:rPr lang="en-US" sz="1200" kern="1200" dirty="0" smtClean="0">
                <a:solidFill>
                  <a:schemeClr val="tx1"/>
                </a:solidFill>
                <a:latin typeface="+mn-lt"/>
                <a:ea typeface="+mn-ea"/>
                <a:cs typeface="+mn-cs"/>
              </a:rPr>
              <a:t> the degree" and empowering learners worldwide to access the best courses from around the globe and collectively make something of it.  </a:t>
            </a:r>
          </a:p>
          <a:p>
            <a:r>
              <a:rPr lang="en-US" sz="1200" u="sng" kern="1200" dirty="0" smtClean="0">
                <a:solidFill>
                  <a:schemeClr val="tx1"/>
                </a:solidFill>
                <a:latin typeface="+mn-lt"/>
                <a:ea typeface="+mn-ea"/>
                <a:cs typeface="+mn-cs"/>
                <a:hlinkClick r:id="rId5"/>
              </a:rPr>
              <a:t>http://www.insidehighered.com/blogs/hack-higher-education/hands-degreed-%E2%80%94-jailbreaking-my-transcript</a:t>
            </a:r>
            <a:endParaRPr lang="en-US" sz="1200" kern="1200" dirty="0" smtClean="0">
              <a:solidFill>
                <a:schemeClr val="tx1"/>
              </a:solidFill>
              <a:latin typeface="+mn-lt"/>
              <a:ea typeface="+mn-ea"/>
              <a:cs typeface="+mn-cs"/>
            </a:endParaRPr>
          </a:p>
          <a:p>
            <a:endParaRPr lang="en-US" dirty="0" smtClean="0"/>
          </a:p>
          <a:p>
            <a:r>
              <a:rPr lang="en-US" b="1" dirty="0" smtClean="0"/>
              <a:t>University of Wisconsin’s competency-based</a:t>
            </a:r>
            <a:r>
              <a:rPr lang="en-US" b="1" baseline="0" dirty="0" smtClean="0"/>
              <a:t> degrees</a:t>
            </a:r>
          </a:p>
          <a:p>
            <a:r>
              <a:rPr lang="en-US" sz="1200" u="sng" kern="1200" dirty="0" smtClean="0">
                <a:solidFill>
                  <a:schemeClr val="tx1"/>
                </a:solidFill>
                <a:latin typeface="+mn-lt"/>
                <a:ea typeface="+mn-ea"/>
                <a:cs typeface="+mn-cs"/>
                <a:hlinkClick r:id="rId6"/>
              </a:rPr>
              <a:t>The UW Flexible Option: A more accessible and affordable way for working adults to reach their education and career goals.</a:t>
            </a:r>
            <a:r>
              <a:rPr lang="en-US" sz="1200" kern="1200" dirty="0" smtClean="0">
                <a:solidFill>
                  <a:schemeClr val="tx1"/>
                </a:solidFill>
                <a:latin typeface="+mn-lt"/>
                <a:ea typeface="+mn-ea"/>
                <a:cs typeface="+mn-cs"/>
              </a:rPr>
              <a:t> </a:t>
            </a:r>
            <a:r>
              <a:rPr lang="en-US" sz="1200" u="sng" kern="1200" dirty="0" smtClean="0">
                <a:solidFill>
                  <a:schemeClr val="tx1"/>
                </a:solidFill>
                <a:latin typeface="+mn-lt"/>
                <a:ea typeface="+mn-ea"/>
                <a:cs typeface="+mn-cs"/>
                <a:hlinkClick r:id="rId7"/>
              </a:rPr>
              <a:t>College Degree, No Class Time Required</a:t>
            </a:r>
            <a:r>
              <a:rPr lang="en-US" sz="1200" kern="1200" dirty="0" smtClean="0">
                <a:solidFill>
                  <a:schemeClr val="tx1"/>
                </a:solidFill>
                <a:latin typeface="+mn-lt"/>
                <a:ea typeface="+mn-ea"/>
                <a:cs typeface="+mn-cs"/>
              </a:rPr>
              <a:t> (WSJ, January 24, 2013) …Wisconsin officials tout the UW Flexible Option as the first to offer multiple, competency-based bachelor's degrees from a public university system. Officials encourage students to complete their education independently through online courses, which have grown in popularity through efforts by companies such as </a:t>
            </a:r>
            <a:r>
              <a:rPr lang="en-US" sz="1200" kern="1200" dirty="0" err="1" smtClean="0">
                <a:solidFill>
                  <a:schemeClr val="tx1"/>
                </a:solidFill>
                <a:latin typeface="+mn-lt"/>
                <a:ea typeface="+mn-ea"/>
                <a:cs typeface="+mn-cs"/>
              </a:rPr>
              <a:t>Coursera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edX</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Udacity</a:t>
            </a:r>
            <a:r>
              <a:rPr lang="en-US" sz="1200" kern="1200" dirty="0" smtClean="0">
                <a:solidFill>
                  <a:schemeClr val="tx1"/>
                </a:solidFill>
                <a:latin typeface="+mn-lt"/>
                <a:ea typeface="+mn-ea"/>
                <a:cs typeface="+mn-cs"/>
              </a:rPr>
              <a:t>…No classroom time is required under the Wisconsin program except for clinical or practicum work for certain degrees.  Elsewhere, some schools offer competency-based credits or associate degrees in areas such as nursing and business, while Northern Arizona University plans a similar program that would offer bachelor's degrees for a flat fee, said spokesman Eric </a:t>
            </a:r>
            <a:r>
              <a:rPr lang="en-US" sz="1200" kern="1200" dirty="0" err="1" smtClean="0">
                <a:solidFill>
                  <a:schemeClr val="tx1"/>
                </a:solidFill>
                <a:latin typeface="+mn-lt"/>
                <a:ea typeface="+mn-ea"/>
                <a:cs typeface="+mn-cs"/>
              </a:rPr>
              <a:t>Dieterle</a:t>
            </a:r>
            <a:r>
              <a:rPr lang="en-US" sz="1200" kern="1200" dirty="0" smtClean="0">
                <a:solidFill>
                  <a:schemeClr val="tx1"/>
                </a:solidFill>
                <a:latin typeface="+mn-lt"/>
                <a:ea typeface="+mn-ea"/>
                <a:cs typeface="+mn-cs"/>
              </a:rPr>
              <a:t>. But no other state system is offering competency-based bachelor's degrees on a </a:t>
            </a:r>
            <a:r>
              <a:rPr lang="en-US" sz="1200" kern="1200" dirty="0" err="1" smtClean="0">
                <a:solidFill>
                  <a:schemeClr val="tx1"/>
                </a:solidFill>
                <a:latin typeface="+mn-lt"/>
                <a:ea typeface="+mn-ea"/>
                <a:cs typeface="+mn-cs"/>
              </a:rPr>
              <a:t>systemwide</a:t>
            </a:r>
            <a:r>
              <a:rPr lang="en-US" sz="1200" kern="1200" dirty="0" smtClean="0">
                <a:solidFill>
                  <a:schemeClr val="tx1"/>
                </a:solidFill>
                <a:latin typeface="+mn-lt"/>
                <a:ea typeface="+mn-ea"/>
                <a:cs typeface="+mn-cs"/>
              </a:rPr>
              <a:t> basis. Wisconsin's Flexible Option program is "quite visionary," said Molly Corbett Broad, president of the American Council on Education, an education policy and lobbying group that represents some 1,800 accredited colleges and universities. In Wisconsin, officials say that about 20% of adult residents have some college credits but lack a degree. Given that a growing number of jobs require a degree, the new program appeals to potential students who lack the time or resources to go back to school full time. "It is a big new idea in a system like ours, and it is part of the way the ground is shifting under us in higher education," said Kevin Reilly, president of the University of Wisconsin System, which runs the state's 26 public-university campuses.</a:t>
            </a:r>
          </a:p>
          <a:p>
            <a:endParaRPr lang="en-US" sz="1200" kern="1200" baseline="0" dirty="0" smtClean="0">
              <a:solidFill>
                <a:schemeClr val="tx1"/>
              </a:solidFill>
              <a:latin typeface="+mn-lt"/>
              <a:ea typeface="+mn-ea"/>
              <a:cs typeface="+mn-cs"/>
            </a:endParaRPr>
          </a:p>
          <a:p>
            <a:endParaRPr lang="en-US" dirty="0" smtClean="0"/>
          </a:p>
        </p:txBody>
      </p:sp>
      <p:sp>
        <p:nvSpPr>
          <p:cNvPr id="4" name="Slide Number Placeholder 3"/>
          <p:cNvSpPr>
            <a:spLocks noGrp="1"/>
          </p:cNvSpPr>
          <p:nvPr>
            <p:ph type="sldNum" sz="quarter" idx="5"/>
          </p:nvPr>
        </p:nvSpPr>
        <p:spPr/>
        <p:txBody>
          <a:bodyPr/>
          <a:lstStyle/>
          <a:p>
            <a:pPr>
              <a:defRPr/>
            </a:pPr>
            <a:fld id="{BB7C9725-6437-462C-909C-D1CBA3836757}" type="slidenum">
              <a:rPr lang="en-US">
                <a:solidFill>
                  <a:prstClr val="black"/>
                </a:solidFill>
              </a:rPr>
              <a:pPr>
                <a:defRPr/>
              </a:pPr>
              <a:t>18</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smtClean="0"/>
              <a:t>With this next disruption, High-Fidelity Living, we’re seeing the world of information amp</a:t>
            </a:r>
            <a:r>
              <a:rPr lang="en-US" baseline="0" dirty="0" smtClean="0"/>
              <a:t> up.</a:t>
            </a:r>
          </a:p>
          <a:p>
            <a:pPr>
              <a:defRPr/>
            </a:pPr>
            <a:r>
              <a:rPr lang="en-US" baseline="0" dirty="0" smtClean="0"/>
              <a:t>And we’re also creating new tools and feedback systems that will help us bring a whole new level of personalization to learning.</a:t>
            </a:r>
            <a:endParaRPr lang="en-US" dirty="0" smtClean="0"/>
          </a:p>
          <a:p>
            <a:pPr>
              <a:defRPr/>
            </a:pPr>
            <a:endParaRPr lang="en-US" dirty="0" smtClean="0"/>
          </a:p>
          <a:p>
            <a:pPr>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F25D66F-501A-40AF-8C8C-05A7D2B668ED}"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sz="1200" kern="1200" dirty="0" smtClean="0">
                <a:solidFill>
                  <a:schemeClr val="tx1"/>
                </a:solidFill>
                <a:latin typeface="+mn-lt"/>
                <a:ea typeface="+mn-ea"/>
                <a:cs typeface="+mn-cs"/>
              </a:rPr>
              <a:t>Overload plus</a:t>
            </a:r>
          </a:p>
          <a:p>
            <a:pPr rtl="0" eaLnBrk="1" latinLnBrk="0" hangingPunct="1"/>
            <a:r>
              <a:rPr lang="en-US" sz="1200" kern="1200" dirty="0" smtClean="0">
                <a:solidFill>
                  <a:schemeClr val="tx1"/>
                </a:solidFill>
                <a:latin typeface="+mn-lt"/>
                <a:ea typeface="+mn-ea"/>
                <a:cs typeface="+mn-cs"/>
              </a:rPr>
              <a:t>Ever-expanding pool of information resulting from things like GPSs, cell phones, and our online activity</a:t>
            </a:r>
            <a:endParaRPr lang="en-US" dirty="0" smtClean="0"/>
          </a:p>
          <a:p>
            <a:endParaRPr lang="en-US" dirty="0" smtClean="0"/>
          </a:p>
          <a:p>
            <a:r>
              <a:rPr lang="en-US" dirty="0" smtClean="0"/>
              <a:t>From </a:t>
            </a:r>
            <a:r>
              <a:rPr lang="en-US" i="1" dirty="0" smtClean="0"/>
              <a:t>The Human</a:t>
            </a:r>
            <a:r>
              <a:rPr lang="en-US" i="1" baseline="0" dirty="0" smtClean="0"/>
              <a:t> Face of Big Data</a:t>
            </a:r>
            <a:endParaRPr lang="en-US" i="0" baseline="0" dirty="0" smtClean="0"/>
          </a:p>
          <a:p>
            <a:r>
              <a:rPr lang="en-US" dirty="0" smtClean="0"/>
              <a:t>http://www.humanfaceofbigdata.com/</a:t>
            </a:r>
          </a:p>
          <a:p>
            <a:endParaRPr lang="en-US" dirty="0" smtClean="0"/>
          </a:p>
          <a:p>
            <a:r>
              <a:rPr lang="en-US" dirty="0" smtClean="0"/>
              <a:t>“The average person today processes</a:t>
            </a:r>
            <a:r>
              <a:rPr lang="en-US" baseline="0" dirty="0" smtClean="0"/>
              <a:t> more data in a single day than a person in the 1500’s did in an entire lifetime.”</a:t>
            </a:r>
          </a:p>
          <a:p>
            <a:endParaRPr lang="en-US" baseline="0" dirty="0" smtClean="0"/>
          </a:p>
          <a:p>
            <a:r>
              <a:rPr lang="en-US" baseline="0" dirty="0" smtClean="0"/>
              <a:t>“During the first day of a baby’s life, the amount of data generated by humanity is equivalent to 70 times the information contained in the Library of Congress.”</a:t>
            </a:r>
            <a:endParaRPr lang="en-US" dirty="0"/>
          </a:p>
        </p:txBody>
      </p:sp>
      <p:sp>
        <p:nvSpPr>
          <p:cNvPr id="4" name="Slide Number Placeholder 3"/>
          <p:cNvSpPr>
            <a:spLocks noGrp="1"/>
          </p:cNvSpPr>
          <p:nvPr>
            <p:ph type="sldNum" sz="quarter" idx="10"/>
          </p:nvPr>
        </p:nvSpPr>
        <p:spPr/>
        <p:txBody>
          <a:bodyPr/>
          <a:lstStyle/>
          <a:p>
            <a:fld id="{2F25D66F-501A-40AF-8C8C-05A7D2B668ED}" type="slidenum">
              <a:rPr lang="en-US" smtClean="0">
                <a:solidFill>
                  <a:prstClr val="black"/>
                </a:solidFill>
              </a:rPr>
              <a:pPr/>
              <a:t>21</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sz="1200" kern="1200" dirty="0" smtClean="0">
                <a:solidFill>
                  <a:schemeClr val="tx1"/>
                </a:solidFill>
                <a:latin typeface="+mn-lt"/>
                <a:ea typeface="+mn-ea"/>
                <a:cs typeface="+mn-cs"/>
              </a:rPr>
              <a:t>Need help managing the expanding </a:t>
            </a:r>
            <a:r>
              <a:rPr lang="en-US" sz="1200" kern="1200" dirty="0" err="1" smtClean="0">
                <a:solidFill>
                  <a:schemeClr val="tx1"/>
                </a:solidFill>
                <a:latin typeface="+mn-lt"/>
                <a:ea typeface="+mn-ea"/>
                <a:cs typeface="+mn-cs"/>
              </a:rPr>
              <a:t>infosphere</a:t>
            </a:r>
            <a:endParaRPr lang="en-US" sz="1200" kern="1200" dirty="0" smtClean="0">
              <a:solidFill>
                <a:schemeClr val="tx1"/>
              </a:solidFill>
              <a:latin typeface="+mn-lt"/>
              <a:ea typeface="+mn-ea"/>
              <a:cs typeface="+mn-cs"/>
            </a:endParaRPr>
          </a:p>
          <a:p>
            <a:pPr rtl="0" eaLnBrk="1" latinLnBrk="0" hangingPunct="1"/>
            <a:r>
              <a:rPr lang="en-US" sz="1200" kern="1200" dirty="0" smtClean="0">
                <a:solidFill>
                  <a:schemeClr val="tx1"/>
                </a:solidFill>
                <a:latin typeface="+mn-lt"/>
                <a:ea typeface="+mn-ea"/>
                <a:cs typeface="+mn-cs"/>
              </a:rPr>
              <a:t>Use social bots and cognitive prosthetics to help manage and extend our individual capacity</a:t>
            </a:r>
          </a:p>
          <a:p>
            <a:endParaRPr lang="en-US" b="0" dirty="0" smtClean="0"/>
          </a:p>
          <a:p>
            <a:pPr>
              <a:defRPr/>
            </a:pPr>
            <a:r>
              <a:rPr lang="en-US" b="0" dirty="0" smtClean="0"/>
              <a:t>We’re already changing how we manage information by using cognitive assistants</a:t>
            </a:r>
          </a:p>
          <a:p>
            <a:pPr>
              <a:defRPr/>
            </a:pPr>
            <a:r>
              <a:rPr lang="en-US" b="0" dirty="0" smtClean="0"/>
              <a:t>e.g.</a:t>
            </a:r>
            <a:r>
              <a:rPr lang="en-US" b="0" baseline="0" dirty="0" smtClean="0"/>
              <a:t> Google research on offloading memory</a:t>
            </a:r>
          </a:p>
          <a:p>
            <a:pPr>
              <a:defRPr/>
            </a:pPr>
            <a:endParaRPr lang="en-US" b="0" baseline="0" dirty="0" smtClean="0"/>
          </a:p>
          <a:p>
            <a:pPr>
              <a:defRPr/>
            </a:pPr>
            <a:r>
              <a:rPr lang="en-US" b="0" baseline="0" dirty="0" smtClean="0"/>
              <a:t>And we’ll see new tools for managing the information that we take in and the contributions that we make</a:t>
            </a:r>
          </a:p>
          <a:p>
            <a:pPr>
              <a:defRPr/>
            </a:pPr>
            <a:r>
              <a:rPr lang="en-US" b="0" baseline="0" dirty="0" smtClean="0"/>
              <a:t>e.g. Social bots competition (Web Ecology Project)</a:t>
            </a:r>
          </a:p>
          <a:p>
            <a:pPr>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We’re also developing an ever-deepening understanding of cognition and motivation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 this</a:t>
            </a:r>
            <a:r>
              <a:rPr lang="en-US" sz="1200" kern="1200" baseline="0" dirty="0" smtClean="0">
                <a:solidFill>
                  <a:schemeClr val="tx1"/>
                </a:solidFill>
                <a:latin typeface="+mn-lt"/>
                <a:ea typeface="+mn-ea"/>
                <a:cs typeface="+mn-cs"/>
              </a:rPr>
              <a:t> is related to brain-based learning, but it takes it much further.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e.g., </a:t>
            </a:r>
            <a:r>
              <a:rPr lang="en-US" sz="1200" kern="1200" baseline="0" dirty="0" err="1" smtClean="0">
                <a:solidFill>
                  <a:schemeClr val="tx1"/>
                </a:solidFill>
                <a:latin typeface="+mn-lt"/>
                <a:ea typeface="+mn-ea"/>
                <a:cs typeface="+mn-cs"/>
              </a:rPr>
              <a:t>Neurofocus</a:t>
            </a: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Moving toward much more precise understanding of how people learn and how many kinds of factors influence learning.</a:t>
            </a:r>
            <a:endParaRPr lang="en-US" dirty="0" smtClean="0"/>
          </a:p>
          <a:p>
            <a:pPr>
              <a:defRPr/>
            </a:pPr>
            <a:endParaRPr lang="en-US" b="0" baseline="0" dirty="0" smtClean="0"/>
          </a:p>
          <a:p>
            <a:pPr>
              <a:defRPr/>
            </a:pPr>
            <a:endParaRPr lang="en-US" dirty="0" smtClean="0"/>
          </a:p>
          <a:p>
            <a:pPr>
              <a:defRPr/>
            </a:pPr>
            <a:endParaRPr lang="en-US" dirty="0" smtClean="0"/>
          </a:p>
          <a:p>
            <a:pPr>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F25D66F-501A-40AF-8C8C-05A7D2B668ED}"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Or how it feels when you do your best to collaborate and then get hit over the head…(</a:t>
            </a:r>
            <a:r>
              <a:rPr lang="en-US" sz="1200" b="1" u="sng" kern="1200" dirty="0" smtClean="0">
                <a:solidFill>
                  <a:schemeClr val="tx1"/>
                </a:solidFill>
                <a:latin typeface="+mn-lt"/>
                <a:ea typeface="+mn-ea"/>
                <a:cs typeface="+mn-cs"/>
              </a:rPr>
              <a:t>Boehner video)</a:t>
            </a:r>
            <a:endParaRPr lang="en-US" sz="11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3D314E3-D26A-4D07-8FEA-E775A64C3691}"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Rich opportunity to</a:t>
            </a:r>
            <a:r>
              <a:rPr lang="en-US" sz="1200" kern="1200" baseline="0" dirty="0" smtClean="0">
                <a:solidFill>
                  <a:schemeClr val="tx1"/>
                </a:solidFill>
                <a:latin typeface="+mn-lt"/>
                <a:ea typeface="+mn-ea"/>
                <a:cs typeface="+mn-cs"/>
              </a:rPr>
              <a:t> use</a:t>
            </a:r>
            <a:r>
              <a:rPr lang="en-US" sz="1200" kern="1200" dirty="0" smtClean="0">
                <a:solidFill>
                  <a:schemeClr val="tx1"/>
                </a:solidFill>
                <a:latin typeface="+mn-lt"/>
                <a:ea typeface="+mn-ea"/>
                <a:cs typeface="+mn-cs"/>
              </a:rPr>
              <a:t> data to drive decision making</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education, we’ll be able to corral data about learners’ academic performance, and also data about their social and emotional needs, to match each learner with the particular learning experiences that will help them move forward. So we’re looking at a new frontier of personalized learning.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Learning analytics</a:t>
            </a:r>
            <a:r>
              <a:rPr lang="en-US" baseline="0" dirty="0" smtClean="0"/>
              <a:t> and </a:t>
            </a:r>
            <a:r>
              <a:rPr lang="en-US" dirty="0" smtClean="0"/>
              <a:t>dashboards will help enable this radically personalized learning that</a:t>
            </a:r>
            <a:r>
              <a:rPr lang="en-US" baseline="0" dirty="0" smtClean="0"/>
              <a:t> reflects </a:t>
            </a:r>
            <a:r>
              <a:rPr lang="en-US" dirty="0" smtClean="0"/>
              <a:t>what we know of how people learn, as well as individual factors</a:t>
            </a:r>
            <a:r>
              <a:rPr lang="en-US" baseline="0" dirty="0" smtClean="0"/>
              <a:t> and experiences</a:t>
            </a:r>
            <a:r>
              <a:rPr lang="en-US" dirty="0" smtClean="0"/>
              <a:t>.</a:t>
            </a:r>
          </a:p>
          <a:p>
            <a:pPr>
              <a:defRPr/>
            </a:pPr>
            <a:endParaRPr lang="en-US" dirty="0" smtClean="0"/>
          </a:p>
          <a:p>
            <a:pPr>
              <a:defRPr/>
            </a:pPr>
            <a:r>
              <a:rPr lang="en-US" b="1" dirty="0" smtClean="0"/>
              <a:t>Desire2Learn</a:t>
            </a:r>
            <a:endParaRPr lang="en-US" b="0" dirty="0" smtClean="0"/>
          </a:p>
          <a:p>
            <a:pPr>
              <a:defRPr/>
            </a:pPr>
            <a:r>
              <a:rPr lang="en-US" dirty="0" smtClean="0"/>
              <a:t>Suggests learning experiences and predicts performance based on past academic performance</a:t>
            </a:r>
            <a:r>
              <a:rPr lang="en-US" baseline="0" dirty="0" smtClean="0"/>
              <a:t> </a:t>
            </a:r>
            <a:r>
              <a:rPr lang="en-US" dirty="0" smtClean="0"/>
              <a:t>and also social and emotional condition</a:t>
            </a:r>
          </a:p>
          <a:p>
            <a:pPr>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Rio</a:t>
            </a:r>
            <a:r>
              <a:rPr lang="en-US" b="1" baseline="0" dirty="0" smtClean="0"/>
              <a:t> Salado College</a:t>
            </a: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From AACTE scan:  In another example, Rio Salado College, one of the nation’s fastest-growing public colleges, offers more than 500 relatively short online courses.  Because most courses start every two weeks, students can set their own pace for learning.  The college helps ensure their success by using analytics to determine within the first eight days of instruction, with seventy-percent certainty, whether a student is at risk of failing without interventions (Lumina Foundation, 2011).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Eye tracking technology </a:t>
            </a:r>
            <a:r>
              <a:rPr lang="en-US" sz="1200" kern="1200" dirty="0" smtClean="0">
                <a:solidFill>
                  <a:schemeClr val="tx1"/>
                </a:solidFill>
                <a:latin typeface="+mn-lt"/>
                <a:ea typeface="+mn-ea"/>
                <a:cs typeface="+mn-cs"/>
              </a:rPr>
              <a:t>is being refined at great pace allowing devices to understand our visual cues and use that data to alter the user experience. This technology will allow teachers to collect and align data from student eye movement to understand what topics students may be having trouble with, what they enjoy and what they find stimulating. Software can then read this data to tailor course material to students, customizing the learning experience. This will lead the way to gaining more accurate statistics on student understanding than is currently available from assessment and quiz based approaches. (Source:  </a:t>
            </a:r>
            <a:r>
              <a:rPr lang="en-US" sz="1200" u="sng" kern="1200" dirty="0" smtClean="0">
                <a:solidFill>
                  <a:schemeClr val="tx1"/>
                </a:solidFill>
                <a:latin typeface="+mn-lt"/>
                <a:ea typeface="+mn-ea"/>
                <a:cs typeface="+mn-cs"/>
                <a:hlinkClick r:id="rId3"/>
              </a:rPr>
              <a:t>http://www.fractuslearning.com/2011/10/27/5-current-technologies-that-will-shape-our-classrooms/</a:t>
            </a:r>
            <a:r>
              <a:rPr lang="en-US" sz="1200" kern="120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Tensions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Watch for inequities</a:t>
            </a:r>
            <a:r>
              <a:rPr lang="en-US" baseline="0" dirty="0" smtClean="0"/>
              <a:t> on both sides of the digital divide (flips how we’re used to thinking about it)</a:t>
            </a:r>
            <a:endParaRPr lang="en-US" b="1" dirty="0" smtClean="0"/>
          </a:p>
          <a:p>
            <a:pPr>
              <a:defRPr/>
            </a:pPr>
            <a:endParaRPr lang="en-US" dirty="0" smtClean="0"/>
          </a:p>
          <a:p>
            <a:endParaRPr lang="en-US" dirty="0"/>
          </a:p>
        </p:txBody>
      </p:sp>
      <p:sp>
        <p:nvSpPr>
          <p:cNvPr id="4" name="Slide Number Placeholder 3"/>
          <p:cNvSpPr>
            <a:spLocks noGrp="1"/>
          </p:cNvSpPr>
          <p:nvPr>
            <p:ph type="sldNum" sz="quarter" idx="5"/>
          </p:nvPr>
        </p:nvSpPr>
        <p:spPr/>
        <p:txBody>
          <a:bodyPr/>
          <a:lstStyle/>
          <a:p>
            <a:pPr>
              <a:defRPr/>
            </a:pPr>
            <a:fld id="{C4A01D60-381F-481A-82C4-A7949C0A48D9}" type="slidenum">
              <a:rPr lang="en-US">
                <a:solidFill>
                  <a:prstClr val="black"/>
                </a:solidFill>
              </a:rPr>
              <a:pPr>
                <a:defRPr/>
              </a:pPr>
              <a:t>23</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smtClean="0"/>
              <a:t>Learning fitness instructor -- a possible learning agent role</a:t>
            </a:r>
          </a:p>
          <a:p>
            <a:pPr>
              <a:defRPr/>
            </a:pPr>
            <a:r>
              <a:rPr lang="en-US" dirty="0" smtClean="0"/>
              <a:t>How to help kids be aware of themselves as learners, read their own minds, understand the full spectrum of supports that they need</a:t>
            </a:r>
          </a:p>
          <a:p>
            <a:pPr>
              <a:defRPr/>
            </a:pPr>
            <a:r>
              <a:rPr lang="en-US" dirty="0" smtClean="0"/>
              <a:t>It can involve</a:t>
            </a:r>
            <a:r>
              <a:rPr lang="en-US" baseline="0" dirty="0" smtClean="0"/>
              <a:t> high-tech tools, but it doesn’t have to</a:t>
            </a:r>
            <a:endParaRPr lang="en-US" dirty="0" smtClean="0"/>
          </a:p>
          <a:p>
            <a:endParaRPr lang="en-US" dirty="0"/>
          </a:p>
        </p:txBody>
      </p:sp>
      <p:sp>
        <p:nvSpPr>
          <p:cNvPr id="4" name="Slide Number Placeholder 3"/>
          <p:cNvSpPr>
            <a:spLocks noGrp="1"/>
          </p:cNvSpPr>
          <p:nvPr>
            <p:ph type="sldNum" sz="quarter" idx="10"/>
          </p:nvPr>
        </p:nvSpPr>
        <p:spPr/>
        <p:txBody>
          <a:bodyPr/>
          <a:lstStyle/>
          <a:p>
            <a:fld id="{2F25D66F-501A-40AF-8C8C-05A7D2B668ED}" type="slidenum">
              <a:rPr lang="en-US" smtClean="0">
                <a:solidFill>
                  <a:prstClr val="black"/>
                </a:solidFill>
              </a:rPr>
              <a:pPr/>
              <a:t>24</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endParaRPr lang="en-US" dirty="0"/>
          </a:p>
        </p:txBody>
      </p:sp>
      <p:sp>
        <p:nvSpPr>
          <p:cNvPr id="4" name="Slide Number Placeholder 3"/>
          <p:cNvSpPr>
            <a:spLocks noGrp="1"/>
          </p:cNvSpPr>
          <p:nvPr>
            <p:ph type="sldNum" sz="quarter" idx="10"/>
          </p:nvPr>
        </p:nvSpPr>
        <p:spPr/>
        <p:txBody>
          <a:bodyPr/>
          <a:lstStyle/>
          <a:p>
            <a:fld id="{2F25D66F-501A-40AF-8C8C-05A7D2B668ED}" type="slidenum">
              <a:rPr lang="en-US" smtClean="0"/>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a:t>
            </a:r>
            <a:r>
              <a:rPr lang="en-US" baseline="0" dirty="0" smtClean="0"/>
              <a:t> see this disruption as being c</a:t>
            </a:r>
            <a:r>
              <a:rPr lang="en-US" dirty="0" smtClean="0"/>
              <a:t>ore to putting things together in multiple new combinations to meet learners’ needs.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Building off what we’ve seen for some time now with</a:t>
            </a:r>
            <a:r>
              <a:rPr lang="en-US" baseline="0" dirty="0" smtClean="0"/>
              <a:t> open education resources and practices such as flipping classrooms, and more recently MOOC’s, w</a:t>
            </a:r>
            <a:r>
              <a:rPr lang="en-US" dirty="0" smtClean="0"/>
              <a:t>e’ll have blockbuster quality</a:t>
            </a:r>
            <a:r>
              <a:rPr lang="en-US" baseline="0" dirty="0" smtClean="0"/>
              <a:t> learning resources that raise the question of what happens in any given learning experience.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there will be many ways of using them – and other learning assets – to create value and meet learners’ needs.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those ways proliferate, learners will increasingly expect to find the perfect combination of learning experiences.  And if they can’t find them, they just might create them on their own.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F25D66F-501A-40AF-8C8C-05A7D2B668ED}" type="slidenum">
              <a:rPr lang="en-US" smtClean="0"/>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b="0" dirty="0" smtClean="0"/>
              <a:t>We’re seeing</a:t>
            </a:r>
            <a:r>
              <a:rPr lang="en-US" b="0" baseline="0" dirty="0" smtClean="0"/>
              <a:t> learning platforms proliferate and more and more options for hyper-focused, or agile, “schools” to emerge.</a:t>
            </a:r>
            <a:endParaRPr lang="en-US" b="0" dirty="0" smtClean="0"/>
          </a:p>
          <a:p>
            <a:pPr eaLnBrk="1" fontAlgn="auto" hangingPunct="1">
              <a:spcBef>
                <a:spcPts val="0"/>
              </a:spcBef>
              <a:spcAft>
                <a:spcPts val="0"/>
              </a:spcAft>
              <a:buFont typeface="Arial" pitchFamily="34" charset="0"/>
              <a:buNone/>
              <a:defRPr/>
            </a:pPr>
            <a:endParaRPr lang="en-US" b="1"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1" dirty="0" smtClean="0"/>
              <a:t>Playmakers’ School </a:t>
            </a:r>
            <a:r>
              <a:rPr lang="en-US" dirty="0" smtClean="0"/>
              <a:t>–</a:t>
            </a:r>
            <a:r>
              <a:rPr lang="en-US" baseline="0" dirty="0" smtClean="0"/>
              <a:t> </a:t>
            </a:r>
            <a:r>
              <a:rPr lang="en-US" dirty="0" smtClean="0"/>
              <a:t>middle school students chart their own paths through the school year by building their own Adventure Maps; students learn through play, making, discovery and inquiry, and interest-driven design; funded by Gates Foundation</a:t>
            </a:r>
          </a:p>
          <a:p>
            <a:pPr eaLnBrk="1" fontAlgn="auto" hangingPunct="1">
              <a:spcBef>
                <a:spcPts val="0"/>
              </a:spcBef>
              <a:spcAft>
                <a:spcPts val="0"/>
              </a:spcAft>
              <a:buFont typeface="Arial" pitchFamily="34" charset="0"/>
              <a:buNone/>
              <a:defRPr/>
            </a:pPr>
            <a:endParaRPr lang="en-US" b="1" dirty="0" smtClean="0"/>
          </a:p>
          <a:p>
            <a:pPr>
              <a:defRPr/>
            </a:pPr>
            <a:r>
              <a:rPr lang="en-US" b="1" dirty="0" err="1" smtClean="0"/>
              <a:t>CalState</a:t>
            </a:r>
            <a:r>
              <a:rPr lang="en-US" b="1" baseline="0" dirty="0" err="1" smtClean="0"/>
              <a:t>TEACH</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From AACTE scan:  Taking blended learning even further in the field of teacher preparation, </a:t>
            </a:r>
            <a:r>
              <a:rPr lang="en-US" sz="1200" dirty="0" err="1" smtClean="0"/>
              <a:t>CalStateTEACH</a:t>
            </a:r>
            <a:r>
              <a:rPr lang="en-US" sz="1200" dirty="0" smtClean="0"/>
              <a:t>, one of the California State University’s System-wide Teacher Preparation programs, blends a totally field-based course of preparation with web-based “class discussions,” with candidates never attending traditional college classes.  Instead, they rely on on-site coaching and an online self-study format (Bishop and Foster, 2009).  </a:t>
            </a:r>
          </a:p>
          <a:p>
            <a:pPr eaLnBrk="1" fontAlgn="auto" hangingPunct="1">
              <a:spcBef>
                <a:spcPts val="0"/>
              </a:spcBef>
              <a:spcAft>
                <a:spcPts val="0"/>
              </a:spcAft>
              <a:buFont typeface="Arial" pitchFamily="34" charset="0"/>
              <a:buNone/>
              <a:defRPr/>
            </a:pPr>
            <a:endParaRPr lang="en-US" b="1" dirty="0" smtClean="0"/>
          </a:p>
          <a:p>
            <a:pPr eaLnBrk="1" fontAlgn="auto" hangingPunct="1">
              <a:spcBef>
                <a:spcPts val="0"/>
              </a:spcBef>
              <a:spcAft>
                <a:spcPts val="0"/>
              </a:spcAft>
              <a:buFont typeface="Arial" pitchFamily="34" charset="0"/>
              <a:buNone/>
              <a:defRPr/>
            </a:pPr>
            <a:r>
              <a:rPr lang="en-US" b="1" dirty="0" err="1" smtClean="0"/>
              <a:t>Skillshare</a:t>
            </a:r>
            <a:r>
              <a:rPr lang="en-US" dirty="0" smtClean="0"/>
              <a:t> is a global learning community where you can learn real-world skills from real people. (skillshare.com)</a:t>
            </a:r>
          </a:p>
          <a:p>
            <a:pPr eaLnBrk="1" fontAlgn="auto" hangingPunct="1">
              <a:spcBef>
                <a:spcPts val="0"/>
              </a:spcBef>
              <a:spcAft>
                <a:spcPts val="0"/>
              </a:spcAft>
              <a:buFont typeface="Arial" pitchFamily="34" charset="0"/>
              <a:buNone/>
              <a:defRPr/>
            </a:pPr>
            <a:r>
              <a:rPr lang="en-US" dirty="0" smtClean="0"/>
              <a:t>Who teaches </a:t>
            </a:r>
            <a:r>
              <a:rPr lang="en-US" dirty="0" err="1" smtClean="0"/>
              <a:t>Skillshare</a:t>
            </a:r>
            <a:r>
              <a:rPr lang="en-US" dirty="0" smtClean="0"/>
              <a:t> classes?</a:t>
            </a:r>
          </a:p>
          <a:p>
            <a:pPr eaLnBrk="1" fontAlgn="auto" hangingPunct="1">
              <a:spcBef>
                <a:spcPts val="0"/>
              </a:spcBef>
              <a:spcAft>
                <a:spcPts val="0"/>
              </a:spcAft>
              <a:buFont typeface="Arial" pitchFamily="34" charset="0"/>
              <a:buNone/>
              <a:defRPr/>
            </a:pPr>
            <a:r>
              <a:rPr lang="en-US" dirty="0" smtClean="0"/>
              <a:t>Anyone who has knowledge to share can teach on </a:t>
            </a:r>
            <a:r>
              <a:rPr lang="en-US" dirty="0" err="1" smtClean="0"/>
              <a:t>Skillshare</a:t>
            </a:r>
            <a:r>
              <a:rPr lang="en-US" dirty="0" smtClean="0"/>
              <a:t>. You can apply to teach a global, online </a:t>
            </a:r>
            <a:r>
              <a:rPr lang="en-US" dirty="0" err="1" smtClean="0"/>
              <a:t>Skillshare</a:t>
            </a:r>
            <a:r>
              <a:rPr lang="en-US" dirty="0" smtClean="0"/>
              <a:t> class, or create a local workshop with a click of a button.</a:t>
            </a:r>
          </a:p>
          <a:p>
            <a:pPr eaLnBrk="1" fontAlgn="auto" hangingPunct="1">
              <a:spcBef>
                <a:spcPts val="0"/>
              </a:spcBef>
              <a:spcAft>
                <a:spcPts val="0"/>
              </a:spcAft>
              <a:buFont typeface="Arial" pitchFamily="34" charset="0"/>
              <a:buNone/>
              <a:defRPr/>
            </a:pPr>
            <a:r>
              <a:rPr lang="en-US" dirty="0" smtClean="0"/>
              <a:t>What types of classes are offered on </a:t>
            </a:r>
            <a:r>
              <a:rPr lang="en-US" dirty="0" err="1" smtClean="0"/>
              <a:t>Skillshare</a:t>
            </a:r>
            <a:r>
              <a:rPr lang="en-US" dirty="0" smtClean="0"/>
              <a:t>?</a:t>
            </a:r>
          </a:p>
          <a:p>
            <a:pPr eaLnBrk="1" fontAlgn="auto" hangingPunct="1">
              <a:spcBef>
                <a:spcPts val="0"/>
              </a:spcBef>
              <a:spcAft>
                <a:spcPts val="0"/>
              </a:spcAft>
              <a:buFont typeface="Arial" pitchFamily="34" charset="0"/>
              <a:buNone/>
              <a:defRPr/>
            </a:pPr>
            <a:r>
              <a:rPr lang="en-US" dirty="0" smtClean="0"/>
              <a:t>A wide range of classes are offered on </a:t>
            </a:r>
            <a:r>
              <a:rPr lang="en-US" dirty="0" err="1" smtClean="0"/>
              <a:t>Skillshare</a:t>
            </a:r>
            <a:r>
              <a:rPr lang="en-US" dirty="0" smtClean="0"/>
              <a:t>, ranging from design to entrepreneurship to crafts. At </a:t>
            </a:r>
            <a:r>
              <a:rPr lang="en-US" dirty="0" err="1" smtClean="0"/>
              <a:t>Skillshare</a:t>
            </a:r>
            <a:r>
              <a:rPr lang="en-US" dirty="0" smtClean="0"/>
              <a:t>, we believe in creative, collaborative workshops with hands-on projects to build your real-world skills.</a:t>
            </a:r>
          </a:p>
          <a:p>
            <a:pPr eaLnBrk="1" fontAlgn="auto" hangingPunct="1">
              <a:spcBef>
                <a:spcPts val="0"/>
              </a:spcBef>
              <a:spcAft>
                <a:spcPts val="0"/>
              </a:spcAft>
              <a:buFont typeface="Arial" pitchFamily="34" charset="0"/>
              <a:buNone/>
              <a:defRPr/>
            </a:pPr>
            <a:r>
              <a:rPr lang="en-US" dirty="0" smtClean="0"/>
              <a:t>Do </a:t>
            </a:r>
            <a:r>
              <a:rPr lang="en-US" dirty="0" err="1" smtClean="0"/>
              <a:t>Skillshare</a:t>
            </a:r>
            <a:r>
              <a:rPr lang="en-US" dirty="0" smtClean="0"/>
              <a:t> classes happen online or offline?</a:t>
            </a:r>
          </a:p>
          <a:p>
            <a:pPr eaLnBrk="1" fontAlgn="auto" hangingPunct="1">
              <a:spcBef>
                <a:spcPts val="0"/>
              </a:spcBef>
              <a:spcAft>
                <a:spcPts val="0"/>
              </a:spcAft>
              <a:buFont typeface="Arial" pitchFamily="34" charset="0"/>
              <a:buNone/>
              <a:defRPr/>
            </a:pPr>
            <a:r>
              <a:rPr lang="en-US" dirty="0" smtClean="0"/>
              <a:t>Both! People teach offline, in-person classes in their local communities as well as online, global classes that can be taken from around the world. You can browse both online classes as well as local classes happening in your area </a:t>
            </a:r>
            <a:r>
              <a:rPr lang="en-US" dirty="0" smtClean="0">
                <a:hlinkClick r:id="rId3"/>
              </a:rPr>
              <a:t>here</a:t>
            </a:r>
            <a:r>
              <a:rPr lang="en-US" dirty="0" smtClean="0"/>
              <a:t>.</a:t>
            </a:r>
          </a:p>
          <a:p>
            <a:pPr eaLnBrk="1" fontAlgn="auto" hangingPunct="1">
              <a:spcBef>
                <a:spcPts val="0"/>
              </a:spcBef>
              <a:spcAft>
                <a:spcPts val="0"/>
              </a:spcAft>
              <a:buFont typeface="Arial" pitchFamily="34" charset="0"/>
              <a:buNone/>
              <a:defRPr/>
            </a:pPr>
            <a:r>
              <a:rPr lang="en-US" dirty="0" smtClean="0"/>
              <a:t>How does </a:t>
            </a:r>
            <a:r>
              <a:rPr lang="en-US" dirty="0" err="1" smtClean="0"/>
              <a:t>Skillshare</a:t>
            </a:r>
            <a:r>
              <a:rPr lang="en-US" dirty="0" smtClean="0"/>
              <a:t> pay the bills?</a:t>
            </a:r>
          </a:p>
          <a:p>
            <a:pPr eaLnBrk="1" fontAlgn="auto" hangingPunct="1">
              <a:spcBef>
                <a:spcPts val="0"/>
              </a:spcBef>
              <a:spcAft>
                <a:spcPts val="0"/>
              </a:spcAft>
              <a:buFont typeface="Arial" pitchFamily="34" charset="0"/>
              <a:buNone/>
              <a:defRPr/>
            </a:pPr>
            <a:r>
              <a:rPr lang="en-US" dirty="0" err="1" smtClean="0"/>
              <a:t>Skillshare</a:t>
            </a:r>
            <a:r>
              <a:rPr lang="en-US" dirty="0" smtClean="0"/>
              <a:t> charges a 15% fee on all tickets sold. This only affects teachers; for students, the price you see is the price you pay. Posting a </a:t>
            </a:r>
            <a:r>
              <a:rPr lang="en-US" dirty="0" err="1" smtClean="0"/>
              <a:t>Skillshare</a:t>
            </a:r>
            <a:r>
              <a:rPr lang="en-US" dirty="0" smtClean="0"/>
              <a:t> class is always free, and it’s a great way to earn money while connecting to your community - some teachers even make their living off of </a:t>
            </a:r>
            <a:r>
              <a:rPr lang="en-US" dirty="0" err="1" smtClean="0"/>
              <a:t>Skillshare</a:t>
            </a:r>
            <a:r>
              <a:rPr lang="en-US" dirty="0" smtClean="0"/>
              <a:t>!</a:t>
            </a:r>
          </a:p>
          <a:p>
            <a:pPr defTabSz="914223">
              <a:buFont typeface="Arial" pitchFamily="34" charset="0"/>
              <a:buNone/>
              <a:defRPr/>
            </a:pPr>
            <a:endParaRPr lang="en-US" dirty="0" smtClean="0"/>
          </a:p>
        </p:txBody>
      </p:sp>
      <p:sp>
        <p:nvSpPr>
          <p:cNvPr id="4" name="Slide Number Placeholder 3"/>
          <p:cNvSpPr>
            <a:spLocks noGrp="1"/>
          </p:cNvSpPr>
          <p:nvPr>
            <p:ph type="sldNum" sz="quarter" idx="10"/>
          </p:nvPr>
        </p:nvSpPr>
        <p:spPr/>
        <p:txBody>
          <a:bodyPr/>
          <a:lstStyle/>
          <a:p>
            <a:fld id="{2F25D66F-501A-40AF-8C8C-05A7D2B668ED}" type="slidenum">
              <a:rPr lang="en-US" smtClean="0">
                <a:solidFill>
                  <a:prstClr val="black"/>
                </a:solidFill>
              </a:rPr>
              <a:pPr/>
              <a:t>27</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defTabSz="914223">
              <a:buFont typeface="Arial" pitchFamily="34" charset="0"/>
              <a:buNone/>
              <a:defRPr/>
            </a:pPr>
            <a:r>
              <a:rPr lang="en-US" dirty="0" smtClean="0"/>
              <a:t>Some learners could chose to have a pretty traditional brick and mortar experience as their only or primary one.</a:t>
            </a:r>
          </a:p>
          <a:p>
            <a:pPr defTabSz="914223">
              <a:buFont typeface="Arial" pitchFamily="34" charset="0"/>
              <a:buNone/>
              <a:defRPr/>
            </a:pPr>
            <a:r>
              <a:rPr lang="en-US" dirty="0" smtClean="0"/>
              <a:t>Others will could access the services of many learning agents via the talent cloud.</a:t>
            </a:r>
          </a:p>
          <a:p>
            <a:pPr defTabSz="914223">
              <a:buFont typeface="Arial" pitchFamily="34" charset="0"/>
              <a:buNone/>
              <a:defRPr/>
            </a:pPr>
            <a:r>
              <a:rPr lang="en-US" dirty="0" smtClean="0"/>
              <a:t>Still others will create individualized combinations of experiences along that spectrum.</a:t>
            </a:r>
          </a:p>
          <a:p>
            <a:pPr defTabSz="914223">
              <a:buFont typeface="Arial" pitchFamily="34" charset="0"/>
              <a:buNone/>
              <a:defRPr/>
            </a:pPr>
            <a:endParaRPr lang="en-US" dirty="0" smtClean="0"/>
          </a:p>
          <a:p>
            <a:pPr defTabSz="914223">
              <a:buFont typeface="Arial" pitchFamily="34" charset="0"/>
              <a:buNone/>
              <a:defRPr/>
            </a:pPr>
            <a:r>
              <a:rPr lang="en-US" dirty="0" smtClean="0"/>
              <a:t>You might think of this in terms of each learner having a learning playlist.</a:t>
            </a:r>
          </a:p>
          <a:p>
            <a:pPr defTabSz="914223">
              <a:buFont typeface="Arial" pitchFamily="34" charset="0"/>
              <a:buNone/>
              <a:defRPr/>
            </a:pPr>
            <a:endParaRPr lang="en-US" dirty="0" smtClean="0"/>
          </a:p>
          <a:p>
            <a:pPr defTabSz="914223">
              <a:buFont typeface="Arial" pitchFamily="34" charset="0"/>
              <a:buNone/>
              <a:defRPr/>
            </a:pPr>
            <a:r>
              <a:rPr lang="en-US" dirty="0" smtClean="0"/>
              <a:t>This is a very simple example from a website called </a:t>
            </a:r>
            <a:r>
              <a:rPr lang="en-US" b="1" dirty="0" err="1" smtClean="0"/>
              <a:t>MentorMob</a:t>
            </a:r>
            <a:r>
              <a:rPr lang="en-US" dirty="0" smtClean="0"/>
              <a:t>.</a:t>
            </a:r>
          </a:p>
          <a:p>
            <a:pPr lvl="1" defTabSz="914223">
              <a:buFont typeface="Arial" pitchFamily="34" charset="0"/>
              <a:buNone/>
              <a:defRPr/>
            </a:pPr>
            <a:r>
              <a:rPr lang="en-US" dirty="0" smtClean="0"/>
              <a:t>People can create, share, modify, and rate</a:t>
            </a:r>
            <a:r>
              <a:rPr lang="en-US" baseline="0" dirty="0" smtClean="0"/>
              <a:t> learning playlists – share skills, get feedback</a:t>
            </a:r>
          </a:p>
          <a:p>
            <a:pPr lvl="1" defTabSz="914223">
              <a:buFont typeface="Arial" pitchFamily="34" charset="0"/>
              <a:buNone/>
              <a:defRPr/>
            </a:pPr>
            <a:r>
              <a:rPr lang="en-US" baseline="0" dirty="0" smtClean="0"/>
              <a:t>“real organization when learning online”</a:t>
            </a:r>
          </a:p>
          <a:p>
            <a:pPr lvl="1" defTabSz="914223">
              <a:buFont typeface="Arial" pitchFamily="34" charset="0"/>
              <a:buNone/>
              <a:defRPr/>
            </a:pPr>
            <a:r>
              <a:rPr lang="en-US" baseline="0" dirty="0" smtClean="0"/>
              <a:t>Also a version for educators, </a:t>
            </a:r>
            <a:r>
              <a:rPr lang="en-US" baseline="0" dirty="0" err="1" smtClean="0"/>
              <a:t>MentorMob</a:t>
            </a:r>
            <a:r>
              <a:rPr lang="en-US" baseline="0" dirty="0" smtClean="0"/>
              <a:t> University, to organize playlists for learners and get real-time feedback on progress and impact</a:t>
            </a:r>
          </a:p>
          <a:p>
            <a:pPr lvl="1" defTabSz="914223">
              <a:buFont typeface="Arial" pitchFamily="34" charset="0"/>
              <a:buNone/>
              <a:defRPr/>
            </a:pPr>
            <a:endParaRPr lang="en-US" baseline="0" dirty="0" smtClean="0"/>
          </a:p>
          <a:p>
            <a:pPr>
              <a:buFont typeface="Arial" pitchFamily="34" charset="0"/>
              <a:buNone/>
            </a:pPr>
            <a:r>
              <a:rPr lang="en-US" b="1" dirty="0" smtClean="0"/>
              <a:t>Aristotle</a:t>
            </a:r>
            <a:r>
              <a:rPr lang="en-US" b="1" baseline="0" dirty="0" smtClean="0"/>
              <a:t> Circle</a:t>
            </a:r>
            <a:r>
              <a:rPr lang="en-US" b="0" baseline="0" dirty="0" smtClean="0"/>
              <a:t> provides a similar service, but at the learning provider level.  It matches learners as young as kindergarten age with learning experiences that meet their needs.</a:t>
            </a:r>
          </a:p>
          <a:p>
            <a:pPr>
              <a:buFont typeface="Arial" pitchFamily="34" charset="0"/>
              <a:buNone/>
            </a:pPr>
            <a:endParaRPr lang="en-US" b="0" baseline="0" dirty="0" smtClean="0"/>
          </a:p>
          <a:p>
            <a:pPr>
              <a:buFont typeface="Arial" pitchFamily="34" charset="0"/>
              <a:buNone/>
            </a:pPr>
            <a:r>
              <a:rPr lang="en-US" b="0" baseline="0" dirty="0" smtClean="0"/>
              <a:t>We’ll also need new kinds of infrastructure to help learners move seamlessly across learning experiences.</a:t>
            </a:r>
          </a:p>
          <a:p>
            <a:pPr>
              <a:buFont typeface="Arial" pitchFamily="34" charset="0"/>
              <a:buNone/>
            </a:pPr>
            <a:endParaRPr lang="en-US" b="0" baseline="0" dirty="0" smtClean="0"/>
          </a:p>
          <a:p>
            <a:pPr marL="0" marR="0" indent="0" algn="l" defTabSz="914223" rtl="0" eaLnBrk="1" fontAlgn="auto" latinLnBrk="0" hangingPunct="1">
              <a:lnSpc>
                <a:spcPct val="100000"/>
              </a:lnSpc>
              <a:spcBef>
                <a:spcPts val="0"/>
              </a:spcBef>
              <a:spcAft>
                <a:spcPts val="0"/>
              </a:spcAft>
              <a:buClrTx/>
              <a:buSzTx/>
              <a:buFont typeface="Arial" pitchFamily="34" charset="0"/>
              <a:buChar char="•"/>
              <a:tabLst/>
              <a:defRPr/>
            </a:pPr>
            <a:r>
              <a:rPr lang="en-US" b="1" dirty="0" smtClean="0"/>
              <a:t>Shared Learning Collaborative </a:t>
            </a:r>
            <a:r>
              <a:rPr lang="en-US" dirty="0" smtClean="0"/>
              <a:t>– Platform for enabling exchange of information across learning experiences – backbone for helping learners move among rich array of choices</a:t>
            </a:r>
          </a:p>
          <a:p>
            <a:pPr defTabSz="914223">
              <a:buFont typeface="Arial" pitchFamily="34" charset="0"/>
              <a:buChar char="•"/>
              <a:defRPr/>
            </a:pPr>
            <a:r>
              <a:rPr lang="en-US" dirty="0" smtClean="0"/>
              <a:t>Shared infrastructure that enables learners to move seamlessly across multiple learning experiences and learning providers will be key in supporting the flow of learning across the ecosystem.</a:t>
            </a:r>
          </a:p>
          <a:p>
            <a:pPr defTabSz="914223">
              <a:buFont typeface="Arial" pitchFamily="34" charset="0"/>
              <a:buChar char="•"/>
              <a:defRPr/>
            </a:pPr>
            <a:r>
              <a:rPr lang="en-US" dirty="0" smtClean="0"/>
              <a:t>Shared Learning Collaborative (Gates initiative – common infrastructure aligned with Common Core)</a:t>
            </a:r>
          </a:p>
          <a:p>
            <a:pPr defTabSz="914223">
              <a:buFont typeface="Arial" pitchFamily="34" charset="0"/>
              <a:buChar char="•"/>
              <a:defRPr/>
            </a:pPr>
            <a:r>
              <a:rPr lang="en-US" dirty="0" smtClean="0"/>
              <a:t>The Shared Learning Collaborative (SLC) “supports personalized learning for all K-12 students by building an integrated and scalable technology infrastructure that links to the Common Core State Standards.” It’s providing the kind of backbone that will help individuals and learning resources move across a much more modular learning ecosystem.</a:t>
            </a:r>
          </a:p>
          <a:p>
            <a:pPr>
              <a:defRPr/>
            </a:pPr>
            <a:endParaRPr lang="en-US" b="1" dirty="0" smtClean="0"/>
          </a:p>
          <a:p>
            <a:pPr>
              <a:buFont typeface="Arial" pitchFamily="34" charset="0"/>
              <a:buNone/>
            </a:pPr>
            <a:r>
              <a:rPr lang="en-US" b="0" baseline="0" dirty="0" smtClean="0"/>
              <a:t>This kind of digital brokering and mediation will be increasingly important in helping learners and their families make sense of their choices.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learning agents will also be key in guiding learners and their families through a broad range of choices,</a:t>
            </a:r>
            <a:r>
              <a:rPr lang="en-US" baseline="0" dirty="0" smtClean="0"/>
              <a:t> and some might specialize in doing so.</a:t>
            </a:r>
            <a:endParaRPr lang="en-US" dirty="0" smtClean="0"/>
          </a:p>
          <a:p>
            <a:pPr>
              <a:buFont typeface="Arial" pitchFamily="34" charset="0"/>
              <a:buNone/>
            </a:pPr>
            <a:endParaRPr lang="en-US" b="0" baseline="0" dirty="0" smtClean="0"/>
          </a:p>
          <a:p>
            <a:pPr eaLnBrk="1" fontAlgn="auto" hangingPunct="1">
              <a:spcBef>
                <a:spcPts val="0"/>
              </a:spcBef>
              <a:spcAft>
                <a:spcPts val="0"/>
              </a:spcAft>
              <a:buFont typeface="Arial" pitchFamily="34" charset="0"/>
              <a:buNone/>
              <a:defRPr/>
            </a:pPr>
            <a:endParaRPr lang="en-US" b="1" dirty="0" smtClean="0"/>
          </a:p>
          <a:p>
            <a:pPr algn="ctr">
              <a:buFont typeface="Arial" pitchFamily="34" charset="0"/>
              <a:buNone/>
              <a:defRPr/>
            </a:pPr>
            <a:endParaRPr lang="en-US" b="1" dirty="0" smtClean="0">
              <a:solidFill>
                <a:prstClr val="white"/>
              </a:solidFill>
              <a:latin typeface="Lato" pitchFamily="34" charset="0"/>
              <a:ea typeface="Segoe UI Symbol" pitchFamily="34" charset="0"/>
              <a:cs typeface="Aharoni" pitchFamily="2" charset="-79"/>
            </a:endParaRPr>
          </a:p>
        </p:txBody>
      </p:sp>
      <p:sp>
        <p:nvSpPr>
          <p:cNvPr id="4" name="Slide Number Placeholder 3"/>
          <p:cNvSpPr>
            <a:spLocks noGrp="1"/>
          </p:cNvSpPr>
          <p:nvPr>
            <p:ph type="sldNum" sz="quarter" idx="5"/>
          </p:nvPr>
        </p:nvSpPr>
        <p:spPr/>
        <p:txBody>
          <a:bodyPr/>
          <a:lstStyle/>
          <a:p>
            <a:pPr>
              <a:defRPr/>
            </a:pPr>
            <a:fld id="{889A99DB-15D8-44D4-8FE8-CF863CE676E1}" type="slidenum">
              <a:rPr lang="en-US">
                <a:solidFill>
                  <a:prstClr val="black"/>
                </a:solidFill>
              </a:rPr>
              <a:pPr>
                <a:defRPr/>
              </a:pPr>
              <a:t>28</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i="1" smtClean="0"/>
              <a:t>Our Responsibility, Our Promise: Transforming Educator Preparation and Entry into the Profession, </a:t>
            </a:r>
            <a:r>
              <a:rPr lang="en-US" smtClean="0"/>
              <a:t>CCSSO Task Force on Educator Preparation and Entry into the Profession, 2012</a:t>
            </a:r>
          </a:p>
          <a:p>
            <a:pPr eaLnBrk="1" hangingPunct="1">
              <a:spcBef>
                <a:spcPct val="0"/>
              </a:spcBef>
            </a:pPr>
            <a:endParaRPr lang="en-US" smtClean="0"/>
          </a:p>
          <a:p>
            <a:pPr eaLnBrk="1" hangingPunct="1">
              <a:spcBef>
                <a:spcPct val="0"/>
              </a:spcBef>
            </a:pPr>
            <a:r>
              <a:rPr lang="en-US" smtClean="0"/>
              <a:t>For back pocket:</a:t>
            </a:r>
          </a:p>
          <a:p>
            <a:pPr eaLnBrk="1" hangingPunct="1">
              <a:spcBef>
                <a:spcPct val="0"/>
              </a:spcBef>
            </a:pPr>
            <a:endParaRPr lang="en-US" smtClean="0"/>
          </a:p>
          <a:p>
            <a:pPr eaLnBrk="1" hangingPunct="1">
              <a:spcBef>
                <a:spcPct val="0"/>
              </a:spcBef>
            </a:pPr>
            <a:r>
              <a:rPr lang="en-US" smtClean="0"/>
              <a:t>“States have three key policy levers — licensure; program approval; and data collection,</a:t>
            </a:r>
          </a:p>
          <a:p>
            <a:pPr eaLnBrk="1" hangingPunct="1">
              <a:spcBef>
                <a:spcPct val="0"/>
              </a:spcBef>
            </a:pPr>
            <a:r>
              <a:rPr lang="en-US" smtClean="0"/>
              <a:t>analysis, and reporting — they can use to drive development of these new entry systems into</a:t>
            </a:r>
          </a:p>
          <a:p>
            <a:pPr eaLnBrk="1" hangingPunct="1">
              <a:spcBef>
                <a:spcPct val="0"/>
              </a:spcBef>
            </a:pPr>
            <a:r>
              <a:rPr lang="en-US" smtClean="0"/>
              <a:t>the education profession. States must oversee construction of a data feedback infrastructure</a:t>
            </a:r>
          </a:p>
          <a:p>
            <a:pPr eaLnBrk="1" hangingPunct="1">
              <a:spcBef>
                <a:spcPct val="0"/>
              </a:spcBef>
            </a:pPr>
            <a:r>
              <a:rPr lang="en-US" smtClean="0"/>
              <a:t>that will be essential to implementation of the new entry systems. Listed below are specific</a:t>
            </a:r>
          </a:p>
          <a:p>
            <a:pPr eaLnBrk="1" hangingPunct="1">
              <a:spcBef>
                <a:spcPct val="0"/>
              </a:spcBef>
            </a:pPr>
            <a:r>
              <a:rPr lang="en-US" smtClean="0"/>
              <a:t>actions we will ask states to commit to take in each of the three leverage areas.”</a:t>
            </a:r>
          </a:p>
          <a:p>
            <a:pPr eaLnBrk="1" hangingPunct="1">
              <a:spcBef>
                <a:spcPct val="0"/>
              </a:spcBef>
            </a:pPr>
            <a:endParaRPr lang="en-US" smtClean="0"/>
          </a:p>
        </p:txBody>
      </p:sp>
      <p:sp>
        <p:nvSpPr>
          <p:cNvPr id="142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7631D3E-716F-4CB6-ACE0-0F23E87693A9}" type="slidenum">
              <a:rPr lang="en-US">
                <a:solidFill>
                  <a:srgbClr val="000000"/>
                </a:solidFill>
              </a:rPr>
              <a:pPr>
                <a:defRPr/>
              </a:pPr>
              <a:t>30</a:t>
            </a:fld>
            <a:endParaRPr lang="en-US">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u="sng" smtClean="0">
                <a:hlinkClick r:id="rId3"/>
              </a:rPr>
              <a:t>STEM Teachers in Professional Learning Communities: From Good Teachers to Great Teaching</a:t>
            </a:r>
            <a:r>
              <a:rPr lang="en-US" smtClean="0"/>
              <a:t> (2011)</a:t>
            </a:r>
          </a:p>
          <a:p>
            <a:pPr eaLnBrk="1" hangingPunct="1">
              <a:spcBef>
                <a:spcPct val="0"/>
              </a:spcBef>
            </a:pPr>
            <a:endParaRPr lang="en-US" smtClean="0"/>
          </a:p>
        </p:txBody>
      </p:sp>
      <p:sp>
        <p:nvSpPr>
          <p:cNvPr id="143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113782D-AE49-4C5E-8894-D2E7F178FF87}" type="slidenum">
              <a:rPr lang="en-US">
                <a:solidFill>
                  <a:srgbClr val="000000"/>
                </a:solidFill>
              </a:rPr>
              <a:pPr>
                <a:defRPr/>
              </a:pPr>
              <a:t>31</a:t>
            </a:fld>
            <a:endParaRPr 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In many ways, where I think we are trapped in finding our place in this day and age, goes back to the philosopher Rene Descartes who believed that the mind was separate from the body…we seem to still be caught in this philosophy…that we are somehow separate from our environment, e.g. the world, the climate, the internet,..that they are separate from ‘us.’  The revelation is that now “we” are the “we.” </a:t>
            </a:r>
            <a:r>
              <a:rPr lang="en-US" sz="1200" b="1" u="sng" kern="1200" dirty="0" smtClean="0">
                <a:solidFill>
                  <a:schemeClr val="tx1"/>
                </a:solidFill>
                <a:latin typeface="+mn-lt"/>
                <a:ea typeface="+mn-ea"/>
                <a:cs typeface="+mn-cs"/>
              </a:rPr>
              <a:t>(slide </a:t>
            </a:r>
            <a:r>
              <a:rPr lang="en-US" sz="1200" b="1" u="sng" kern="1200" dirty="0" err="1" smtClean="0">
                <a:solidFill>
                  <a:schemeClr val="tx1"/>
                </a:solidFill>
                <a:latin typeface="+mn-lt"/>
                <a:ea typeface="+mn-ea"/>
                <a:cs typeface="+mn-cs"/>
              </a:rPr>
              <a:t>pic</a:t>
            </a:r>
            <a:r>
              <a:rPr lang="en-US" sz="1200" b="1" u="sng" kern="1200" dirty="0" smtClean="0">
                <a:solidFill>
                  <a:schemeClr val="tx1"/>
                </a:solidFill>
                <a:latin typeface="+mn-lt"/>
                <a:ea typeface="+mn-ea"/>
                <a:cs typeface="+mn-cs"/>
              </a:rPr>
              <a:t> of Descartes)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3D314E3-D26A-4D07-8FEA-E775A64C3691}"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Inserting</a:t>
            </a:r>
            <a:r>
              <a:rPr lang="en-US" baseline="0" dirty="0" smtClean="0"/>
              <a:t> various images for you to choose from regarding mobile devices. “Mobile Darwinism” is not a hi res image—but I love the phrase; perhaps just a mention of the </a:t>
            </a:r>
            <a:r>
              <a:rPr lang="en-US" baseline="0" dirty="0" err="1" smtClean="0"/>
              <a:t>iPass</a:t>
            </a:r>
            <a:r>
              <a:rPr lang="en-US" baseline="0" dirty="0" smtClean="0"/>
              <a:t> report name “</a:t>
            </a:r>
            <a:r>
              <a:rPr lang="en-US" sz="1200" b="0" i="0" kern="1200" dirty="0" err="1" smtClean="0">
                <a:solidFill>
                  <a:schemeClr val="tx1"/>
                </a:solidFill>
                <a:latin typeface="+mn-lt"/>
                <a:ea typeface="+mn-ea"/>
                <a:cs typeface="+mn-cs"/>
              </a:rPr>
              <a:t>iPass</a:t>
            </a:r>
            <a:r>
              <a:rPr lang="en-US" sz="1200" b="0" i="0" kern="1200" dirty="0" smtClean="0">
                <a:solidFill>
                  <a:schemeClr val="tx1"/>
                </a:solidFill>
                <a:latin typeface="+mn-lt"/>
                <a:ea typeface="+mn-ea"/>
                <a:cs typeface="+mn-cs"/>
              </a:rPr>
              <a:t> released their new quarterly report entitled “</a:t>
            </a:r>
            <a:r>
              <a:rPr lang="en-US" sz="1200" b="0" i="0" u="none" strike="noStrike" kern="1200" dirty="0" smtClean="0">
                <a:solidFill>
                  <a:schemeClr val="tx1"/>
                </a:solidFill>
                <a:latin typeface="+mn-lt"/>
                <a:ea typeface="+mn-ea"/>
                <a:cs typeface="+mn-cs"/>
                <a:hlinkClick r:id="rId3"/>
              </a:rPr>
              <a:t>The </a:t>
            </a:r>
            <a:r>
              <a:rPr lang="en-US" sz="1200" b="0" i="0" u="none" strike="noStrike" kern="1200" dirty="0" err="1" smtClean="0">
                <a:solidFill>
                  <a:schemeClr val="tx1"/>
                </a:solidFill>
                <a:latin typeface="+mn-lt"/>
                <a:ea typeface="+mn-ea"/>
                <a:cs typeface="+mn-cs"/>
                <a:hlinkClick r:id="rId3"/>
              </a:rPr>
              <a:t>iPass</a:t>
            </a:r>
            <a:r>
              <a:rPr lang="en-US" sz="1200" b="0" i="0" u="none" strike="noStrike" kern="1200" dirty="0" smtClean="0">
                <a:solidFill>
                  <a:schemeClr val="tx1"/>
                </a:solidFill>
                <a:latin typeface="+mn-lt"/>
                <a:ea typeface="+mn-ea"/>
                <a:cs typeface="+mn-cs"/>
                <a:hlinkClick r:id="rId3"/>
              </a:rPr>
              <a:t> Global Mobile Workforce Report: Understanding Mobility Trends and Mobile Usage Among Business Users</a:t>
            </a:r>
            <a:r>
              <a:rPr lang="en-US" sz="1200" b="0" i="0" kern="1200" dirty="0" smtClean="0">
                <a:solidFill>
                  <a:schemeClr val="tx1"/>
                </a:solidFill>
                <a:latin typeface="+mn-lt"/>
                <a:ea typeface="+mn-ea"/>
                <a:cs typeface="+mn-cs"/>
              </a:rPr>
              <a:t>“ covering Q1 2012. source:</a:t>
            </a:r>
            <a:r>
              <a:rPr lang="en-US" sz="1200" b="0" i="0" kern="1200" baseline="0" dirty="0" smtClean="0">
                <a:solidFill>
                  <a:schemeClr val="tx1"/>
                </a:solidFill>
                <a:latin typeface="+mn-lt"/>
                <a:ea typeface="+mn-ea"/>
                <a:cs typeface="+mn-cs"/>
              </a:rPr>
              <a:t> http://www.sharepointdownunder.com/ipass-global-mobile-workforce-report/</a:t>
            </a:r>
          </a:p>
          <a:p>
            <a:endParaRPr lang="en-US" sz="1200" b="0" i="0" kern="1200" baseline="0" dirty="0" smtClean="0">
              <a:solidFill>
                <a:schemeClr val="tx1"/>
              </a:solidFill>
              <a:latin typeface="+mn-lt"/>
              <a:ea typeface="+mn-ea"/>
              <a:cs typeface="+mn-cs"/>
            </a:endParaRPr>
          </a:p>
          <a:p>
            <a:pPr fontAlgn="base"/>
            <a:r>
              <a:rPr lang="en-US" sz="1200" b="0" i="0" kern="1200" baseline="0" dirty="0" smtClean="0">
                <a:solidFill>
                  <a:schemeClr val="tx1"/>
                </a:solidFill>
                <a:latin typeface="+mn-lt"/>
                <a:ea typeface="+mn-ea"/>
                <a:cs typeface="+mn-cs"/>
              </a:rPr>
              <a:t>The colorful graphic of all the different mobile devices (against the black background is my </a:t>
            </a:r>
            <a:r>
              <a:rPr lang="en-US" sz="1200" b="0" i="0" kern="1200" baseline="0" dirty="0" err="1" smtClean="0">
                <a:solidFill>
                  <a:schemeClr val="tx1"/>
                </a:solidFill>
                <a:latin typeface="+mn-lt"/>
                <a:ea typeface="+mn-ea"/>
                <a:cs typeface="+mn-cs"/>
              </a:rPr>
              <a:t>fav</a:t>
            </a:r>
            <a:r>
              <a:rPr lang="en-US" sz="1200" b="0" i="0" kern="1200" baseline="0" dirty="0" smtClean="0">
                <a:solidFill>
                  <a:schemeClr val="tx1"/>
                </a:solidFill>
                <a:latin typeface="+mn-lt"/>
                <a:ea typeface="+mn-ea"/>
                <a:cs typeface="+mn-cs"/>
              </a:rPr>
              <a:t> and  has a great RECENT article attached to it):  </a:t>
            </a:r>
            <a:r>
              <a:rPr lang="en-US" sz="1200" b="1" i="0" kern="1200" dirty="0" smtClean="0">
                <a:solidFill>
                  <a:schemeClr val="tx1"/>
                </a:solidFill>
                <a:latin typeface="+mn-lt"/>
                <a:ea typeface="+mn-ea"/>
                <a:cs typeface="+mn-cs"/>
              </a:rPr>
              <a:t>Number of mobile phones to exceed world population by 2014 </a:t>
            </a:r>
            <a:r>
              <a:rPr lang="en-US" sz="1200" b="0" i="1" kern="1200" dirty="0" smtClean="0">
                <a:solidFill>
                  <a:schemeClr val="tx1"/>
                </a:solidFill>
                <a:latin typeface="+mn-lt"/>
                <a:ea typeface="+mn-ea"/>
                <a:cs typeface="+mn-cs"/>
              </a:rPr>
              <a:t>By </a:t>
            </a:r>
            <a:r>
              <a:rPr lang="en-US" sz="1200" b="0" i="1" u="none" strike="noStrike" kern="1200" dirty="0" smtClean="0">
                <a:solidFill>
                  <a:schemeClr val="tx1"/>
                </a:solidFill>
                <a:latin typeface="+mn-lt"/>
                <a:ea typeface="+mn-ea"/>
                <a:cs typeface="+mn-cs"/>
                <a:hlinkClick r:id="rId4"/>
              </a:rPr>
              <a:t>Joshua </a:t>
            </a:r>
            <a:r>
              <a:rPr lang="en-US" sz="1200" b="0" i="1" u="none" strike="noStrike" kern="1200" dirty="0" err="1" smtClean="0">
                <a:solidFill>
                  <a:schemeClr val="tx1"/>
                </a:solidFill>
                <a:latin typeface="+mn-lt"/>
                <a:ea typeface="+mn-ea"/>
                <a:cs typeface="+mn-cs"/>
                <a:hlinkClick r:id="rId4"/>
              </a:rPr>
              <a:t>Pramis</a:t>
            </a:r>
            <a:r>
              <a:rPr lang="en-US" sz="1200" b="0" i="1" kern="1200" dirty="0" smtClean="0">
                <a:solidFill>
                  <a:schemeClr val="tx1"/>
                </a:solidFill>
                <a:latin typeface="+mn-lt"/>
                <a:ea typeface="+mn-ea"/>
                <a:cs typeface="+mn-cs"/>
              </a:rPr>
              <a:t> — February 28, 2013 </a:t>
            </a:r>
            <a:r>
              <a:rPr lang="en-US" sz="1200" b="0" i="0" kern="1200" dirty="0" smtClean="0">
                <a:solidFill>
                  <a:schemeClr val="tx1"/>
                </a:solidFill>
                <a:latin typeface="+mn-lt"/>
                <a:ea typeface="+mn-ea"/>
                <a:cs typeface="+mn-cs"/>
              </a:rPr>
              <a:t>http://www.digitaltrends.com/mobile/mobile-phone-world-population-2014/</a:t>
            </a:r>
          </a:p>
          <a:p>
            <a:pPr fontAlgn="base"/>
            <a:endParaRPr lang="en-US" sz="1200" b="0" i="0" kern="1200" dirty="0" smtClean="0">
              <a:solidFill>
                <a:schemeClr val="tx1"/>
              </a:solidFill>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‘we’ are now 2.4 billion people connected to each other thru the internet…and, by the way, the number of digital devices connected to each other or to machines – with no humans involved – already exceeds the population of the earth—7+ billion.  The latest thinking is that in another 35 years, more than 50 billion devices will be connected to the internet. The number of </a:t>
            </a:r>
            <a:r>
              <a:rPr lang="en-US" sz="1200" u="sng" kern="1200" dirty="0" smtClean="0">
                <a:solidFill>
                  <a:schemeClr val="tx1"/>
                </a:solidFill>
                <a:latin typeface="+mn-lt"/>
                <a:ea typeface="+mn-ea"/>
                <a:cs typeface="+mn-cs"/>
              </a:rPr>
              <a:t>mobile-only users</a:t>
            </a:r>
            <a:r>
              <a:rPr lang="en-US" sz="1200" kern="1200" dirty="0" smtClean="0">
                <a:solidFill>
                  <a:schemeClr val="tx1"/>
                </a:solidFill>
                <a:latin typeface="+mn-lt"/>
                <a:ea typeface="+mn-ea"/>
                <a:cs typeface="+mn-cs"/>
              </a:rPr>
              <a:t> is expected to increase 56 fold over the next 5 years because in just a few years, its projected there will be as many mobile devices as there are people in the world</a:t>
            </a:r>
            <a:r>
              <a:rPr lang="en-US" sz="1200" b="1" u="sng" kern="1200" dirty="0" smtClean="0">
                <a:solidFill>
                  <a:schemeClr val="tx1"/>
                </a:solidFill>
                <a:latin typeface="+mn-lt"/>
                <a:ea typeface="+mn-ea"/>
                <a:cs typeface="+mn-cs"/>
              </a:rPr>
              <a:t>. (slide showing mobile devices or connectivity</a:t>
            </a:r>
            <a:endParaRPr lang="en-US" sz="1200" kern="1200" dirty="0" smtClean="0">
              <a:solidFill>
                <a:schemeClr val="tx1"/>
              </a:solidFill>
              <a:latin typeface="+mn-lt"/>
              <a:ea typeface="+mn-ea"/>
              <a:cs typeface="+mn-cs"/>
            </a:endParaRPr>
          </a:p>
          <a:p>
            <a:pPr fontAlgn="base"/>
            <a:endParaRPr lang="en-US" sz="1200" b="0" i="0" kern="120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
            </a:r>
            <a:br>
              <a:rPr lang="en-US" sz="1200" b="0" i="0" kern="1200" dirty="0" smtClean="0">
                <a:solidFill>
                  <a:schemeClr val="tx1"/>
                </a:solidFill>
                <a:latin typeface="+mn-lt"/>
                <a:ea typeface="+mn-ea"/>
                <a:cs typeface="+mn-cs"/>
              </a:rPr>
            </a:br>
            <a:endParaRPr lang="en-US" sz="1200" b="0" i="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3D314E3-D26A-4D07-8FEA-E775A64C3691}"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Now we are in a new epoch… and to illustrate the pace, as an example, just think, the 4</a:t>
            </a:r>
            <a:r>
              <a:rPr lang="en-US" sz="1200" kern="1200" baseline="30000" dirty="0" smtClean="0">
                <a:solidFill>
                  <a:schemeClr val="tx1"/>
                </a:solidFill>
                <a:latin typeface="+mn-lt"/>
                <a:ea typeface="+mn-ea"/>
                <a:cs typeface="+mn-cs"/>
              </a:rPr>
              <a:t>th</a:t>
            </a:r>
            <a:r>
              <a:rPr lang="en-US" sz="1200" kern="1200" dirty="0" smtClean="0">
                <a:solidFill>
                  <a:schemeClr val="tx1"/>
                </a:solidFill>
                <a:latin typeface="+mn-lt"/>
                <a:ea typeface="+mn-ea"/>
                <a:cs typeface="+mn-cs"/>
              </a:rPr>
              <a:t> generation </a:t>
            </a:r>
            <a:r>
              <a:rPr lang="en-US" sz="1200" kern="1200" dirty="0" err="1" smtClean="0">
                <a:solidFill>
                  <a:schemeClr val="tx1"/>
                </a:solidFill>
                <a:latin typeface="+mn-lt"/>
                <a:ea typeface="+mn-ea"/>
                <a:cs typeface="+mn-cs"/>
              </a:rPr>
              <a:t>iPad</a:t>
            </a:r>
            <a:r>
              <a:rPr lang="en-US" sz="1200" kern="1200" dirty="0" smtClean="0">
                <a:solidFill>
                  <a:schemeClr val="tx1"/>
                </a:solidFill>
                <a:latin typeface="+mn-lt"/>
                <a:ea typeface="+mn-ea"/>
                <a:cs typeface="+mn-cs"/>
              </a:rPr>
              <a:t> now has more computing power than the most powerful Cray supercomputer </a:t>
            </a:r>
            <a:r>
              <a:rPr lang="en-US" sz="1200" b="1" u="sng" kern="1200" dirty="0" smtClean="0">
                <a:solidFill>
                  <a:schemeClr val="tx1"/>
                </a:solidFill>
                <a:latin typeface="+mn-lt"/>
                <a:ea typeface="+mn-ea"/>
                <a:cs typeface="+mn-cs"/>
              </a:rPr>
              <a:t>(slide </a:t>
            </a:r>
            <a:r>
              <a:rPr lang="en-US" sz="1200" b="1" u="sng" kern="1200" dirty="0" err="1" smtClean="0">
                <a:solidFill>
                  <a:schemeClr val="tx1"/>
                </a:solidFill>
                <a:latin typeface="+mn-lt"/>
                <a:ea typeface="+mn-ea"/>
                <a:cs typeface="+mn-cs"/>
              </a:rPr>
              <a:t>pic</a:t>
            </a:r>
            <a:r>
              <a:rPr lang="en-US" sz="1200" b="1" u="sng" kern="1200" dirty="0" smtClean="0">
                <a:solidFill>
                  <a:schemeClr val="tx1"/>
                </a:solidFill>
                <a:latin typeface="+mn-lt"/>
                <a:ea typeface="+mn-ea"/>
                <a:cs typeface="+mn-cs"/>
              </a:rPr>
              <a:t> of Cray computer)</a:t>
            </a:r>
            <a:r>
              <a:rPr lang="en-US" sz="1200" kern="1200" dirty="0" smtClean="0">
                <a:solidFill>
                  <a:schemeClr val="tx1"/>
                </a:solidFill>
                <a:latin typeface="+mn-lt"/>
                <a:ea typeface="+mn-ea"/>
                <a:cs typeface="+mn-cs"/>
              </a:rPr>
              <a:t> in the world 30 years ago. Or…</a:t>
            </a:r>
            <a:endParaRPr lang="en-US" sz="11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3D314E3-D26A-4D07-8FEA-E775A64C3691}"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u="sng" kern="1200" dirty="0" smtClean="0">
                <a:solidFill>
                  <a:schemeClr val="tx1"/>
                </a:solidFill>
                <a:latin typeface="+mn-lt"/>
                <a:ea typeface="+mn-ea"/>
                <a:cs typeface="+mn-cs"/>
              </a:rPr>
              <a:t>(Slide of Google car)</a:t>
            </a:r>
            <a:r>
              <a:rPr lang="en-US" sz="1200" kern="1200" dirty="0" smtClean="0">
                <a:solidFill>
                  <a:schemeClr val="tx1"/>
                </a:solidFill>
                <a:latin typeface="+mn-lt"/>
                <a:ea typeface="+mn-ea"/>
                <a:cs typeface="+mn-cs"/>
              </a:rPr>
              <a:t> Google’s self-driving cars that have traveled 300,000 miles in all kinds of conditions without an accident…(BTW, what does that mean for the 373,000 taxi drivers and chauffeured cars). </a:t>
            </a:r>
            <a:endParaRPr lang="en-US" sz="11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3D314E3-D26A-4D07-8FEA-E775A64C3691}"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So who are today’s learners?...both figuratively and literally, some of the 500</a:t>
            </a:r>
            <a:r>
              <a:rPr lang="en-US" sz="7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 million people in the world now playing online games at least 1 hour a day.  In the US, students from grades 6 thru 12 on average now spend almost as much time playing online games as they spend in classrooms.</a:t>
            </a:r>
            <a:endParaRPr lang="en-US" sz="11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US" sz="1100" kern="1200" dirty="0" smtClean="0">
              <a:solidFill>
                <a:schemeClr val="tx1"/>
              </a:solidFill>
              <a:latin typeface="+mn-lt"/>
              <a:ea typeface="+mn-ea"/>
              <a:cs typeface="+mn-cs"/>
            </a:endParaRPr>
          </a:p>
          <a:p>
            <a:pPr lvl="1"/>
            <a:r>
              <a:rPr lang="en-US" sz="1200" kern="1200" dirty="0" smtClean="0">
                <a:solidFill>
                  <a:schemeClr val="tx1"/>
                </a:solidFill>
                <a:latin typeface="+mn-lt"/>
                <a:ea typeface="+mn-ea"/>
                <a:cs typeface="+mn-cs"/>
              </a:rPr>
              <a:t>And if we harbor any notion that education is immune from dramatic change, look at the cover of this month’s Atlantic (Robots as Drs.) or even the work of a company, Narrative Science, which has developed an algorithm that produces and sells articles based on analysis of statistical data from sports events and financial news.</a:t>
            </a:r>
            <a:endParaRPr lang="en-US" sz="11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3D314E3-D26A-4D07-8FEA-E775A64C3691}" type="slidenum">
              <a:rPr lang="en-US" smtClean="0">
                <a:solidFill>
                  <a:prstClr val="black"/>
                </a:solidFill>
              </a:rPr>
              <a:pPr/>
              <a:t>9</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And what does all this technology project regarding costs </a:t>
            </a:r>
            <a:r>
              <a:rPr lang="en-US" sz="1200" b="1" u="sng" kern="1200" dirty="0" smtClean="0">
                <a:solidFill>
                  <a:schemeClr val="tx1"/>
                </a:solidFill>
                <a:latin typeface="+mn-lt"/>
                <a:ea typeface="+mn-ea"/>
                <a:cs typeface="+mn-cs"/>
              </a:rPr>
              <a:t>(slide – the micro picture from what you pulled out before or something representing the human genome project or the genome itself )</a:t>
            </a:r>
            <a:r>
              <a:rPr lang="en-US" sz="1200" kern="1200" dirty="0" smtClean="0">
                <a:solidFill>
                  <a:schemeClr val="tx1"/>
                </a:solidFill>
                <a:latin typeface="+mn-lt"/>
                <a:ea typeface="+mn-ea"/>
                <a:cs typeface="+mn-cs"/>
              </a:rPr>
              <a:t>?</a:t>
            </a:r>
            <a:endParaRPr lang="en-US" sz="11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US" sz="1100" kern="1200" dirty="0" smtClean="0">
              <a:solidFill>
                <a:schemeClr val="tx1"/>
              </a:solidFill>
              <a:latin typeface="+mn-lt"/>
              <a:ea typeface="+mn-ea"/>
              <a:cs typeface="+mn-cs"/>
            </a:endParaRPr>
          </a:p>
          <a:p>
            <a:pPr lvl="1"/>
            <a:r>
              <a:rPr lang="en-US" sz="1200" kern="1200" dirty="0" smtClean="0">
                <a:solidFill>
                  <a:schemeClr val="tx1"/>
                </a:solidFill>
                <a:latin typeface="+mn-lt"/>
                <a:ea typeface="+mn-ea"/>
                <a:cs typeface="+mn-cs"/>
              </a:rPr>
              <a:t>One way to look at it was that 10 yrs. ago the cost to sequence the 1</a:t>
            </a:r>
            <a:r>
              <a:rPr lang="en-US" sz="1200" kern="1200" baseline="30000" dirty="0" smtClean="0">
                <a:solidFill>
                  <a:schemeClr val="tx1"/>
                </a:solidFill>
                <a:latin typeface="+mn-lt"/>
                <a:ea typeface="+mn-ea"/>
                <a:cs typeface="+mn-cs"/>
              </a:rPr>
              <a:t>st</a:t>
            </a:r>
            <a:r>
              <a:rPr lang="en-US" sz="1200" kern="1200" dirty="0" smtClean="0">
                <a:solidFill>
                  <a:schemeClr val="tx1"/>
                </a:solidFill>
                <a:latin typeface="+mn-lt"/>
                <a:ea typeface="+mn-ea"/>
                <a:cs typeface="+mn-cs"/>
              </a:rPr>
              <a:t> human genome was about $3 billion.  In 2013, detailed digital genomes of individuals will be available at about $1000 per person.  So extrapolate that to education…if we can tailor pharmaceuticals to an individual’s genetic design, when we understand the equivalent ‘learning genome’ for each individual, its virtually certain we will see tools that tailor content to individual learning needs as well. (I’m on the board of ACT and they are investing heavily to get us closer to that point based on synthesizing all the vast data they have.)</a:t>
            </a:r>
            <a:endParaRPr lang="en-US" sz="11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3D314E3-D26A-4D07-8FEA-E775A64C3691}" type="slidenum">
              <a:rPr lang="en-US" smtClean="0">
                <a:solidFill>
                  <a:prstClr val="black"/>
                </a:solidFill>
              </a:rPr>
              <a:pPr/>
              <a:t>10</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Quoted in </a:t>
            </a:r>
            <a:r>
              <a:rPr lang="en-US" i="1" dirty="0" smtClean="0"/>
              <a:t>A Failure</a:t>
            </a:r>
            <a:r>
              <a:rPr lang="en-US" i="1" baseline="0" dirty="0" smtClean="0"/>
              <a:t> of Nerve: Leadership in the Age of the Quick Fix</a:t>
            </a:r>
            <a:r>
              <a:rPr lang="en-US" i="0" baseline="0" dirty="0" smtClean="0"/>
              <a:t> by Edwin Friedman</a:t>
            </a:r>
          </a:p>
          <a:p>
            <a:pPr>
              <a:spcBef>
                <a:spcPct val="0"/>
              </a:spcBef>
            </a:pPr>
            <a:endParaRPr lang="en-US" i="0" baseline="0" dirty="0" smtClean="0"/>
          </a:p>
          <a:p>
            <a:pPr>
              <a:spcBef>
                <a:spcPct val="0"/>
              </a:spcBef>
            </a:pPr>
            <a:r>
              <a:rPr lang="en-US" i="0" baseline="0" dirty="0" smtClean="0"/>
              <a:t>KnowledgeWorks’ history with forecasting the future of learning</a:t>
            </a:r>
            <a:endParaRPr lang="en-US" dirty="0" smtClean="0"/>
          </a:p>
        </p:txBody>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23449F-874A-481C-B268-27F10699E0D4}" type="slidenum">
              <a:rPr lang="en-US">
                <a:solidFill>
                  <a:srgbClr val="000000"/>
                </a:solidFill>
              </a:rPr>
              <a:pPr/>
              <a:t>11</a:t>
            </a:fld>
            <a:endParaRPr 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D7D97C-E563-7744-A06F-A8A5BA9E9335}" type="datetimeFigureOut">
              <a:rPr lang="en-US" smtClean="0"/>
              <a:pPr/>
              <a:t>3/7/2013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BD2F3-9A24-C246-9DF0-098B55310F59}" type="slidenum">
              <a:rPr lang="en-US" smtClean="0"/>
              <a:pPr/>
              <a:t>‹#›</a:t>
            </a:fld>
            <a:endParaRPr lang="en-US"/>
          </a:p>
        </p:txBody>
      </p:sp>
    </p:spTree>
    <p:extLst>
      <p:ext uri="{BB962C8B-B14F-4D97-AF65-F5344CB8AC3E}">
        <p14:creationId xmlns="" xmlns:p14="http://schemas.microsoft.com/office/powerpoint/2010/main" val="801674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7D97C-E563-7744-A06F-A8A5BA9E9335}" type="datetimeFigureOut">
              <a:rPr lang="en-US" smtClean="0"/>
              <a:pPr/>
              <a:t>3/7/2013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BD2F3-9A24-C246-9DF0-098B55310F59}" type="slidenum">
              <a:rPr lang="en-US" smtClean="0"/>
              <a:pPr/>
              <a:t>‹#›</a:t>
            </a:fld>
            <a:endParaRPr lang="en-US"/>
          </a:p>
        </p:txBody>
      </p:sp>
    </p:spTree>
    <p:extLst>
      <p:ext uri="{BB962C8B-B14F-4D97-AF65-F5344CB8AC3E}">
        <p14:creationId xmlns="" xmlns:p14="http://schemas.microsoft.com/office/powerpoint/2010/main" val="39028399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39028399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2710537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7D97C-E563-7744-A06F-A8A5BA9E9335}" type="datetimeFigureOut">
              <a:rPr lang="en-US" smtClean="0"/>
              <a:pPr/>
              <a:t>3/7/2013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BD2F3-9A24-C246-9DF0-098B55310F59}" type="slidenum">
              <a:rPr lang="en-US" smtClean="0"/>
              <a:pPr/>
              <a:t>‹#›</a:t>
            </a:fld>
            <a:endParaRPr lang="en-US"/>
          </a:p>
        </p:txBody>
      </p:sp>
    </p:spTree>
    <p:extLst>
      <p:ext uri="{BB962C8B-B14F-4D97-AF65-F5344CB8AC3E}">
        <p14:creationId xmlns="" xmlns:p14="http://schemas.microsoft.com/office/powerpoint/2010/main" val="2710537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p14="http://schemas.microsoft.com/office/powerpoint/2010/main" xmlns="" val="801674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p14="http://schemas.microsoft.com/office/powerpoint/2010/main" xmlns="" val="50796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p14="http://schemas.microsoft.com/office/powerpoint/2010/main" xmlns="" val="1101099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6" name="Footer Placeholder 5"/>
          <p:cNvSpPr>
            <a:spLocks noGrp="1"/>
          </p:cNvSpPr>
          <p:nvPr>
            <p:ph type="ftr" sz="quarter" idx="11"/>
          </p:nvPr>
        </p:nvSpPr>
        <p:spPr/>
        <p:txBody>
          <a:bodyPr/>
          <a:lstStyle/>
          <a:p>
            <a:endParaRPr lang="en-US">
              <a:solidFill>
                <a:srgbClr val="717073">
                  <a:tint val="75000"/>
                </a:srgbClr>
              </a:solidFill>
            </a:endParaRPr>
          </a:p>
        </p:txBody>
      </p:sp>
      <p:sp>
        <p:nvSpPr>
          <p:cNvPr id="7" name="Slide Number Placeholder 6"/>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p14="http://schemas.microsoft.com/office/powerpoint/2010/main" xmlns="" val="1078789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8" name="Footer Placeholder 7"/>
          <p:cNvSpPr>
            <a:spLocks noGrp="1"/>
          </p:cNvSpPr>
          <p:nvPr>
            <p:ph type="ftr" sz="quarter" idx="11"/>
          </p:nvPr>
        </p:nvSpPr>
        <p:spPr/>
        <p:txBody>
          <a:bodyPr/>
          <a:lstStyle/>
          <a:p>
            <a:endParaRPr lang="en-US">
              <a:solidFill>
                <a:srgbClr val="717073">
                  <a:tint val="75000"/>
                </a:srgbClr>
              </a:solidFill>
            </a:endParaRPr>
          </a:p>
        </p:txBody>
      </p:sp>
      <p:sp>
        <p:nvSpPr>
          <p:cNvPr id="9" name="Slide Number Placeholder 8"/>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p14="http://schemas.microsoft.com/office/powerpoint/2010/main" xmlns="" val="31689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4" name="Footer Placeholder 3"/>
          <p:cNvSpPr>
            <a:spLocks noGrp="1"/>
          </p:cNvSpPr>
          <p:nvPr>
            <p:ph type="ftr" sz="quarter" idx="11"/>
          </p:nvPr>
        </p:nvSpPr>
        <p:spPr/>
        <p:txBody>
          <a:bodyPr/>
          <a:lstStyle/>
          <a:p>
            <a:endParaRPr lang="en-US">
              <a:solidFill>
                <a:srgbClr val="717073">
                  <a:tint val="75000"/>
                </a:srgbClr>
              </a:solidFill>
            </a:endParaRPr>
          </a:p>
        </p:txBody>
      </p:sp>
      <p:sp>
        <p:nvSpPr>
          <p:cNvPr id="5" name="Slide Number Placeholder 4"/>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p14="http://schemas.microsoft.com/office/powerpoint/2010/main" xmlns="" val="2705443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3" name="Footer Placeholder 2"/>
          <p:cNvSpPr>
            <a:spLocks noGrp="1"/>
          </p:cNvSpPr>
          <p:nvPr>
            <p:ph type="ftr" sz="quarter" idx="11"/>
          </p:nvPr>
        </p:nvSpPr>
        <p:spPr/>
        <p:txBody>
          <a:bodyPr/>
          <a:lstStyle/>
          <a:p>
            <a:endParaRPr lang="en-US">
              <a:solidFill>
                <a:srgbClr val="717073">
                  <a:tint val="75000"/>
                </a:srgbClr>
              </a:solidFill>
            </a:endParaRPr>
          </a:p>
        </p:txBody>
      </p:sp>
      <p:sp>
        <p:nvSpPr>
          <p:cNvPr id="4" name="Slide Number Placeholder 3"/>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p14="http://schemas.microsoft.com/office/powerpoint/2010/main" xmlns="" val="4183257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6" name="Footer Placeholder 5"/>
          <p:cNvSpPr>
            <a:spLocks noGrp="1"/>
          </p:cNvSpPr>
          <p:nvPr>
            <p:ph type="ftr" sz="quarter" idx="11"/>
          </p:nvPr>
        </p:nvSpPr>
        <p:spPr/>
        <p:txBody>
          <a:bodyPr/>
          <a:lstStyle/>
          <a:p>
            <a:endParaRPr lang="en-US">
              <a:solidFill>
                <a:srgbClr val="717073">
                  <a:tint val="75000"/>
                </a:srgbClr>
              </a:solidFill>
            </a:endParaRPr>
          </a:p>
        </p:txBody>
      </p:sp>
      <p:sp>
        <p:nvSpPr>
          <p:cNvPr id="7" name="Slide Number Placeholder 6"/>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p14="http://schemas.microsoft.com/office/powerpoint/2010/main" xmlns="" val="1293876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7D97C-E563-7744-A06F-A8A5BA9E9335}" type="datetimeFigureOut">
              <a:rPr lang="en-US" smtClean="0"/>
              <a:pPr/>
              <a:t>3/7/2013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BD2F3-9A24-C246-9DF0-098B55310F59}" type="slidenum">
              <a:rPr lang="en-US" smtClean="0"/>
              <a:pPr/>
              <a:t>‹#›</a:t>
            </a:fld>
            <a:endParaRPr lang="en-US"/>
          </a:p>
        </p:txBody>
      </p:sp>
    </p:spTree>
    <p:extLst>
      <p:ext uri="{BB962C8B-B14F-4D97-AF65-F5344CB8AC3E}">
        <p14:creationId xmlns="" xmlns:p14="http://schemas.microsoft.com/office/powerpoint/2010/main" val="50796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6" name="Footer Placeholder 5"/>
          <p:cNvSpPr>
            <a:spLocks noGrp="1"/>
          </p:cNvSpPr>
          <p:nvPr>
            <p:ph type="ftr" sz="quarter" idx="11"/>
          </p:nvPr>
        </p:nvSpPr>
        <p:spPr/>
        <p:txBody>
          <a:bodyPr/>
          <a:lstStyle/>
          <a:p>
            <a:endParaRPr lang="en-US">
              <a:solidFill>
                <a:srgbClr val="717073">
                  <a:tint val="75000"/>
                </a:srgbClr>
              </a:solidFill>
            </a:endParaRPr>
          </a:p>
        </p:txBody>
      </p:sp>
      <p:sp>
        <p:nvSpPr>
          <p:cNvPr id="7" name="Slide Number Placeholder 6"/>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p14="http://schemas.microsoft.com/office/powerpoint/2010/main" xmlns="" val="3582706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p14="http://schemas.microsoft.com/office/powerpoint/2010/main" xmlns="" val="3902839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p14="http://schemas.microsoft.com/office/powerpoint/2010/main" xmlns="" val="2710537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801674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50796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1101099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6" name="Footer Placeholder 5"/>
          <p:cNvSpPr>
            <a:spLocks noGrp="1"/>
          </p:cNvSpPr>
          <p:nvPr>
            <p:ph type="ftr" sz="quarter" idx="11"/>
          </p:nvPr>
        </p:nvSpPr>
        <p:spPr/>
        <p:txBody>
          <a:bodyPr/>
          <a:lstStyle/>
          <a:p>
            <a:endParaRPr lang="en-US">
              <a:solidFill>
                <a:srgbClr val="717073">
                  <a:tint val="75000"/>
                </a:srgbClr>
              </a:solidFill>
            </a:endParaRPr>
          </a:p>
        </p:txBody>
      </p:sp>
      <p:sp>
        <p:nvSpPr>
          <p:cNvPr id="7" name="Slide Number Placeholder 6"/>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10787891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8" name="Footer Placeholder 7"/>
          <p:cNvSpPr>
            <a:spLocks noGrp="1"/>
          </p:cNvSpPr>
          <p:nvPr>
            <p:ph type="ftr" sz="quarter" idx="11"/>
          </p:nvPr>
        </p:nvSpPr>
        <p:spPr/>
        <p:txBody>
          <a:bodyPr/>
          <a:lstStyle/>
          <a:p>
            <a:endParaRPr lang="en-US">
              <a:solidFill>
                <a:srgbClr val="717073">
                  <a:tint val="75000"/>
                </a:srgbClr>
              </a:solidFill>
            </a:endParaRPr>
          </a:p>
        </p:txBody>
      </p:sp>
      <p:sp>
        <p:nvSpPr>
          <p:cNvPr id="9" name="Slide Number Placeholder 8"/>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31689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4" name="Footer Placeholder 3"/>
          <p:cNvSpPr>
            <a:spLocks noGrp="1"/>
          </p:cNvSpPr>
          <p:nvPr>
            <p:ph type="ftr" sz="quarter" idx="11"/>
          </p:nvPr>
        </p:nvSpPr>
        <p:spPr/>
        <p:txBody>
          <a:bodyPr/>
          <a:lstStyle/>
          <a:p>
            <a:endParaRPr lang="en-US">
              <a:solidFill>
                <a:srgbClr val="717073">
                  <a:tint val="75000"/>
                </a:srgbClr>
              </a:solidFill>
            </a:endParaRPr>
          </a:p>
        </p:txBody>
      </p:sp>
      <p:sp>
        <p:nvSpPr>
          <p:cNvPr id="5" name="Slide Number Placeholder 4"/>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27054437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3" name="Footer Placeholder 2"/>
          <p:cNvSpPr>
            <a:spLocks noGrp="1"/>
          </p:cNvSpPr>
          <p:nvPr>
            <p:ph type="ftr" sz="quarter" idx="11"/>
          </p:nvPr>
        </p:nvSpPr>
        <p:spPr/>
        <p:txBody>
          <a:bodyPr/>
          <a:lstStyle/>
          <a:p>
            <a:endParaRPr lang="en-US">
              <a:solidFill>
                <a:srgbClr val="717073">
                  <a:tint val="75000"/>
                </a:srgbClr>
              </a:solidFill>
            </a:endParaRPr>
          </a:p>
        </p:txBody>
      </p:sp>
      <p:sp>
        <p:nvSpPr>
          <p:cNvPr id="4" name="Slide Number Placeholder 3"/>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4183257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D7D97C-E563-7744-A06F-A8A5BA9E9335}" type="datetimeFigureOut">
              <a:rPr lang="en-US" smtClean="0"/>
              <a:pPr/>
              <a:t>3/7/2013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BD2F3-9A24-C246-9DF0-098B55310F59}" type="slidenum">
              <a:rPr lang="en-US" smtClean="0"/>
              <a:pPr/>
              <a:t>‹#›</a:t>
            </a:fld>
            <a:endParaRPr lang="en-US"/>
          </a:p>
        </p:txBody>
      </p:sp>
    </p:spTree>
    <p:extLst>
      <p:ext uri="{BB962C8B-B14F-4D97-AF65-F5344CB8AC3E}">
        <p14:creationId xmlns="" xmlns:p14="http://schemas.microsoft.com/office/powerpoint/2010/main" val="1101099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6" name="Footer Placeholder 5"/>
          <p:cNvSpPr>
            <a:spLocks noGrp="1"/>
          </p:cNvSpPr>
          <p:nvPr>
            <p:ph type="ftr" sz="quarter" idx="11"/>
          </p:nvPr>
        </p:nvSpPr>
        <p:spPr/>
        <p:txBody>
          <a:bodyPr/>
          <a:lstStyle/>
          <a:p>
            <a:endParaRPr lang="en-US">
              <a:solidFill>
                <a:srgbClr val="717073">
                  <a:tint val="75000"/>
                </a:srgbClr>
              </a:solidFill>
            </a:endParaRPr>
          </a:p>
        </p:txBody>
      </p:sp>
      <p:sp>
        <p:nvSpPr>
          <p:cNvPr id="7" name="Slide Number Placeholder 6"/>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1293876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6" name="Footer Placeholder 5"/>
          <p:cNvSpPr>
            <a:spLocks noGrp="1"/>
          </p:cNvSpPr>
          <p:nvPr>
            <p:ph type="ftr" sz="quarter" idx="11"/>
          </p:nvPr>
        </p:nvSpPr>
        <p:spPr/>
        <p:txBody>
          <a:bodyPr/>
          <a:lstStyle/>
          <a:p>
            <a:endParaRPr lang="en-US">
              <a:solidFill>
                <a:srgbClr val="717073">
                  <a:tint val="75000"/>
                </a:srgbClr>
              </a:solidFill>
            </a:endParaRPr>
          </a:p>
        </p:txBody>
      </p:sp>
      <p:sp>
        <p:nvSpPr>
          <p:cNvPr id="7" name="Slide Number Placeholder 6"/>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35827062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3902839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2710537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srgbClr val="717073">
                    <a:tint val="75000"/>
                  </a:srgbClr>
                </a:solidFill>
                <a:latin typeface="Lato"/>
              </a:defRPr>
            </a:lvl1pPr>
          </a:lstStyle>
          <a:p>
            <a:pPr>
              <a:defRPr/>
            </a:pPr>
            <a:fld id="{DB737A7F-0CF7-45B7-AA25-6238D69F936A}" type="datetimeFigureOut">
              <a:rPr lang="en-US"/>
              <a:pPr>
                <a:defRPr/>
              </a:pPr>
              <a:t>3/7/2013</a:t>
            </a:fld>
            <a:endParaRPr lang="en-US" dirty="0"/>
          </a:p>
        </p:txBody>
      </p:sp>
      <p:sp>
        <p:nvSpPr>
          <p:cNvPr id="5" name="Footer Placeholder 4"/>
          <p:cNvSpPr>
            <a:spLocks noGrp="1"/>
          </p:cNvSpPr>
          <p:nvPr>
            <p:ph type="ftr" sz="quarter" idx="11"/>
          </p:nvPr>
        </p:nvSpPr>
        <p:spPr/>
        <p:txBody>
          <a:bodyPr rtlCol="0"/>
          <a:lstStyle>
            <a:lvl1pPr>
              <a:defRPr>
                <a:solidFill>
                  <a:srgbClr val="717073">
                    <a:tint val="75000"/>
                  </a:srgbClr>
                </a:solidFill>
                <a:latin typeface="Lato"/>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srgbClr val="717073">
                    <a:tint val="75000"/>
                  </a:srgbClr>
                </a:solidFill>
                <a:latin typeface="Lato"/>
              </a:defRPr>
            </a:lvl1pPr>
          </a:lstStyle>
          <a:p>
            <a:pPr>
              <a:defRPr/>
            </a:pPr>
            <a:fld id="{7F8FBAF0-998B-4CE7-A798-552FA9A1BBB8}" type="slidenum">
              <a:rPr lang="en-US"/>
              <a:pPr>
                <a:defRPr/>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a:defRPr>
                <a:solidFill>
                  <a:srgbClr val="717073">
                    <a:tint val="75000"/>
                  </a:srgbClr>
                </a:solidFill>
                <a:latin typeface="Lato"/>
              </a:defRPr>
            </a:lvl1pPr>
          </a:lstStyle>
          <a:p>
            <a:pPr>
              <a:defRPr/>
            </a:pPr>
            <a:fld id="{87D8362E-8915-45B4-A522-81E2E6A3CBFF}" type="datetimeFigureOut">
              <a:rPr lang="en-US"/>
              <a:pPr>
                <a:defRPr/>
              </a:pPr>
              <a:t>3/7/2013</a:t>
            </a:fld>
            <a:endParaRPr lang="en-US" dirty="0"/>
          </a:p>
        </p:txBody>
      </p:sp>
      <p:sp>
        <p:nvSpPr>
          <p:cNvPr id="5" name="Footer Placeholder 4"/>
          <p:cNvSpPr>
            <a:spLocks noGrp="1"/>
          </p:cNvSpPr>
          <p:nvPr>
            <p:ph type="ftr" sz="quarter" idx="11"/>
          </p:nvPr>
        </p:nvSpPr>
        <p:spPr/>
        <p:txBody>
          <a:bodyPr rtlCol="0"/>
          <a:lstStyle>
            <a:lvl1pPr>
              <a:defRPr>
                <a:solidFill>
                  <a:srgbClr val="717073">
                    <a:tint val="75000"/>
                  </a:srgbClr>
                </a:solidFill>
                <a:latin typeface="Lato"/>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srgbClr val="717073">
                    <a:tint val="75000"/>
                  </a:srgbClr>
                </a:solidFill>
                <a:latin typeface="Lato"/>
              </a:defRPr>
            </a:lvl1pPr>
          </a:lstStyle>
          <a:p>
            <a:pPr>
              <a:defRPr/>
            </a:pPr>
            <a:fld id="{1F2CCBC1-3EDE-43F8-99BC-CF8C7F50CC51}" type="slidenum">
              <a:rPr lang="en-US"/>
              <a:pPr>
                <a:defRPr/>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srgbClr val="717073">
                    <a:tint val="75000"/>
                  </a:srgbClr>
                </a:solidFill>
                <a:latin typeface="Lato"/>
              </a:defRPr>
            </a:lvl1pPr>
          </a:lstStyle>
          <a:p>
            <a:pPr>
              <a:defRPr/>
            </a:pPr>
            <a:fld id="{A25997AA-01C2-4AD8-B289-335C8866BB2E}" type="datetimeFigureOut">
              <a:rPr lang="en-US"/>
              <a:pPr>
                <a:defRPr/>
              </a:pPr>
              <a:t>3/7/2013</a:t>
            </a:fld>
            <a:endParaRPr lang="en-US" dirty="0"/>
          </a:p>
        </p:txBody>
      </p:sp>
      <p:sp>
        <p:nvSpPr>
          <p:cNvPr id="5" name="Footer Placeholder 4"/>
          <p:cNvSpPr>
            <a:spLocks noGrp="1"/>
          </p:cNvSpPr>
          <p:nvPr>
            <p:ph type="ftr" sz="quarter" idx="11"/>
          </p:nvPr>
        </p:nvSpPr>
        <p:spPr/>
        <p:txBody>
          <a:bodyPr rtlCol="0"/>
          <a:lstStyle>
            <a:lvl1pPr>
              <a:defRPr>
                <a:solidFill>
                  <a:srgbClr val="717073">
                    <a:tint val="75000"/>
                  </a:srgbClr>
                </a:solidFill>
                <a:latin typeface="Lato"/>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srgbClr val="717073">
                    <a:tint val="75000"/>
                  </a:srgbClr>
                </a:solidFill>
                <a:latin typeface="Lato"/>
              </a:defRPr>
            </a:lvl1pPr>
          </a:lstStyle>
          <a:p>
            <a:pPr>
              <a:defRPr/>
            </a:pPr>
            <a:fld id="{E4E3A3DE-3D30-4E58-8010-79B3D9B8DC9B}" type="slidenum">
              <a:rPr lang="en-US"/>
              <a:pPr>
                <a:defRPr/>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a:defRPr>
                <a:solidFill>
                  <a:srgbClr val="717073">
                    <a:tint val="75000"/>
                  </a:srgbClr>
                </a:solidFill>
                <a:latin typeface="Lato"/>
              </a:defRPr>
            </a:lvl1pPr>
          </a:lstStyle>
          <a:p>
            <a:pPr>
              <a:defRPr/>
            </a:pPr>
            <a:fld id="{ACD532EB-325B-4CCF-AD3F-8102DF0F0344}" type="datetimeFigureOut">
              <a:rPr lang="en-US"/>
              <a:pPr>
                <a:defRPr/>
              </a:pPr>
              <a:t>3/7/2013</a:t>
            </a:fld>
            <a:endParaRPr lang="en-US" dirty="0"/>
          </a:p>
        </p:txBody>
      </p:sp>
      <p:sp>
        <p:nvSpPr>
          <p:cNvPr id="5" name="Footer Placeholder 4"/>
          <p:cNvSpPr>
            <a:spLocks noGrp="1"/>
          </p:cNvSpPr>
          <p:nvPr>
            <p:ph type="ftr" sz="quarter" idx="11"/>
          </p:nvPr>
        </p:nvSpPr>
        <p:spPr/>
        <p:txBody>
          <a:bodyPr rtlCol="0"/>
          <a:lstStyle>
            <a:lvl1pPr>
              <a:defRPr>
                <a:solidFill>
                  <a:srgbClr val="717073">
                    <a:tint val="75000"/>
                  </a:srgbClr>
                </a:solidFill>
                <a:latin typeface="Lato"/>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srgbClr val="717073">
                    <a:tint val="75000"/>
                  </a:srgbClr>
                </a:solidFill>
                <a:latin typeface="Lato"/>
              </a:defRPr>
            </a:lvl1pPr>
          </a:lstStyle>
          <a:p>
            <a:pPr>
              <a:defRPr/>
            </a:pPr>
            <a:fld id="{F6A53117-C4B7-48B6-B54A-46CA14B589BD}" type="slidenum">
              <a:rPr lang="en-US"/>
              <a:pPr>
                <a:defRPr/>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rtlCol="0"/>
          <a:lstStyle>
            <a:lvl1pPr>
              <a:defRPr>
                <a:solidFill>
                  <a:srgbClr val="717073">
                    <a:tint val="75000"/>
                  </a:srgbClr>
                </a:solidFill>
                <a:latin typeface="Lato"/>
              </a:defRPr>
            </a:lvl1pPr>
          </a:lstStyle>
          <a:p>
            <a:pPr>
              <a:defRPr/>
            </a:pPr>
            <a:fld id="{1DC70403-240E-4ED9-8F50-4ABDE8CD7C7C}" type="datetimeFigureOut">
              <a:rPr lang="en-US"/>
              <a:pPr>
                <a:defRPr/>
              </a:pPr>
              <a:t>3/7/2013</a:t>
            </a:fld>
            <a:endParaRPr lang="en-US" dirty="0"/>
          </a:p>
        </p:txBody>
      </p:sp>
      <p:sp>
        <p:nvSpPr>
          <p:cNvPr id="6" name="Footer Placeholder 5"/>
          <p:cNvSpPr>
            <a:spLocks noGrp="1"/>
          </p:cNvSpPr>
          <p:nvPr>
            <p:ph type="ftr" sz="quarter" idx="11"/>
          </p:nvPr>
        </p:nvSpPr>
        <p:spPr/>
        <p:txBody>
          <a:bodyPr rtlCol="0"/>
          <a:lstStyle>
            <a:lvl1pPr>
              <a:defRPr>
                <a:solidFill>
                  <a:srgbClr val="717073">
                    <a:tint val="75000"/>
                  </a:srgbClr>
                </a:solidFill>
                <a:latin typeface="Lato"/>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srgbClr val="717073">
                    <a:tint val="75000"/>
                  </a:srgbClr>
                </a:solidFill>
                <a:latin typeface="Lato"/>
              </a:defRPr>
            </a:lvl1pPr>
          </a:lstStyle>
          <a:p>
            <a:pPr>
              <a:defRPr/>
            </a:pPr>
            <a:fld id="{97B954F1-8FFB-4C6B-A244-0874ED8B6D24}" type="slidenum">
              <a:rPr lang="en-US"/>
              <a:pPr>
                <a:defRPr/>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rtlCol="0"/>
          <a:lstStyle>
            <a:lvl1pPr>
              <a:defRPr>
                <a:solidFill>
                  <a:srgbClr val="717073">
                    <a:tint val="75000"/>
                  </a:srgbClr>
                </a:solidFill>
                <a:latin typeface="Lato"/>
              </a:defRPr>
            </a:lvl1pPr>
          </a:lstStyle>
          <a:p>
            <a:pPr>
              <a:defRPr/>
            </a:pPr>
            <a:fld id="{A95C840B-EB66-43F9-89ED-37A5EC6C8854}" type="datetimeFigureOut">
              <a:rPr lang="en-US"/>
              <a:pPr>
                <a:defRPr/>
              </a:pPr>
              <a:t>3/7/2013</a:t>
            </a:fld>
            <a:endParaRPr lang="en-US" dirty="0"/>
          </a:p>
        </p:txBody>
      </p:sp>
      <p:sp>
        <p:nvSpPr>
          <p:cNvPr id="8" name="Footer Placeholder 7"/>
          <p:cNvSpPr>
            <a:spLocks noGrp="1"/>
          </p:cNvSpPr>
          <p:nvPr>
            <p:ph type="ftr" sz="quarter" idx="11"/>
          </p:nvPr>
        </p:nvSpPr>
        <p:spPr/>
        <p:txBody>
          <a:bodyPr rtlCol="0"/>
          <a:lstStyle>
            <a:lvl1pPr>
              <a:defRPr>
                <a:solidFill>
                  <a:srgbClr val="717073">
                    <a:tint val="75000"/>
                  </a:srgbClr>
                </a:solidFill>
                <a:latin typeface="Lato"/>
              </a:defRPr>
            </a:lvl1pPr>
          </a:lstStyle>
          <a:p>
            <a:pPr>
              <a:defRPr/>
            </a:pPr>
            <a:endParaRPr lang="en-US"/>
          </a:p>
        </p:txBody>
      </p:sp>
      <p:sp>
        <p:nvSpPr>
          <p:cNvPr id="9" name="Slide Number Placeholder 8"/>
          <p:cNvSpPr>
            <a:spLocks noGrp="1"/>
          </p:cNvSpPr>
          <p:nvPr>
            <p:ph type="sldNum" sz="quarter" idx="12"/>
          </p:nvPr>
        </p:nvSpPr>
        <p:spPr/>
        <p:txBody>
          <a:bodyPr rtlCol="0"/>
          <a:lstStyle>
            <a:lvl1pPr>
              <a:defRPr>
                <a:solidFill>
                  <a:srgbClr val="717073">
                    <a:tint val="75000"/>
                  </a:srgbClr>
                </a:solidFill>
                <a:latin typeface="Lato"/>
              </a:defRPr>
            </a:lvl1pPr>
          </a:lstStyle>
          <a:p>
            <a:pPr>
              <a:defRPr/>
            </a:pPr>
            <a:fld id="{0CEBB872-2467-44C2-9FC1-B5889059BC3C}"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D7D97C-E563-7744-A06F-A8A5BA9E9335}" type="datetimeFigureOut">
              <a:rPr lang="en-US" smtClean="0"/>
              <a:pPr/>
              <a:t>3/7/2013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0BD2F3-9A24-C246-9DF0-098B55310F59}" type="slidenum">
              <a:rPr lang="en-US" smtClean="0"/>
              <a:pPr/>
              <a:t>‹#›</a:t>
            </a:fld>
            <a:endParaRPr lang="en-US"/>
          </a:p>
        </p:txBody>
      </p:sp>
    </p:spTree>
    <p:extLst>
      <p:ext uri="{BB962C8B-B14F-4D97-AF65-F5344CB8AC3E}">
        <p14:creationId xmlns="" xmlns:p14="http://schemas.microsoft.com/office/powerpoint/2010/main" val="10787891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a:defRPr>
                <a:solidFill>
                  <a:srgbClr val="717073">
                    <a:tint val="75000"/>
                  </a:srgbClr>
                </a:solidFill>
                <a:latin typeface="Lato"/>
              </a:defRPr>
            </a:lvl1pPr>
          </a:lstStyle>
          <a:p>
            <a:pPr>
              <a:defRPr/>
            </a:pPr>
            <a:fld id="{8C0117BE-33B3-463B-A06C-7AE3D42B3290}" type="datetimeFigureOut">
              <a:rPr lang="en-US"/>
              <a:pPr>
                <a:defRPr/>
              </a:pPr>
              <a:t>3/7/2013</a:t>
            </a:fld>
            <a:endParaRPr lang="en-US" dirty="0"/>
          </a:p>
        </p:txBody>
      </p:sp>
      <p:sp>
        <p:nvSpPr>
          <p:cNvPr id="4" name="Footer Placeholder 3"/>
          <p:cNvSpPr>
            <a:spLocks noGrp="1"/>
          </p:cNvSpPr>
          <p:nvPr>
            <p:ph type="ftr" sz="quarter" idx="11"/>
          </p:nvPr>
        </p:nvSpPr>
        <p:spPr/>
        <p:txBody>
          <a:bodyPr rtlCol="0"/>
          <a:lstStyle>
            <a:lvl1pPr>
              <a:defRPr>
                <a:solidFill>
                  <a:srgbClr val="717073">
                    <a:tint val="75000"/>
                  </a:srgbClr>
                </a:solidFill>
                <a:latin typeface="Lato"/>
              </a:defRPr>
            </a:lvl1pPr>
          </a:lstStyle>
          <a:p>
            <a:pPr>
              <a:defRPr/>
            </a:pPr>
            <a:endParaRPr lang="en-US"/>
          </a:p>
        </p:txBody>
      </p:sp>
      <p:sp>
        <p:nvSpPr>
          <p:cNvPr id="5" name="Slide Number Placeholder 4"/>
          <p:cNvSpPr>
            <a:spLocks noGrp="1"/>
          </p:cNvSpPr>
          <p:nvPr>
            <p:ph type="sldNum" sz="quarter" idx="12"/>
          </p:nvPr>
        </p:nvSpPr>
        <p:spPr/>
        <p:txBody>
          <a:bodyPr rtlCol="0"/>
          <a:lstStyle>
            <a:lvl1pPr>
              <a:defRPr>
                <a:solidFill>
                  <a:srgbClr val="717073">
                    <a:tint val="75000"/>
                  </a:srgbClr>
                </a:solidFill>
                <a:latin typeface="Lato"/>
              </a:defRPr>
            </a:lvl1pPr>
          </a:lstStyle>
          <a:p>
            <a:pPr>
              <a:defRPr/>
            </a:pPr>
            <a:fld id="{587D79FA-7895-44B6-90ED-F4697E3E69CD}" type="slidenum">
              <a:rPr lang="en-US"/>
              <a:pPr>
                <a:defRPr/>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a:defRPr>
                <a:solidFill>
                  <a:srgbClr val="717073">
                    <a:tint val="75000"/>
                  </a:srgbClr>
                </a:solidFill>
                <a:latin typeface="Lato"/>
              </a:defRPr>
            </a:lvl1pPr>
          </a:lstStyle>
          <a:p>
            <a:pPr>
              <a:defRPr/>
            </a:pPr>
            <a:fld id="{0DCEF33A-FE9A-4C43-832B-13F3AA90273C}" type="datetimeFigureOut">
              <a:rPr lang="en-US"/>
              <a:pPr>
                <a:defRPr/>
              </a:pPr>
              <a:t>3/7/2013</a:t>
            </a:fld>
            <a:endParaRPr lang="en-US" dirty="0"/>
          </a:p>
        </p:txBody>
      </p:sp>
      <p:sp>
        <p:nvSpPr>
          <p:cNvPr id="3" name="Footer Placeholder 2"/>
          <p:cNvSpPr>
            <a:spLocks noGrp="1"/>
          </p:cNvSpPr>
          <p:nvPr>
            <p:ph type="ftr" sz="quarter" idx="11"/>
          </p:nvPr>
        </p:nvSpPr>
        <p:spPr/>
        <p:txBody>
          <a:bodyPr rtlCol="0"/>
          <a:lstStyle>
            <a:lvl1pPr>
              <a:defRPr>
                <a:solidFill>
                  <a:srgbClr val="717073">
                    <a:tint val="75000"/>
                  </a:srgbClr>
                </a:solidFill>
                <a:latin typeface="Lato"/>
              </a:defRPr>
            </a:lvl1pPr>
          </a:lstStyle>
          <a:p>
            <a:pPr>
              <a:defRPr/>
            </a:pPr>
            <a:endParaRPr lang="en-US"/>
          </a:p>
        </p:txBody>
      </p:sp>
      <p:sp>
        <p:nvSpPr>
          <p:cNvPr id="4" name="Slide Number Placeholder 3"/>
          <p:cNvSpPr>
            <a:spLocks noGrp="1"/>
          </p:cNvSpPr>
          <p:nvPr>
            <p:ph type="sldNum" sz="quarter" idx="12"/>
          </p:nvPr>
        </p:nvSpPr>
        <p:spPr/>
        <p:txBody>
          <a:bodyPr rtlCol="0"/>
          <a:lstStyle>
            <a:lvl1pPr>
              <a:defRPr>
                <a:solidFill>
                  <a:srgbClr val="717073">
                    <a:tint val="75000"/>
                  </a:srgbClr>
                </a:solidFill>
                <a:latin typeface="Lato"/>
              </a:defRPr>
            </a:lvl1pPr>
          </a:lstStyle>
          <a:p>
            <a:pPr>
              <a:defRPr/>
            </a:pPr>
            <a:fld id="{FC397D26-0C06-4A65-B729-2E0D2F05566B}" type="slidenum">
              <a:rPr lang="en-US"/>
              <a:pPr>
                <a:defRPr/>
              </a:pPr>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a:solidFill>
                  <a:srgbClr val="717073">
                    <a:tint val="75000"/>
                  </a:srgbClr>
                </a:solidFill>
                <a:latin typeface="Lato"/>
              </a:defRPr>
            </a:lvl1pPr>
          </a:lstStyle>
          <a:p>
            <a:pPr>
              <a:defRPr/>
            </a:pPr>
            <a:fld id="{D8B60F44-0C68-4AFB-9A3B-2F138A7AAA25}" type="datetimeFigureOut">
              <a:rPr lang="en-US"/>
              <a:pPr>
                <a:defRPr/>
              </a:pPr>
              <a:t>3/7/2013</a:t>
            </a:fld>
            <a:endParaRPr lang="en-US" dirty="0"/>
          </a:p>
        </p:txBody>
      </p:sp>
      <p:sp>
        <p:nvSpPr>
          <p:cNvPr id="6" name="Footer Placeholder 5"/>
          <p:cNvSpPr>
            <a:spLocks noGrp="1"/>
          </p:cNvSpPr>
          <p:nvPr>
            <p:ph type="ftr" sz="quarter" idx="11"/>
          </p:nvPr>
        </p:nvSpPr>
        <p:spPr/>
        <p:txBody>
          <a:bodyPr rtlCol="0"/>
          <a:lstStyle>
            <a:lvl1pPr>
              <a:defRPr>
                <a:solidFill>
                  <a:srgbClr val="717073">
                    <a:tint val="75000"/>
                  </a:srgbClr>
                </a:solidFill>
                <a:latin typeface="Lato"/>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srgbClr val="717073">
                    <a:tint val="75000"/>
                  </a:srgbClr>
                </a:solidFill>
                <a:latin typeface="Lato"/>
              </a:defRPr>
            </a:lvl1pPr>
          </a:lstStyle>
          <a:p>
            <a:pPr>
              <a:defRPr/>
            </a:pPr>
            <a:fld id="{2D06253D-A81C-444E-9E28-29B3A43A7330}" type="slidenum">
              <a:rPr lang="en-US"/>
              <a:pPr>
                <a:defRPr/>
              </a:pPr>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a:solidFill>
                  <a:srgbClr val="717073">
                    <a:tint val="75000"/>
                  </a:srgbClr>
                </a:solidFill>
                <a:latin typeface="Lato"/>
              </a:defRPr>
            </a:lvl1pPr>
          </a:lstStyle>
          <a:p>
            <a:pPr>
              <a:defRPr/>
            </a:pPr>
            <a:fld id="{6A4C44CC-778F-4E39-B493-AEB7228A17B2}" type="datetimeFigureOut">
              <a:rPr lang="en-US"/>
              <a:pPr>
                <a:defRPr/>
              </a:pPr>
              <a:t>3/7/2013</a:t>
            </a:fld>
            <a:endParaRPr lang="en-US" dirty="0"/>
          </a:p>
        </p:txBody>
      </p:sp>
      <p:sp>
        <p:nvSpPr>
          <p:cNvPr id="6" name="Footer Placeholder 5"/>
          <p:cNvSpPr>
            <a:spLocks noGrp="1"/>
          </p:cNvSpPr>
          <p:nvPr>
            <p:ph type="ftr" sz="quarter" idx="11"/>
          </p:nvPr>
        </p:nvSpPr>
        <p:spPr/>
        <p:txBody>
          <a:bodyPr rtlCol="0"/>
          <a:lstStyle>
            <a:lvl1pPr>
              <a:defRPr>
                <a:solidFill>
                  <a:srgbClr val="717073">
                    <a:tint val="75000"/>
                  </a:srgbClr>
                </a:solidFill>
                <a:latin typeface="Lato"/>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srgbClr val="717073">
                    <a:tint val="75000"/>
                  </a:srgbClr>
                </a:solidFill>
                <a:latin typeface="Lato"/>
              </a:defRPr>
            </a:lvl1pPr>
          </a:lstStyle>
          <a:p>
            <a:pPr>
              <a:defRPr/>
            </a:pPr>
            <a:fld id="{E92CF670-F1EE-4B94-8D57-F391BC0C87D6}" type="slidenum">
              <a:rPr lang="en-US"/>
              <a:pPr>
                <a:defRPr/>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srgbClr val="717073">
                    <a:tint val="75000"/>
                  </a:srgbClr>
                </a:solidFill>
                <a:latin typeface="Lato"/>
              </a:defRPr>
            </a:lvl1pPr>
          </a:lstStyle>
          <a:p>
            <a:pPr>
              <a:defRPr/>
            </a:pPr>
            <a:fld id="{2E547E62-296B-4B6F-853E-4A2244D796A0}" type="datetimeFigureOut">
              <a:rPr lang="en-US"/>
              <a:pPr>
                <a:defRPr/>
              </a:pPr>
              <a:t>3/7/2013</a:t>
            </a:fld>
            <a:endParaRPr lang="en-US" dirty="0"/>
          </a:p>
        </p:txBody>
      </p:sp>
      <p:sp>
        <p:nvSpPr>
          <p:cNvPr id="5" name="Footer Placeholder 4"/>
          <p:cNvSpPr>
            <a:spLocks noGrp="1"/>
          </p:cNvSpPr>
          <p:nvPr>
            <p:ph type="ftr" sz="quarter" idx="11"/>
          </p:nvPr>
        </p:nvSpPr>
        <p:spPr/>
        <p:txBody>
          <a:bodyPr rtlCol="0"/>
          <a:lstStyle>
            <a:lvl1pPr>
              <a:defRPr>
                <a:solidFill>
                  <a:srgbClr val="717073">
                    <a:tint val="75000"/>
                  </a:srgbClr>
                </a:solidFill>
                <a:latin typeface="Lato"/>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srgbClr val="717073">
                    <a:tint val="75000"/>
                  </a:srgbClr>
                </a:solidFill>
                <a:latin typeface="Lato"/>
              </a:defRPr>
            </a:lvl1pPr>
          </a:lstStyle>
          <a:p>
            <a:pPr>
              <a:defRPr/>
            </a:pPr>
            <a:fld id="{C1A8F51D-C633-4329-A560-3DF81C7D1F44}" type="slidenum">
              <a:rPr lang="en-US"/>
              <a:pPr>
                <a:defRPr/>
              </a:pPr>
              <a:t>‹#›</a:t>
            </a:fld>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srgbClr val="717073">
                    <a:tint val="75000"/>
                  </a:srgbClr>
                </a:solidFill>
                <a:latin typeface="Lato"/>
              </a:defRPr>
            </a:lvl1pPr>
          </a:lstStyle>
          <a:p>
            <a:pPr>
              <a:defRPr/>
            </a:pPr>
            <a:fld id="{154D8285-D8EA-4686-8CD9-A62015DC2DB3}" type="datetimeFigureOut">
              <a:rPr lang="en-US"/>
              <a:pPr>
                <a:defRPr/>
              </a:pPr>
              <a:t>3/7/2013</a:t>
            </a:fld>
            <a:endParaRPr lang="en-US" dirty="0"/>
          </a:p>
        </p:txBody>
      </p:sp>
      <p:sp>
        <p:nvSpPr>
          <p:cNvPr id="5" name="Footer Placeholder 4"/>
          <p:cNvSpPr>
            <a:spLocks noGrp="1"/>
          </p:cNvSpPr>
          <p:nvPr>
            <p:ph type="ftr" sz="quarter" idx="11"/>
          </p:nvPr>
        </p:nvSpPr>
        <p:spPr/>
        <p:txBody>
          <a:bodyPr rtlCol="0"/>
          <a:lstStyle>
            <a:lvl1pPr>
              <a:defRPr>
                <a:solidFill>
                  <a:srgbClr val="717073">
                    <a:tint val="75000"/>
                  </a:srgbClr>
                </a:solidFill>
                <a:latin typeface="Lato"/>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srgbClr val="717073">
                    <a:tint val="75000"/>
                  </a:srgbClr>
                </a:solidFill>
                <a:latin typeface="Lato"/>
              </a:defRPr>
            </a:lvl1pPr>
          </a:lstStyle>
          <a:p>
            <a:pPr>
              <a:defRPr/>
            </a:pPr>
            <a:fld id="{99C28163-9F4B-4B0E-BF3E-0FECD5EE1266}" type="slidenum">
              <a:rPr lang="en-US"/>
              <a:pPr>
                <a:defRPr/>
              </a:pPr>
              <a:t>‹#›</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8016743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50796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11010990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6" name="Footer Placeholder 5"/>
          <p:cNvSpPr>
            <a:spLocks noGrp="1"/>
          </p:cNvSpPr>
          <p:nvPr>
            <p:ph type="ftr" sz="quarter" idx="11"/>
          </p:nvPr>
        </p:nvSpPr>
        <p:spPr/>
        <p:txBody>
          <a:bodyPr/>
          <a:lstStyle/>
          <a:p>
            <a:endParaRPr lang="en-US">
              <a:solidFill>
                <a:srgbClr val="717073">
                  <a:tint val="75000"/>
                </a:srgbClr>
              </a:solidFill>
            </a:endParaRPr>
          </a:p>
        </p:txBody>
      </p:sp>
      <p:sp>
        <p:nvSpPr>
          <p:cNvPr id="7" name="Slide Number Placeholder 6"/>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1078789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D7D97C-E563-7744-A06F-A8A5BA9E9335}" type="datetimeFigureOut">
              <a:rPr lang="en-US" smtClean="0"/>
              <a:pPr/>
              <a:t>3/7/2013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0BD2F3-9A24-C246-9DF0-098B55310F59}" type="slidenum">
              <a:rPr lang="en-US" smtClean="0"/>
              <a:pPr/>
              <a:t>‹#›</a:t>
            </a:fld>
            <a:endParaRPr lang="en-US"/>
          </a:p>
        </p:txBody>
      </p:sp>
    </p:spTree>
    <p:extLst>
      <p:ext uri="{BB962C8B-B14F-4D97-AF65-F5344CB8AC3E}">
        <p14:creationId xmlns="" xmlns:p14="http://schemas.microsoft.com/office/powerpoint/2010/main" val="316897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8" name="Footer Placeholder 7"/>
          <p:cNvSpPr>
            <a:spLocks noGrp="1"/>
          </p:cNvSpPr>
          <p:nvPr>
            <p:ph type="ftr" sz="quarter" idx="11"/>
          </p:nvPr>
        </p:nvSpPr>
        <p:spPr/>
        <p:txBody>
          <a:bodyPr/>
          <a:lstStyle/>
          <a:p>
            <a:endParaRPr lang="en-US">
              <a:solidFill>
                <a:srgbClr val="717073">
                  <a:tint val="75000"/>
                </a:srgbClr>
              </a:solidFill>
            </a:endParaRPr>
          </a:p>
        </p:txBody>
      </p:sp>
      <p:sp>
        <p:nvSpPr>
          <p:cNvPr id="9" name="Slide Number Placeholder 8"/>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316897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4" name="Footer Placeholder 3"/>
          <p:cNvSpPr>
            <a:spLocks noGrp="1"/>
          </p:cNvSpPr>
          <p:nvPr>
            <p:ph type="ftr" sz="quarter" idx="11"/>
          </p:nvPr>
        </p:nvSpPr>
        <p:spPr/>
        <p:txBody>
          <a:bodyPr/>
          <a:lstStyle/>
          <a:p>
            <a:endParaRPr lang="en-US">
              <a:solidFill>
                <a:srgbClr val="717073">
                  <a:tint val="75000"/>
                </a:srgbClr>
              </a:solidFill>
            </a:endParaRPr>
          </a:p>
        </p:txBody>
      </p:sp>
      <p:sp>
        <p:nvSpPr>
          <p:cNvPr id="5" name="Slide Number Placeholder 4"/>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27054437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3" name="Footer Placeholder 2"/>
          <p:cNvSpPr>
            <a:spLocks noGrp="1"/>
          </p:cNvSpPr>
          <p:nvPr>
            <p:ph type="ftr" sz="quarter" idx="11"/>
          </p:nvPr>
        </p:nvSpPr>
        <p:spPr/>
        <p:txBody>
          <a:bodyPr/>
          <a:lstStyle/>
          <a:p>
            <a:endParaRPr lang="en-US">
              <a:solidFill>
                <a:srgbClr val="717073">
                  <a:tint val="75000"/>
                </a:srgbClr>
              </a:solidFill>
            </a:endParaRPr>
          </a:p>
        </p:txBody>
      </p:sp>
      <p:sp>
        <p:nvSpPr>
          <p:cNvPr id="4" name="Slide Number Placeholder 3"/>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41832576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6" name="Footer Placeholder 5"/>
          <p:cNvSpPr>
            <a:spLocks noGrp="1"/>
          </p:cNvSpPr>
          <p:nvPr>
            <p:ph type="ftr" sz="quarter" idx="11"/>
          </p:nvPr>
        </p:nvSpPr>
        <p:spPr/>
        <p:txBody>
          <a:bodyPr/>
          <a:lstStyle/>
          <a:p>
            <a:endParaRPr lang="en-US">
              <a:solidFill>
                <a:srgbClr val="717073">
                  <a:tint val="75000"/>
                </a:srgbClr>
              </a:solidFill>
            </a:endParaRPr>
          </a:p>
        </p:txBody>
      </p:sp>
      <p:sp>
        <p:nvSpPr>
          <p:cNvPr id="7" name="Slide Number Placeholder 6"/>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12938762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6" name="Footer Placeholder 5"/>
          <p:cNvSpPr>
            <a:spLocks noGrp="1"/>
          </p:cNvSpPr>
          <p:nvPr>
            <p:ph type="ftr" sz="quarter" idx="11"/>
          </p:nvPr>
        </p:nvSpPr>
        <p:spPr/>
        <p:txBody>
          <a:bodyPr/>
          <a:lstStyle/>
          <a:p>
            <a:endParaRPr lang="en-US">
              <a:solidFill>
                <a:srgbClr val="717073">
                  <a:tint val="75000"/>
                </a:srgbClr>
              </a:solidFill>
            </a:endParaRPr>
          </a:p>
        </p:txBody>
      </p:sp>
      <p:sp>
        <p:nvSpPr>
          <p:cNvPr id="7" name="Slide Number Placeholder 6"/>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35827062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39028399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27105372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8016743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507961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1101099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D7D97C-E563-7744-A06F-A8A5BA9E9335}" type="datetimeFigureOut">
              <a:rPr lang="en-US" smtClean="0"/>
              <a:pPr/>
              <a:t>3/7/2013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0BD2F3-9A24-C246-9DF0-098B55310F59}" type="slidenum">
              <a:rPr lang="en-US" smtClean="0"/>
              <a:pPr/>
              <a:t>‹#›</a:t>
            </a:fld>
            <a:endParaRPr lang="en-US"/>
          </a:p>
        </p:txBody>
      </p:sp>
    </p:spTree>
    <p:extLst>
      <p:ext uri="{BB962C8B-B14F-4D97-AF65-F5344CB8AC3E}">
        <p14:creationId xmlns="" xmlns:p14="http://schemas.microsoft.com/office/powerpoint/2010/main" val="27054437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6" name="Footer Placeholder 5"/>
          <p:cNvSpPr>
            <a:spLocks noGrp="1"/>
          </p:cNvSpPr>
          <p:nvPr>
            <p:ph type="ftr" sz="quarter" idx="11"/>
          </p:nvPr>
        </p:nvSpPr>
        <p:spPr/>
        <p:txBody>
          <a:bodyPr/>
          <a:lstStyle/>
          <a:p>
            <a:endParaRPr lang="en-US">
              <a:solidFill>
                <a:srgbClr val="717073">
                  <a:tint val="75000"/>
                </a:srgbClr>
              </a:solidFill>
            </a:endParaRPr>
          </a:p>
        </p:txBody>
      </p:sp>
      <p:sp>
        <p:nvSpPr>
          <p:cNvPr id="7" name="Slide Number Placeholder 6"/>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10787891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8" name="Footer Placeholder 7"/>
          <p:cNvSpPr>
            <a:spLocks noGrp="1"/>
          </p:cNvSpPr>
          <p:nvPr>
            <p:ph type="ftr" sz="quarter" idx="11"/>
          </p:nvPr>
        </p:nvSpPr>
        <p:spPr/>
        <p:txBody>
          <a:bodyPr/>
          <a:lstStyle/>
          <a:p>
            <a:endParaRPr lang="en-US">
              <a:solidFill>
                <a:srgbClr val="717073">
                  <a:tint val="75000"/>
                </a:srgbClr>
              </a:solidFill>
            </a:endParaRPr>
          </a:p>
        </p:txBody>
      </p:sp>
      <p:sp>
        <p:nvSpPr>
          <p:cNvPr id="9" name="Slide Number Placeholder 8"/>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316897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4" name="Footer Placeholder 3"/>
          <p:cNvSpPr>
            <a:spLocks noGrp="1"/>
          </p:cNvSpPr>
          <p:nvPr>
            <p:ph type="ftr" sz="quarter" idx="11"/>
          </p:nvPr>
        </p:nvSpPr>
        <p:spPr/>
        <p:txBody>
          <a:bodyPr/>
          <a:lstStyle/>
          <a:p>
            <a:endParaRPr lang="en-US">
              <a:solidFill>
                <a:srgbClr val="717073">
                  <a:tint val="75000"/>
                </a:srgbClr>
              </a:solidFill>
            </a:endParaRPr>
          </a:p>
        </p:txBody>
      </p:sp>
      <p:sp>
        <p:nvSpPr>
          <p:cNvPr id="5" name="Slide Number Placeholder 4"/>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27054437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3" name="Footer Placeholder 2"/>
          <p:cNvSpPr>
            <a:spLocks noGrp="1"/>
          </p:cNvSpPr>
          <p:nvPr>
            <p:ph type="ftr" sz="quarter" idx="11"/>
          </p:nvPr>
        </p:nvSpPr>
        <p:spPr/>
        <p:txBody>
          <a:bodyPr/>
          <a:lstStyle/>
          <a:p>
            <a:endParaRPr lang="en-US">
              <a:solidFill>
                <a:srgbClr val="717073">
                  <a:tint val="75000"/>
                </a:srgbClr>
              </a:solidFill>
            </a:endParaRPr>
          </a:p>
        </p:txBody>
      </p:sp>
      <p:sp>
        <p:nvSpPr>
          <p:cNvPr id="4" name="Slide Number Placeholder 3"/>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41832576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6" name="Footer Placeholder 5"/>
          <p:cNvSpPr>
            <a:spLocks noGrp="1"/>
          </p:cNvSpPr>
          <p:nvPr>
            <p:ph type="ftr" sz="quarter" idx="11"/>
          </p:nvPr>
        </p:nvSpPr>
        <p:spPr/>
        <p:txBody>
          <a:bodyPr/>
          <a:lstStyle/>
          <a:p>
            <a:endParaRPr lang="en-US">
              <a:solidFill>
                <a:srgbClr val="717073">
                  <a:tint val="75000"/>
                </a:srgbClr>
              </a:solidFill>
            </a:endParaRPr>
          </a:p>
        </p:txBody>
      </p:sp>
      <p:sp>
        <p:nvSpPr>
          <p:cNvPr id="7" name="Slide Number Placeholder 6"/>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12938762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6" name="Footer Placeholder 5"/>
          <p:cNvSpPr>
            <a:spLocks noGrp="1"/>
          </p:cNvSpPr>
          <p:nvPr>
            <p:ph type="ftr" sz="quarter" idx="11"/>
          </p:nvPr>
        </p:nvSpPr>
        <p:spPr/>
        <p:txBody>
          <a:bodyPr/>
          <a:lstStyle/>
          <a:p>
            <a:endParaRPr lang="en-US">
              <a:solidFill>
                <a:srgbClr val="717073">
                  <a:tint val="75000"/>
                </a:srgbClr>
              </a:solidFill>
            </a:endParaRPr>
          </a:p>
        </p:txBody>
      </p:sp>
      <p:sp>
        <p:nvSpPr>
          <p:cNvPr id="7" name="Slide Number Placeholder 6"/>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35827062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39028399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27105372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8533A377-17C1-4B60-967B-88A6D9B7EB1A}" type="datetimeFigureOut">
              <a:rPr lang="en-US"/>
              <a:pPr>
                <a:defRPr/>
              </a:pPr>
              <a:t>3/7/2013</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7DAE9AB9-8EC2-4748-9BF8-79AB1E43347D}"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019FBAD5-1663-4453-BBA0-8AD02438AF90}" type="datetimeFigureOut">
              <a:rPr lang="en-US"/>
              <a:pPr>
                <a:defRPr/>
              </a:pPr>
              <a:t>3/7/2013</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99EC3705-A7E0-474F-BA52-321B70D33BC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7D97C-E563-7744-A06F-A8A5BA9E9335}" type="datetimeFigureOut">
              <a:rPr lang="en-US" smtClean="0"/>
              <a:pPr/>
              <a:t>3/7/2013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0BD2F3-9A24-C246-9DF0-098B55310F59}" type="slidenum">
              <a:rPr lang="en-US" smtClean="0"/>
              <a:pPr/>
              <a:t>‹#›</a:t>
            </a:fld>
            <a:endParaRPr lang="en-US"/>
          </a:p>
        </p:txBody>
      </p:sp>
    </p:spTree>
    <p:extLst>
      <p:ext uri="{BB962C8B-B14F-4D97-AF65-F5344CB8AC3E}">
        <p14:creationId xmlns="" xmlns:p14="http://schemas.microsoft.com/office/powerpoint/2010/main" val="41832576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8700CE34-1729-49F2-A2CF-30A9CC39C7A5}" type="datetimeFigureOut">
              <a:rPr lang="en-US"/>
              <a:pPr>
                <a:defRPr/>
              </a:pPr>
              <a:t>3/7/2013</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3BAF6699-49DB-464D-82C3-B6CA31242A2E}"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745E4E9F-9720-49F3-AACB-E1A268700758}" type="datetimeFigureOut">
              <a:rPr lang="en-US"/>
              <a:pPr>
                <a:defRPr/>
              </a:pPr>
              <a:t>3/7/2013</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40A1DB45-378B-4ED6-A160-58F18FD9DEFE}"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CA73F165-9550-4F6B-95D6-B5429EC13975}" type="datetimeFigureOut">
              <a:rPr lang="en-US"/>
              <a:pPr>
                <a:defRPr/>
              </a:pPr>
              <a:t>3/7/2013</a:t>
            </a:fld>
            <a:endParaRPr lang="en-US"/>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endParaRPr lang="en-US"/>
          </a:p>
        </p:txBody>
      </p:sp>
      <p:sp>
        <p:nvSpPr>
          <p:cNvPr id="9" name="Slide Number Placeholder 8"/>
          <p:cNvSpPr>
            <a:spLocks noGrp="1"/>
          </p:cNvSpPr>
          <p:nvPr>
            <p:ph type="sldNum" sz="quarter" idx="12"/>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CF1AB4DE-6237-4070-B510-BA79623D395F}"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44EDAF40-ABB1-457D-8026-FF71F1498C4E}" type="datetimeFigureOut">
              <a:rPr lang="en-US"/>
              <a:pPr>
                <a:defRPr/>
              </a:pPr>
              <a:t>3/7/2013</a:t>
            </a:fld>
            <a:endParaRPr lang="en-US"/>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endParaRPr lang="en-US"/>
          </a:p>
        </p:txBody>
      </p:sp>
      <p:sp>
        <p:nvSpPr>
          <p:cNvPr id="5" name="Slide Number Placeholder 4"/>
          <p:cNvSpPr>
            <a:spLocks noGrp="1"/>
          </p:cNvSpPr>
          <p:nvPr>
            <p:ph type="sldNum" sz="quarter" idx="12"/>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523401A3-440E-460E-A65B-4C23766E067E}"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22900364-7337-4B46-BCA8-B4E631B11804}" type="datetimeFigureOut">
              <a:rPr lang="en-US"/>
              <a:pPr>
                <a:defRPr/>
              </a:pPr>
              <a:t>3/7/2013</a:t>
            </a:fld>
            <a:endParaRPr lang="en-US"/>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endParaRPr lang="en-US"/>
          </a:p>
        </p:txBody>
      </p:sp>
      <p:sp>
        <p:nvSpPr>
          <p:cNvPr id="4" name="Slide Number Placeholder 3"/>
          <p:cNvSpPr>
            <a:spLocks noGrp="1"/>
          </p:cNvSpPr>
          <p:nvPr>
            <p:ph type="sldNum" sz="quarter" idx="12"/>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FB59D456-BDEF-41FD-938B-4AE64EC0AF6D}"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CDF8AFBA-F358-440E-80F7-9A8467E2C94A}" type="datetimeFigureOut">
              <a:rPr lang="en-US"/>
              <a:pPr>
                <a:defRPr/>
              </a:pPr>
              <a:t>3/7/2013</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FCB89121-141E-4552-BFE8-A4A190B6C8C0}"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AC6EB502-D5C7-47BC-85B2-F12B93C34EEB}" type="datetimeFigureOut">
              <a:rPr lang="en-US"/>
              <a:pPr>
                <a:defRPr/>
              </a:pPr>
              <a:t>3/7/2013</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63C5B2D9-A93B-4559-A387-CC1F8248EDBF}"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B50EC697-FDD2-4336-80C3-1B5E28BCB576}" type="datetimeFigureOut">
              <a:rPr lang="en-US"/>
              <a:pPr>
                <a:defRPr/>
              </a:pPr>
              <a:t>3/7/2013</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8E3C5EC0-99CA-4480-B1F9-65DC2CE8F7C5}"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1D1AFE37-76BE-418A-97A4-87A65779649A}" type="datetimeFigureOut">
              <a:rPr lang="en-US"/>
              <a:pPr>
                <a:defRPr/>
              </a:pPr>
              <a:t>3/7/2013</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AFDEAB52-5AF1-46E8-A439-9D9331CB6B22}"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srgbClr val="717073">
                    <a:tint val="75000"/>
                  </a:srgbClr>
                </a:solidFill>
                <a:latin typeface="Lato"/>
              </a:defRPr>
            </a:lvl1pPr>
          </a:lstStyle>
          <a:p>
            <a:pPr>
              <a:defRPr/>
            </a:pPr>
            <a:fld id="{69AA0C0A-7522-48A7-8A00-B568235B1DCF}" type="datetimeFigureOut">
              <a:rPr lang="en-US"/>
              <a:pPr>
                <a:defRPr/>
              </a:pPr>
              <a:t>3/7/2013</a:t>
            </a:fld>
            <a:endParaRPr lang="en-US" dirty="0"/>
          </a:p>
        </p:txBody>
      </p:sp>
      <p:sp>
        <p:nvSpPr>
          <p:cNvPr id="5" name="Footer Placeholder 4"/>
          <p:cNvSpPr>
            <a:spLocks noGrp="1"/>
          </p:cNvSpPr>
          <p:nvPr>
            <p:ph type="ftr" sz="quarter" idx="11"/>
          </p:nvPr>
        </p:nvSpPr>
        <p:spPr/>
        <p:txBody>
          <a:bodyPr rtlCol="0"/>
          <a:lstStyle>
            <a:lvl1pPr>
              <a:defRPr>
                <a:solidFill>
                  <a:srgbClr val="717073">
                    <a:tint val="75000"/>
                  </a:srgbClr>
                </a:solidFill>
                <a:latin typeface="Lato"/>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srgbClr val="717073">
                    <a:tint val="75000"/>
                  </a:srgbClr>
                </a:solidFill>
                <a:latin typeface="Lato"/>
              </a:defRPr>
            </a:lvl1pPr>
          </a:lstStyle>
          <a:p>
            <a:pPr>
              <a:defRPr/>
            </a:pPr>
            <a:fld id="{63872977-D0C4-4DC7-B2C2-729EC3B4C6E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D7D97C-E563-7744-A06F-A8A5BA9E9335}" type="datetimeFigureOut">
              <a:rPr lang="en-US" smtClean="0"/>
              <a:pPr/>
              <a:t>3/7/2013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0BD2F3-9A24-C246-9DF0-098B55310F59}" type="slidenum">
              <a:rPr lang="en-US" smtClean="0"/>
              <a:pPr/>
              <a:t>‹#›</a:t>
            </a:fld>
            <a:endParaRPr lang="en-US"/>
          </a:p>
        </p:txBody>
      </p:sp>
    </p:spTree>
    <p:extLst>
      <p:ext uri="{BB962C8B-B14F-4D97-AF65-F5344CB8AC3E}">
        <p14:creationId xmlns="" xmlns:p14="http://schemas.microsoft.com/office/powerpoint/2010/main" val="12938762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4266C34B-49B5-41AD-B710-1916E0504207}" type="datetimeFigureOut">
              <a:rPr lang="en-US"/>
              <a:pPr>
                <a:defRPr/>
              </a:pPr>
              <a:t>3/7/2013</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3911973B-CEC1-4056-B5C4-DF779F20C92A}"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AD58BD5A-EF61-4ED3-8C3F-2D5DC2515A59}" type="datetimeFigureOut">
              <a:rPr lang="en-US"/>
              <a:pPr>
                <a:defRPr/>
              </a:pPr>
              <a:t>3/7/2013</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58E0BBA1-2326-4944-A077-87E688C94D79}"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E3D4274C-0FF3-479D-80A7-CD5FF8D43BE9}" type="datetimeFigureOut">
              <a:rPr lang="en-US"/>
              <a:pPr>
                <a:defRPr/>
              </a:pPr>
              <a:t>3/7/2013</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E1C5761D-13AC-450A-8034-B19501C0EBD8}"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B01465D4-9DEC-4C6E-8444-C9D67D82F844}" type="datetimeFigureOut">
              <a:rPr lang="en-US"/>
              <a:pPr>
                <a:defRPr/>
              </a:pPr>
              <a:t>3/7/2013</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06875729-93AB-4241-AF94-A959E5C09F9A}"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C014E13D-FA60-416A-9100-A182180A8D52}" type="datetimeFigureOut">
              <a:rPr lang="en-US"/>
              <a:pPr>
                <a:defRPr/>
              </a:pPr>
              <a:t>3/7/2013</a:t>
            </a:fld>
            <a:endParaRPr lang="en-US"/>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endParaRPr lang="en-US"/>
          </a:p>
        </p:txBody>
      </p:sp>
      <p:sp>
        <p:nvSpPr>
          <p:cNvPr id="9" name="Slide Number Placeholder 8"/>
          <p:cNvSpPr>
            <a:spLocks noGrp="1"/>
          </p:cNvSpPr>
          <p:nvPr>
            <p:ph type="sldNum" sz="quarter" idx="12"/>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E4263E36-F1DD-4955-B06A-12223D77477A}"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8D40CA42-B19B-46FB-A3C3-0DA2DD0DAE30}" type="datetimeFigureOut">
              <a:rPr lang="en-US"/>
              <a:pPr>
                <a:defRPr/>
              </a:pPr>
              <a:t>3/7/2013</a:t>
            </a:fld>
            <a:endParaRPr lang="en-US"/>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endParaRPr lang="en-US"/>
          </a:p>
        </p:txBody>
      </p:sp>
      <p:sp>
        <p:nvSpPr>
          <p:cNvPr id="5" name="Slide Number Placeholder 4"/>
          <p:cNvSpPr>
            <a:spLocks noGrp="1"/>
          </p:cNvSpPr>
          <p:nvPr>
            <p:ph type="sldNum" sz="quarter" idx="12"/>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64D3A120-195D-4E07-9E19-93D13C74B743}"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E7BF9749-B08B-4192-80CF-4C5DEE42B2EA}" type="datetimeFigureOut">
              <a:rPr lang="en-US"/>
              <a:pPr>
                <a:defRPr/>
              </a:pPr>
              <a:t>3/7/2013</a:t>
            </a:fld>
            <a:endParaRPr lang="en-US"/>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endParaRPr lang="en-US"/>
          </a:p>
        </p:txBody>
      </p:sp>
      <p:sp>
        <p:nvSpPr>
          <p:cNvPr id="4" name="Slide Number Placeholder 3"/>
          <p:cNvSpPr>
            <a:spLocks noGrp="1"/>
          </p:cNvSpPr>
          <p:nvPr>
            <p:ph type="sldNum" sz="quarter" idx="12"/>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DB07A1D9-2F28-4D5F-ABB8-18F8BA9CA8D4}"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A1D918FE-B245-40A2-8004-54B68B5FA9FB}" type="datetimeFigureOut">
              <a:rPr lang="en-US"/>
              <a:pPr>
                <a:defRPr/>
              </a:pPr>
              <a:t>3/7/2013</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9D80C4C6-4DFB-4F0D-8CB6-FF8F6C53CFF2}"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F9BB7C4B-A39D-4255-8CA7-99909CE0F534}" type="datetimeFigureOut">
              <a:rPr lang="en-US"/>
              <a:pPr>
                <a:defRPr/>
              </a:pPr>
              <a:t>3/7/2013</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00A0E0B5-029F-460B-B9A6-1C8799639A57}"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621664C1-A836-44AF-8974-869B9C52D013}" type="datetimeFigureOut">
              <a:rPr lang="en-US"/>
              <a:pPr>
                <a:defRPr/>
              </a:pPr>
              <a:t>3/7/2013</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39077D38-E775-47A1-AA06-829756336E9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D7D97C-E563-7744-A06F-A8A5BA9E9335}" type="datetimeFigureOut">
              <a:rPr lang="en-US" smtClean="0"/>
              <a:pPr/>
              <a:t>3/7/2013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0BD2F3-9A24-C246-9DF0-098B55310F59}" type="slidenum">
              <a:rPr lang="en-US" smtClean="0"/>
              <a:pPr/>
              <a:t>‹#›</a:t>
            </a:fld>
            <a:endParaRPr lang="en-US"/>
          </a:p>
        </p:txBody>
      </p:sp>
    </p:spTree>
    <p:extLst>
      <p:ext uri="{BB962C8B-B14F-4D97-AF65-F5344CB8AC3E}">
        <p14:creationId xmlns="" xmlns:p14="http://schemas.microsoft.com/office/powerpoint/2010/main" val="35827062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3A91FAE1-8C00-4D7F-B43E-DF03F523DC81}" type="datetimeFigureOut">
              <a:rPr lang="en-US"/>
              <a:pPr>
                <a:defRPr/>
              </a:pPr>
              <a:t>3/7/2013</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srgbClr val="717073">
                    <a:tint val="75000"/>
                  </a:srgbClr>
                </a:solidFill>
                <a:latin typeface="Lato"/>
                <a:cs typeface="+mn-cs"/>
              </a:defRPr>
            </a:lvl1pPr>
          </a:lstStyle>
          <a:p>
            <a:pPr>
              <a:defRPr/>
            </a:pPr>
            <a:fld id="{84523C7A-11EE-4EB9-8F7A-44D21319B32D}"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8016743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507961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5" name="Footer Placeholder 4"/>
          <p:cNvSpPr>
            <a:spLocks noGrp="1"/>
          </p:cNvSpPr>
          <p:nvPr>
            <p:ph type="ftr" sz="quarter" idx="11"/>
          </p:nvPr>
        </p:nvSpPr>
        <p:spPr/>
        <p:txBody>
          <a:bodyPr/>
          <a:lstStyle/>
          <a:p>
            <a:endParaRPr lang="en-US">
              <a:solidFill>
                <a:srgbClr val="717073">
                  <a:tint val="75000"/>
                </a:srgbClr>
              </a:solidFill>
            </a:endParaRPr>
          </a:p>
        </p:txBody>
      </p:sp>
      <p:sp>
        <p:nvSpPr>
          <p:cNvPr id="6" name="Slide Number Placeholder 5"/>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11010990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6" name="Footer Placeholder 5"/>
          <p:cNvSpPr>
            <a:spLocks noGrp="1"/>
          </p:cNvSpPr>
          <p:nvPr>
            <p:ph type="ftr" sz="quarter" idx="11"/>
          </p:nvPr>
        </p:nvSpPr>
        <p:spPr/>
        <p:txBody>
          <a:bodyPr/>
          <a:lstStyle/>
          <a:p>
            <a:endParaRPr lang="en-US">
              <a:solidFill>
                <a:srgbClr val="717073">
                  <a:tint val="75000"/>
                </a:srgbClr>
              </a:solidFill>
            </a:endParaRPr>
          </a:p>
        </p:txBody>
      </p:sp>
      <p:sp>
        <p:nvSpPr>
          <p:cNvPr id="7" name="Slide Number Placeholder 6"/>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10787891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8" name="Footer Placeholder 7"/>
          <p:cNvSpPr>
            <a:spLocks noGrp="1"/>
          </p:cNvSpPr>
          <p:nvPr>
            <p:ph type="ftr" sz="quarter" idx="11"/>
          </p:nvPr>
        </p:nvSpPr>
        <p:spPr/>
        <p:txBody>
          <a:bodyPr/>
          <a:lstStyle/>
          <a:p>
            <a:endParaRPr lang="en-US">
              <a:solidFill>
                <a:srgbClr val="717073">
                  <a:tint val="75000"/>
                </a:srgbClr>
              </a:solidFill>
            </a:endParaRPr>
          </a:p>
        </p:txBody>
      </p:sp>
      <p:sp>
        <p:nvSpPr>
          <p:cNvPr id="9" name="Slide Number Placeholder 8"/>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316897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4" name="Footer Placeholder 3"/>
          <p:cNvSpPr>
            <a:spLocks noGrp="1"/>
          </p:cNvSpPr>
          <p:nvPr>
            <p:ph type="ftr" sz="quarter" idx="11"/>
          </p:nvPr>
        </p:nvSpPr>
        <p:spPr/>
        <p:txBody>
          <a:bodyPr/>
          <a:lstStyle/>
          <a:p>
            <a:endParaRPr lang="en-US">
              <a:solidFill>
                <a:srgbClr val="717073">
                  <a:tint val="75000"/>
                </a:srgbClr>
              </a:solidFill>
            </a:endParaRPr>
          </a:p>
        </p:txBody>
      </p:sp>
      <p:sp>
        <p:nvSpPr>
          <p:cNvPr id="5" name="Slide Number Placeholder 4"/>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27054437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3" name="Footer Placeholder 2"/>
          <p:cNvSpPr>
            <a:spLocks noGrp="1"/>
          </p:cNvSpPr>
          <p:nvPr>
            <p:ph type="ftr" sz="quarter" idx="11"/>
          </p:nvPr>
        </p:nvSpPr>
        <p:spPr/>
        <p:txBody>
          <a:bodyPr/>
          <a:lstStyle/>
          <a:p>
            <a:endParaRPr lang="en-US">
              <a:solidFill>
                <a:srgbClr val="717073">
                  <a:tint val="75000"/>
                </a:srgbClr>
              </a:solidFill>
            </a:endParaRPr>
          </a:p>
        </p:txBody>
      </p:sp>
      <p:sp>
        <p:nvSpPr>
          <p:cNvPr id="4" name="Slide Number Placeholder 3"/>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41832576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6" name="Footer Placeholder 5"/>
          <p:cNvSpPr>
            <a:spLocks noGrp="1"/>
          </p:cNvSpPr>
          <p:nvPr>
            <p:ph type="ftr" sz="quarter" idx="11"/>
          </p:nvPr>
        </p:nvSpPr>
        <p:spPr/>
        <p:txBody>
          <a:bodyPr/>
          <a:lstStyle/>
          <a:p>
            <a:endParaRPr lang="en-US">
              <a:solidFill>
                <a:srgbClr val="717073">
                  <a:tint val="75000"/>
                </a:srgbClr>
              </a:solidFill>
            </a:endParaRPr>
          </a:p>
        </p:txBody>
      </p:sp>
      <p:sp>
        <p:nvSpPr>
          <p:cNvPr id="7" name="Slide Number Placeholder 6"/>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12938762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D7D97C-E563-7744-A06F-A8A5BA9E9335}" type="datetimeFigureOut">
              <a:rPr lang="en-US" smtClean="0">
                <a:solidFill>
                  <a:srgbClr val="717073">
                    <a:tint val="75000"/>
                  </a:srgbClr>
                </a:solidFill>
              </a:rPr>
              <a:pPr/>
              <a:t>3/7/2013</a:t>
            </a:fld>
            <a:endParaRPr lang="en-US">
              <a:solidFill>
                <a:srgbClr val="717073">
                  <a:tint val="75000"/>
                </a:srgbClr>
              </a:solidFill>
            </a:endParaRPr>
          </a:p>
        </p:txBody>
      </p:sp>
      <p:sp>
        <p:nvSpPr>
          <p:cNvPr id="6" name="Footer Placeholder 5"/>
          <p:cNvSpPr>
            <a:spLocks noGrp="1"/>
          </p:cNvSpPr>
          <p:nvPr>
            <p:ph type="ftr" sz="quarter" idx="11"/>
          </p:nvPr>
        </p:nvSpPr>
        <p:spPr/>
        <p:txBody>
          <a:bodyPr/>
          <a:lstStyle/>
          <a:p>
            <a:endParaRPr lang="en-US">
              <a:solidFill>
                <a:srgbClr val="717073">
                  <a:tint val="75000"/>
                </a:srgbClr>
              </a:solidFill>
            </a:endParaRPr>
          </a:p>
        </p:txBody>
      </p:sp>
      <p:sp>
        <p:nvSpPr>
          <p:cNvPr id="7" name="Slide Number Placeholder 6"/>
          <p:cNvSpPr>
            <a:spLocks noGrp="1"/>
          </p:cNvSpPr>
          <p:nvPr>
            <p:ph type="sldNum" sz="quarter" idx="12"/>
          </p:nvPr>
        </p:nvSpPr>
        <p:spPr/>
        <p:txBody>
          <a:bodyPr/>
          <a:lstStyle/>
          <a:p>
            <a:fld id="{270BD2F3-9A24-C246-9DF0-098B55310F59}" type="slidenum">
              <a:rPr lang="en-US" smtClean="0">
                <a:solidFill>
                  <a:srgbClr val="717073">
                    <a:tint val="75000"/>
                  </a:srgbClr>
                </a:solidFill>
              </a:rPr>
              <a:pPr/>
              <a:t>‹#›</a:t>
            </a:fld>
            <a:endParaRPr lang="en-US">
              <a:solidFill>
                <a:srgbClr val="717073">
                  <a:tint val="75000"/>
                </a:srgbClr>
              </a:solidFill>
            </a:endParaRPr>
          </a:p>
        </p:txBody>
      </p:sp>
    </p:spTree>
    <p:extLst>
      <p:ext uri="{BB962C8B-B14F-4D97-AF65-F5344CB8AC3E}">
        <p14:creationId xmlns="" xmlns:p14="http://schemas.microsoft.com/office/powerpoint/2010/main" val="3582706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Lato"/>
              </a:defRPr>
            </a:lvl1pPr>
          </a:lstStyle>
          <a:p>
            <a:fld id="{62D7D97C-E563-7744-A06F-A8A5BA9E9335}" type="datetimeFigureOut">
              <a:rPr lang="en-US" smtClean="0"/>
              <a:pPr/>
              <a:t>3/7/2013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Lato"/>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Lato"/>
              </a:defRPr>
            </a:lvl1pPr>
          </a:lstStyle>
          <a:p>
            <a:fld id="{270BD2F3-9A24-C246-9DF0-098B55310F59}" type="slidenum">
              <a:rPr lang="en-US" smtClean="0"/>
              <a:pPr/>
              <a:t>‹#›</a:t>
            </a:fld>
            <a:endParaRPr lang="en-US" dirty="0"/>
          </a:p>
        </p:txBody>
      </p:sp>
    </p:spTree>
    <p:extLst>
      <p:ext uri="{BB962C8B-B14F-4D97-AF65-F5344CB8AC3E}">
        <p14:creationId xmlns="" xmlns:p14="http://schemas.microsoft.com/office/powerpoint/2010/main" val="1729479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Lat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Lat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A5A4A5"/>
                </a:solidFill>
                <a:latin typeface="Lato" pitchFamily="34" charset="0"/>
                <a:cs typeface="Arial" charset="0"/>
              </a:defRPr>
            </a:lvl1pPr>
          </a:lstStyle>
          <a:p>
            <a:pPr defTabSz="914400" fontAlgn="base">
              <a:spcBef>
                <a:spcPct val="0"/>
              </a:spcBef>
              <a:spcAft>
                <a:spcPct val="0"/>
              </a:spcAft>
              <a:defRPr/>
            </a:pPr>
            <a:fld id="{8D1C4347-5866-4FD2-B4B2-EB518534038C}" type="datetimeFigureOut">
              <a:rPr lang="en-US"/>
              <a:pPr defTabSz="914400" fontAlgn="base">
                <a:spcBef>
                  <a:spcPct val="0"/>
                </a:spcBef>
                <a:spcAft>
                  <a:spcPct val="0"/>
                </a:spcAft>
                <a:defRPr/>
              </a:pPr>
              <a:t>3/7/2013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A5A4A5"/>
                </a:solidFill>
                <a:latin typeface="Lato" pitchFamily="34" charset="0"/>
                <a:cs typeface="Arial" charset="0"/>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A5A4A5"/>
                </a:solidFill>
                <a:latin typeface="Lato" pitchFamily="34" charset="0"/>
                <a:cs typeface="Arial" charset="0"/>
              </a:defRPr>
            </a:lvl1pPr>
          </a:lstStyle>
          <a:p>
            <a:pPr defTabSz="914400" fontAlgn="base">
              <a:spcBef>
                <a:spcPct val="0"/>
              </a:spcBef>
              <a:spcAft>
                <a:spcPct val="0"/>
              </a:spcAft>
              <a:defRPr/>
            </a:pPr>
            <a:fld id="{F00D20F6-0305-4FA2-964E-79CB355BF396}" type="slidenum">
              <a:rPr lang="en-US"/>
              <a:pPr defTabSz="914400"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defTabSz="457200" rtl="0" eaLnBrk="0" fontAlgn="base" hangingPunct="0">
        <a:spcBef>
          <a:spcPct val="0"/>
        </a:spcBef>
        <a:spcAft>
          <a:spcPct val="0"/>
        </a:spcAft>
        <a:defRPr sz="4400" kern="1200">
          <a:solidFill>
            <a:schemeClr val="tx1"/>
          </a:solidFill>
          <a:latin typeface="Lato"/>
          <a:ea typeface="+mj-ea"/>
          <a:cs typeface="+mj-cs"/>
        </a:defRPr>
      </a:lvl1pPr>
      <a:lvl2pPr algn="ctr" defTabSz="457200" rtl="0" eaLnBrk="0" fontAlgn="base" hangingPunct="0">
        <a:spcBef>
          <a:spcPct val="0"/>
        </a:spcBef>
        <a:spcAft>
          <a:spcPct val="0"/>
        </a:spcAft>
        <a:defRPr sz="4400">
          <a:solidFill>
            <a:schemeClr val="tx1"/>
          </a:solidFill>
          <a:latin typeface="Lato" pitchFamily="34" charset="0"/>
        </a:defRPr>
      </a:lvl2pPr>
      <a:lvl3pPr algn="ctr" defTabSz="457200" rtl="0" eaLnBrk="0" fontAlgn="base" hangingPunct="0">
        <a:spcBef>
          <a:spcPct val="0"/>
        </a:spcBef>
        <a:spcAft>
          <a:spcPct val="0"/>
        </a:spcAft>
        <a:defRPr sz="4400">
          <a:solidFill>
            <a:schemeClr val="tx1"/>
          </a:solidFill>
          <a:latin typeface="Lato" pitchFamily="34" charset="0"/>
        </a:defRPr>
      </a:lvl3pPr>
      <a:lvl4pPr algn="ctr" defTabSz="457200" rtl="0" eaLnBrk="0" fontAlgn="base" hangingPunct="0">
        <a:spcBef>
          <a:spcPct val="0"/>
        </a:spcBef>
        <a:spcAft>
          <a:spcPct val="0"/>
        </a:spcAft>
        <a:defRPr sz="4400">
          <a:solidFill>
            <a:schemeClr val="tx1"/>
          </a:solidFill>
          <a:latin typeface="Lato" pitchFamily="34" charset="0"/>
        </a:defRPr>
      </a:lvl4pPr>
      <a:lvl5pPr algn="ctr" defTabSz="457200" rtl="0" eaLnBrk="0" fontAlgn="base" hangingPunct="0">
        <a:spcBef>
          <a:spcPct val="0"/>
        </a:spcBef>
        <a:spcAft>
          <a:spcPct val="0"/>
        </a:spcAft>
        <a:defRPr sz="4400">
          <a:solidFill>
            <a:schemeClr val="tx1"/>
          </a:solidFill>
          <a:latin typeface="Lato" pitchFamily="34" charset="0"/>
        </a:defRPr>
      </a:lvl5pPr>
      <a:lvl6pPr marL="457200" algn="ctr" defTabSz="457200" rtl="0" fontAlgn="base">
        <a:spcBef>
          <a:spcPct val="0"/>
        </a:spcBef>
        <a:spcAft>
          <a:spcPct val="0"/>
        </a:spcAft>
        <a:defRPr sz="4400">
          <a:solidFill>
            <a:schemeClr val="tx1"/>
          </a:solidFill>
          <a:latin typeface="Lato" pitchFamily="34" charset="0"/>
        </a:defRPr>
      </a:lvl6pPr>
      <a:lvl7pPr marL="914400" algn="ctr" defTabSz="457200" rtl="0" fontAlgn="base">
        <a:spcBef>
          <a:spcPct val="0"/>
        </a:spcBef>
        <a:spcAft>
          <a:spcPct val="0"/>
        </a:spcAft>
        <a:defRPr sz="4400">
          <a:solidFill>
            <a:schemeClr val="tx1"/>
          </a:solidFill>
          <a:latin typeface="Lato" pitchFamily="34" charset="0"/>
        </a:defRPr>
      </a:lvl7pPr>
      <a:lvl8pPr marL="1371600" algn="ctr" defTabSz="457200" rtl="0" fontAlgn="base">
        <a:spcBef>
          <a:spcPct val="0"/>
        </a:spcBef>
        <a:spcAft>
          <a:spcPct val="0"/>
        </a:spcAft>
        <a:defRPr sz="4400">
          <a:solidFill>
            <a:schemeClr val="tx1"/>
          </a:solidFill>
          <a:latin typeface="Lato" pitchFamily="34" charset="0"/>
        </a:defRPr>
      </a:lvl8pPr>
      <a:lvl9pPr marL="1828800" algn="ctr" defTabSz="457200" rtl="0" fontAlgn="base">
        <a:spcBef>
          <a:spcPct val="0"/>
        </a:spcBef>
        <a:spcAft>
          <a:spcPct val="0"/>
        </a:spcAft>
        <a:defRPr sz="4400">
          <a:solidFill>
            <a:schemeClr val="tx1"/>
          </a:solidFill>
          <a:latin typeface="Lato"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Lato"/>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Lato"/>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Lato"/>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Lato"/>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Lato"/>
              </a:defRPr>
            </a:lvl1pPr>
          </a:lstStyle>
          <a:p>
            <a:fld id="{62D7D97C-E563-7744-A06F-A8A5BA9E9335}" type="datetimeFigureOut">
              <a:rPr lang="en-US" smtClean="0">
                <a:solidFill>
                  <a:srgbClr val="717073">
                    <a:tint val="75000"/>
                  </a:srgbClr>
                </a:solidFill>
              </a:rPr>
              <a:pPr/>
              <a:t>3/7/2013</a:t>
            </a:fld>
            <a:endParaRPr lang="en-US" dirty="0">
              <a:solidFill>
                <a:srgbClr val="717073">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Lato"/>
              </a:defRPr>
            </a:lvl1pPr>
          </a:lstStyle>
          <a:p>
            <a:endParaRPr lang="en-US" dirty="0">
              <a:solidFill>
                <a:srgbClr val="717073">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Lato"/>
              </a:defRPr>
            </a:lvl1pPr>
          </a:lstStyle>
          <a:p>
            <a:fld id="{270BD2F3-9A24-C246-9DF0-098B55310F59}" type="slidenum">
              <a:rPr lang="en-US" smtClean="0">
                <a:solidFill>
                  <a:srgbClr val="717073">
                    <a:tint val="75000"/>
                  </a:srgbClr>
                </a:solidFill>
              </a:rPr>
              <a:pPr/>
              <a:t>‹#›</a:t>
            </a:fld>
            <a:endParaRPr lang="en-US" dirty="0">
              <a:solidFill>
                <a:srgbClr val="717073">
                  <a:tint val="75000"/>
                </a:srgbClr>
              </a:solidFill>
            </a:endParaRPr>
          </a:p>
        </p:txBody>
      </p:sp>
    </p:spTree>
    <p:extLst>
      <p:ext uri="{BB962C8B-B14F-4D97-AF65-F5344CB8AC3E}">
        <p14:creationId xmlns="" xmlns:p14="http://schemas.microsoft.com/office/powerpoint/2010/main" val="1729479401"/>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defTabSz="457200" rtl="0" eaLnBrk="1" latinLnBrk="0" hangingPunct="1">
        <a:spcBef>
          <a:spcPct val="0"/>
        </a:spcBef>
        <a:buNone/>
        <a:defRPr sz="4400" kern="1200">
          <a:solidFill>
            <a:schemeClr val="tx1"/>
          </a:solidFill>
          <a:latin typeface="Lat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Lat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Lato"/>
              </a:defRPr>
            </a:lvl1pPr>
          </a:lstStyle>
          <a:p>
            <a:fld id="{62D7D97C-E563-7744-A06F-A8A5BA9E9335}" type="datetimeFigureOut">
              <a:rPr lang="en-US" smtClean="0">
                <a:solidFill>
                  <a:srgbClr val="717073">
                    <a:tint val="75000"/>
                  </a:srgbClr>
                </a:solidFill>
              </a:rPr>
              <a:pPr/>
              <a:t>3/7/2013</a:t>
            </a:fld>
            <a:endParaRPr lang="en-US" dirty="0">
              <a:solidFill>
                <a:srgbClr val="717073">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Lato"/>
              </a:defRPr>
            </a:lvl1pPr>
          </a:lstStyle>
          <a:p>
            <a:endParaRPr lang="en-US" dirty="0">
              <a:solidFill>
                <a:srgbClr val="717073">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Lato"/>
              </a:defRPr>
            </a:lvl1pPr>
          </a:lstStyle>
          <a:p>
            <a:fld id="{270BD2F3-9A24-C246-9DF0-098B55310F59}" type="slidenum">
              <a:rPr lang="en-US" smtClean="0">
                <a:solidFill>
                  <a:srgbClr val="717073">
                    <a:tint val="75000"/>
                  </a:srgbClr>
                </a:solidFill>
              </a:rPr>
              <a:pPr/>
              <a:t>‹#›</a:t>
            </a:fld>
            <a:endParaRPr lang="en-US" dirty="0">
              <a:solidFill>
                <a:srgbClr val="717073">
                  <a:tint val="75000"/>
                </a:srgbClr>
              </a:solidFill>
            </a:endParaRPr>
          </a:p>
        </p:txBody>
      </p:sp>
    </p:spTree>
    <p:extLst>
      <p:ext uri="{BB962C8B-B14F-4D97-AF65-F5344CB8AC3E}">
        <p14:creationId xmlns:p14="http://schemas.microsoft.com/office/powerpoint/2010/main" xmlns="" val="172947940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1" latinLnBrk="0" hangingPunct="1">
        <a:spcBef>
          <a:spcPct val="0"/>
        </a:spcBef>
        <a:buNone/>
        <a:defRPr sz="4400" kern="1200">
          <a:solidFill>
            <a:schemeClr val="tx1"/>
          </a:solidFill>
          <a:latin typeface="Lat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Lat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Lato"/>
              </a:defRPr>
            </a:lvl1pPr>
          </a:lstStyle>
          <a:p>
            <a:fld id="{62D7D97C-E563-7744-A06F-A8A5BA9E9335}" type="datetimeFigureOut">
              <a:rPr lang="en-US" smtClean="0">
                <a:solidFill>
                  <a:srgbClr val="717073">
                    <a:tint val="75000"/>
                  </a:srgbClr>
                </a:solidFill>
              </a:rPr>
              <a:pPr/>
              <a:t>3/7/2013</a:t>
            </a:fld>
            <a:endParaRPr lang="en-US" dirty="0">
              <a:solidFill>
                <a:srgbClr val="717073">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Lato"/>
              </a:defRPr>
            </a:lvl1pPr>
          </a:lstStyle>
          <a:p>
            <a:endParaRPr lang="en-US" dirty="0">
              <a:solidFill>
                <a:srgbClr val="717073">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Lato"/>
              </a:defRPr>
            </a:lvl1pPr>
          </a:lstStyle>
          <a:p>
            <a:fld id="{270BD2F3-9A24-C246-9DF0-098B55310F59}" type="slidenum">
              <a:rPr lang="en-US" smtClean="0">
                <a:solidFill>
                  <a:srgbClr val="717073">
                    <a:tint val="75000"/>
                  </a:srgbClr>
                </a:solidFill>
              </a:rPr>
              <a:pPr/>
              <a:t>‹#›</a:t>
            </a:fld>
            <a:endParaRPr lang="en-US" dirty="0">
              <a:solidFill>
                <a:srgbClr val="717073">
                  <a:tint val="75000"/>
                </a:srgbClr>
              </a:solidFill>
            </a:endParaRPr>
          </a:p>
        </p:txBody>
      </p:sp>
    </p:spTree>
    <p:extLst>
      <p:ext uri="{BB962C8B-B14F-4D97-AF65-F5344CB8AC3E}">
        <p14:creationId xmlns="" xmlns:p14="http://schemas.microsoft.com/office/powerpoint/2010/main" val="172947940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457200" rtl="0" eaLnBrk="1" latinLnBrk="0" hangingPunct="1">
        <a:spcBef>
          <a:spcPct val="0"/>
        </a:spcBef>
        <a:buNone/>
        <a:defRPr sz="4400" kern="1200">
          <a:solidFill>
            <a:schemeClr val="tx1"/>
          </a:solidFill>
          <a:latin typeface="Lat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Lat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A5A4A5"/>
                </a:solidFill>
                <a:latin typeface="Lato" pitchFamily="34" charset="0"/>
                <a:cs typeface="Arial" charset="0"/>
              </a:defRPr>
            </a:lvl1pPr>
          </a:lstStyle>
          <a:p>
            <a:pPr defTabSz="914400" fontAlgn="base">
              <a:spcBef>
                <a:spcPct val="0"/>
              </a:spcBef>
              <a:spcAft>
                <a:spcPct val="0"/>
              </a:spcAft>
              <a:defRPr/>
            </a:pPr>
            <a:fld id="{14CF270E-7646-442D-A968-E55BF55568C0}" type="datetimeFigureOut">
              <a:rPr lang="en-US"/>
              <a:pPr defTabSz="914400" fontAlgn="base">
                <a:spcBef>
                  <a:spcPct val="0"/>
                </a:spcBef>
                <a:spcAft>
                  <a:spcPct val="0"/>
                </a:spcAft>
                <a:defRPr/>
              </a:pPr>
              <a:t>3/7/2013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A5A4A5"/>
                </a:solidFill>
                <a:latin typeface="Lato" pitchFamily="34" charset="0"/>
                <a:cs typeface="Arial" charset="0"/>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A5A4A5"/>
                </a:solidFill>
                <a:latin typeface="Lato" pitchFamily="34" charset="0"/>
                <a:cs typeface="Arial" charset="0"/>
              </a:defRPr>
            </a:lvl1pPr>
          </a:lstStyle>
          <a:p>
            <a:pPr defTabSz="914400" fontAlgn="base">
              <a:spcBef>
                <a:spcPct val="0"/>
              </a:spcBef>
              <a:spcAft>
                <a:spcPct val="0"/>
              </a:spcAft>
              <a:defRPr/>
            </a:pPr>
            <a:fld id="{85AAE2EA-77A1-4CE9-8B38-78E456EB325A}" type="slidenum">
              <a:rPr lang="en-US"/>
              <a:pPr defTabSz="914400" fontAlgn="base">
                <a:spcBef>
                  <a:spcPct val="0"/>
                </a:spcBef>
                <a:spcAft>
                  <a:spcPct val="0"/>
                </a:spcAft>
                <a:defRPr/>
              </a:pPr>
              <a:t>‹#›</a:t>
            </a:fld>
            <a:endParaRPr lang="en-US" dirty="0"/>
          </a:p>
        </p:txBody>
      </p:sp>
    </p:spTree>
  </p:cSld>
  <p:clrMap bg1="lt1" tx1="dk1" bg2="lt2" tx2="dk2" accent1="accent1" accent2="accent2" accent3="accent3" accent4="accent4" accent5="accent5" accent6="accent6" hlink="hlink" folHlink="folHlink"/>
  <p:sldLayoutIdLst>
    <p:sldLayoutId id="2147483829" r:id="rId1"/>
  </p:sldLayoutIdLst>
  <p:txStyles>
    <p:titleStyle>
      <a:lvl1pPr algn="ctr" defTabSz="457200" rtl="0" eaLnBrk="0" fontAlgn="base" hangingPunct="0">
        <a:spcBef>
          <a:spcPct val="0"/>
        </a:spcBef>
        <a:spcAft>
          <a:spcPct val="0"/>
        </a:spcAft>
        <a:defRPr sz="4400" kern="1200">
          <a:solidFill>
            <a:schemeClr val="tx1"/>
          </a:solidFill>
          <a:latin typeface="Lato"/>
          <a:ea typeface="+mj-ea"/>
          <a:cs typeface="+mj-cs"/>
        </a:defRPr>
      </a:lvl1pPr>
      <a:lvl2pPr algn="ctr" defTabSz="457200" rtl="0" eaLnBrk="0" fontAlgn="base" hangingPunct="0">
        <a:spcBef>
          <a:spcPct val="0"/>
        </a:spcBef>
        <a:spcAft>
          <a:spcPct val="0"/>
        </a:spcAft>
        <a:defRPr sz="4400">
          <a:solidFill>
            <a:schemeClr val="tx1"/>
          </a:solidFill>
          <a:latin typeface="Lato" pitchFamily="34" charset="0"/>
        </a:defRPr>
      </a:lvl2pPr>
      <a:lvl3pPr algn="ctr" defTabSz="457200" rtl="0" eaLnBrk="0" fontAlgn="base" hangingPunct="0">
        <a:spcBef>
          <a:spcPct val="0"/>
        </a:spcBef>
        <a:spcAft>
          <a:spcPct val="0"/>
        </a:spcAft>
        <a:defRPr sz="4400">
          <a:solidFill>
            <a:schemeClr val="tx1"/>
          </a:solidFill>
          <a:latin typeface="Lato" pitchFamily="34" charset="0"/>
        </a:defRPr>
      </a:lvl3pPr>
      <a:lvl4pPr algn="ctr" defTabSz="457200" rtl="0" eaLnBrk="0" fontAlgn="base" hangingPunct="0">
        <a:spcBef>
          <a:spcPct val="0"/>
        </a:spcBef>
        <a:spcAft>
          <a:spcPct val="0"/>
        </a:spcAft>
        <a:defRPr sz="4400">
          <a:solidFill>
            <a:schemeClr val="tx1"/>
          </a:solidFill>
          <a:latin typeface="Lato" pitchFamily="34" charset="0"/>
        </a:defRPr>
      </a:lvl4pPr>
      <a:lvl5pPr algn="ctr" defTabSz="457200" rtl="0" eaLnBrk="0" fontAlgn="base" hangingPunct="0">
        <a:spcBef>
          <a:spcPct val="0"/>
        </a:spcBef>
        <a:spcAft>
          <a:spcPct val="0"/>
        </a:spcAft>
        <a:defRPr sz="4400">
          <a:solidFill>
            <a:schemeClr val="tx1"/>
          </a:solidFill>
          <a:latin typeface="Lato" pitchFamily="34" charset="0"/>
        </a:defRPr>
      </a:lvl5pPr>
      <a:lvl6pPr marL="457200" algn="ctr" defTabSz="457200" rtl="0" fontAlgn="base">
        <a:spcBef>
          <a:spcPct val="0"/>
        </a:spcBef>
        <a:spcAft>
          <a:spcPct val="0"/>
        </a:spcAft>
        <a:defRPr sz="4400">
          <a:solidFill>
            <a:schemeClr val="tx1"/>
          </a:solidFill>
          <a:latin typeface="Lato" pitchFamily="34" charset="0"/>
        </a:defRPr>
      </a:lvl6pPr>
      <a:lvl7pPr marL="914400" algn="ctr" defTabSz="457200" rtl="0" fontAlgn="base">
        <a:spcBef>
          <a:spcPct val="0"/>
        </a:spcBef>
        <a:spcAft>
          <a:spcPct val="0"/>
        </a:spcAft>
        <a:defRPr sz="4400">
          <a:solidFill>
            <a:schemeClr val="tx1"/>
          </a:solidFill>
          <a:latin typeface="Lato" pitchFamily="34" charset="0"/>
        </a:defRPr>
      </a:lvl7pPr>
      <a:lvl8pPr marL="1371600" algn="ctr" defTabSz="457200" rtl="0" fontAlgn="base">
        <a:spcBef>
          <a:spcPct val="0"/>
        </a:spcBef>
        <a:spcAft>
          <a:spcPct val="0"/>
        </a:spcAft>
        <a:defRPr sz="4400">
          <a:solidFill>
            <a:schemeClr val="tx1"/>
          </a:solidFill>
          <a:latin typeface="Lato" pitchFamily="34" charset="0"/>
        </a:defRPr>
      </a:lvl8pPr>
      <a:lvl9pPr marL="1828800" algn="ctr" defTabSz="457200" rtl="0" fontAlgn="base">
        <a:spcBef>
          <a:spcPct val="0"/>
        </a:spcBef>
        <a:spcAft>
          <a:spcPct val="0"/>
        </a:spcAft>
        <a:defRPr sz="4400">
          <a:solidFill>
            <a:schemeClr val="tx1"/>
          </a:solidFill>
          <a:latin typeface="Lato"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Lato"/>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Lato"/>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Lato"/>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Lato"/>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A5A4A5"/>
                </a:solidFill>
                <a:latin typeface="Lato" pitchFamily="34" charset="0"/>
              </a:defRPr>
            </a:lvl1pPr>
          </a:lstStyle>
          <a:p>
            <a:pPr defTabSz="914400" fontAlgn="base">
              <a:spcBef>
                <a:spcPct val="0"/>
              </a:spcBef>
              <a:spcAft>
                <a:spcPct val="0"/>
              </a:spcAft>
              <a:defRPr/>
            </a:pPr>
            <a:fld id="{96003F9E-407E-451F-9DB1-83756C326B2B}" type="datetimeFigureOut">
              <a:rPr lang="en-US">
                <a:cs typeface="Arial" charset="0"/>
              </a:rPr>
              <a:pPr defTabSz="914400" fontAlgn="base">
                <a:spcBef>
                  <a:spcPct val="0"/>
                </a:spcBef>
                <a:spcAft>
                  <a:spcPct val="0"/>
                </a:spcAft>
                <a:defRPr/>
              </a:pPr>
              <a:t>3/7/2013</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A5A4A5"/>
                </a:solidFill>
                <a:latin typeface="Lato" pitchFamily="34" charset="0"/>
              </a:defRPr>
            </a:lvl1pPr>
          </a:lstStyle>
          <a:p>
            <a:pPr defTabSz="914400" fontAlgn="base">
              <a:spcBef>
                <a:spcPct val="0"/>
              </a:spcBef>
              <a:spcAft>
                <a:spcPct val="0"/>
              </a:spcAft>
              <a:defRPr/>
            </a:pPr>
            <a:endParaRPr lang="en-US">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A5A4A5"/>
                </a:solidFill>
                <a:latin typeface="Lato" pitchFamily="34" charset="0"/>
              </a:defRPr>
            </a:lvl1pPr>
          </a:lstStyle>
          <a:p>
            <a:pPr defTabSz="914400" fontAlgn="base">
              <a:spcBef>
                <a:spcPct val="0"/>
              </a:spcBef>
              <a:spcAft>
                <a:spcPct val="0"/>
              </a:spcAft>
              <a:defRPr/>
            </a:pPr>
            <a:fld id="{3A250FC0-38A9-4E3B-82F6-73B1EB8F130F}" type="slidenum">
              <a:rPr lang="en-US">
                <a:cs typeface="Arial" charset="0"/>
              </a:rPr>
              <a:pPr defTabSz="914400" fontAlgn="base">
                <a:spcBef>
                  <a:spcPct val="0"/>
                </a:spcBef>
                <a:spcAft>
                  <a:spcPct val="0"/>
                </a:spcAft>
                <a:defRPr/>
              </a:pPr>
              <a:t>‹#›</a:t>
            </a:fld>
            <a:endParaRPr lang="en-US">
              <a:cs typeface="Arial" charset="0"/>
            </a:endParaRPr>
          </a:p>
        </p:txBody>
      </p:sp>
    </p:spTree>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defTabSz="457200" rtl="0" eaLnBrk="0" fontAlgn="base" hangingPunct="0">
        <a:spcBef>
          <a:spcPct val="0"/>
        </a:spcBef>
        <a:spcAft>
          <a:spcPct val="0"/>
        </a:spcAft>
        <a:defRPr sz="4400" kern="1200">
          <a:solidFill>
            <a:schemeClr val="tx1"/>
          </a:solidFill>
          <a:latin typeface="Lato"/>
          <a:ea typeface="+mj-ea"/>
          <a:cs typeface="+mj-cs"/>
        </a:defRPr>
      </a:lvl1pPr>
      <a:lvl2pPr algn="ctr" defTabSz="457200" rtl="0" eaLnBrk="0" fontAlgn="base" hangingPunct="0">
        <a:spcBef>
          <a:spcPct val="0"/>
        </a:spcBef>
        <a:spcAft>
          <a:spcPct val="0"/>
        </a:spcAft>
        <a:defRPr sz="4400">
          <a:solidFill>
            <a:schemeClr val="tx1"/>
          </a:solidFill>
          <a:latin typeface="Lato" pitchFamily="34" charset="0"/>
        </a:defRPr>
      </a:lvl2pPr>
      <a:lvl3pPr algn="ctr" defTabSz="457200" rtl="0" eaLnBrk="0" fontAlgn="base" hangingPunct="0">
        <a:spcBef>
          <a:spcPct val="0"/>
        </a:spcBef>
        <a:spcAft>
          <a:spcPct val="0"/>
        </a:spcAft>
        <a:defRPr sz="4400">
          <a:solidFill>
            <a:schemeClr val="tx1"/>
          </a:solidFill>
          <a:latin typeface="Lato" pitchFamily="34" charset="0"/>
        </a:defRPr>
      </a:lvl3pPr>
      <a:lvl4pPr algn="ctr" defTabSz="457200" rtl="0" eaLnBrk="0" fontAlgn="base" hangingPunct="0">
        <a:spcBef>
          <a:spcPct val="0"/>
        </a:spcBef>
        <a:spcAft>
          <a:spcPct val="0"/>
        </a:spcAft>
        <a:defRPr sz="4400">
          <a:solidFill>
            <a:schemeClr val="tx1"/>
          </a:solidFill>
          <a:latin typeface="Lato" pitchFamily="34" charset="0"/>
        </a:defRPr>
      </a:lvl4pPr>
      <a:lvl5pPr algn="ctr" defTabSz="457200" rtl="0" eaLnBrk="0" fontAlgn="base" hangingPunct="0">
        <a:spcBef>
          <a:spcPct val="0"/>
        </a:spcBef>
        <a:spcAft>
          <a:spcPct val="0"/>
        </a:spcAft>
        <a:defRPr sz="4400">
          <a:solidFill>
            <a:schemeClr val="tx1"/>
          </a:solidFill>
          <a:latin typeface="Lato" pitchFamily="34" charset="0"/>
        </a:defRPr>
      </a:lvl5pPr>
      <a:lvl6pPr marL="457200" algn="ctr" defTabSz="457200" rtl="0" fontAlgn="base">
        <a:spcBef>
          <a:spcPct val="0"/>
        </a:spcBef>
        <a:spcAft>
          <a:spcPct val="0"/>
        </a:spcAft>
        <a:defRPr sz="4400">
          <a:solidFill>
            <a:schemeClr val="tx1"/>
          </a:solidFill>
          <a:latin typeface="Lato" pitchFamily="34" charset="0"/>
        </a:defRPr>
      </a:lvl6pPr>
      <a:lvl7pPr marL="914400" algn="ctr" defTabSz="457200" rtl="0" fontAlgn="base">
        <a:spcBef>
          <a:spcPct val="0"/>
        </a:spcBef>
        <a:spcAft>
          <a:spcPct val="0"/>
        </a:spcAft>
        <a:defRPr sz="4400">
          <a:solidFill>
            <a:schemeClr val="tx1"/>
          </a:solidFill>
          <a:latin typeface="Lato" pitchFamily="34" charset="0"/>
        </a:defRPr>
      </a:lvl7pPr>
      <a:lvl8pPr marL="1371600" algn="ctr" defTabSz="457200" rtl="0" fontAlgn="base">
        <a:spcBef>
          <a:spcPct val="0"/>
        </a:spcBef>
        <a:spcAft>
          <a:spcPct val="0"/>
        </a:spcAft>
        <a:defRPr sz="4400">
          <a:solidFill>
            <a:schemeClr val="tx1"/>
          </a:solidFill>
          <a:latin typeface="Lato" pitchFamily="34" charset="0"/>
        </a:defRPr>
      </a:lvl8pPr>
      <a:lvl9pPr marL="1828800" algn="ctr" defTabSz="457200" rtl="0" fontAlgn="base">
        <a:spcBef>
          <a:spcPct val="0"/>
        </a:spcBef>
        <a:spcAft>
          <a:spcPct val="0"/>
        </a:spcAft>
        <a:defRPr sz="4400">
          <a:solidFill>
            <a:schemeClr val="tx1"/>
          </a:solidFill>
          <a:latin typeface="Lato"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Lato"/>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Lato"/>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Lato"/>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Lato"/>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Lato"/>
              </a:defRPr>
            </a:lvl1pPr>
          </a:lstStyle>
          <a:p>
            <a:fld id="{62D7D97C-E563-7744-A06F-A8A5BA9E9335}" type="datetimeFigureOut">
              <a:rPr lang="en-US" smtClean="0">
                <a:solidFill>
                  <a:srgbClr val="717073">
                    <a:tint val="75000"/>
                  </a:srgbClr>
                </a:solidFill>
              </a:rPr>
              <a:pPr/>
              <a:t>3/7/2013</a:t>
            </a:fld>
            <a:endParaRPr lang="en-US" dirty="0">
              <a:solidFill>
                <a:srgbClr val="717073">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Lato"/>
              </a:defRPr>
            </a:lvl1pPr>
          </a:lstStyle>
          <a:p>
            <a:endParaRPr lang="en-US" dirty="0">
              <a:solidFill>
                <a:srgbClr val="717073">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Lato"/>
              </a:defRPr>
            </a:lvl1pPr>
          </a:lstStyle>
          <a:p>
            <a:fld id="{270BD2F3-9A24-C246-9DF0-098B55310F59}" type="slidenum">
              <a:rPr lang="en-US" smtClean="0">
                <a:solidFill>
                  <a:srgbClr val="717073">
                    <a:tint val="75000"/>
                  </a:srgbClr>
                </a:solidFill>
              </a:rPr>
              <a:pPr/>
              <a:t>‹#›</a:t>
            </a:fld>
            <a:endParaRPr lang="en-US" dirty="0">
              <a:solidFill>
                <a:srgbClr val="717073">
                  <a:tint val="75000"/>
                </a:srgbClr>
              </a:solidFill>
            </a:endParaRPr>
          </a:p>
        </p:txBody>
      </p:sp>
    </p:spTree>
    <p:extLst>
      <p:ext uri="{BB962C8B-B14F-4D97-AF65-F5344CB8AC3E}">
        <p14:creationId xmlns="" xmlns:p14="http://schemas.microsoft.com/office/powerpoint/2010/main" val="1729479401"/>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457200" rtl="0" eaLnBrk="1" latinLnBrk="0" hangingPunct="1">
        <a:spcBef>
          <a:spcPct val="0"/>
        </a:spcBef>
        <a:buNone/>
        <a:defRPr sz="4400" kern="1200">
          <a:solidFill>
            <a:schemeClr val="tx1"/>
          </a:solidFill>
          <a:latin typeface="Lat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Lat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Lato"/>
              </a:defRPr>
            </a:lvl1pPr>
          </a:lstStyle>
          <a:p>
            <a:fld id="{62D7D97C-E563-7744-A06F-A8A5BA9E9335}" type="datetimeFigureOut">
              <a:rPr lang="en-US" smtClean="0">
                <a:solidFill>
                  <a:srgbClr val="717073">
                    <a:tint val="75000"/>
                  </a:srgbClr>
                </a:solidFill>
              </a:rPr>
              <a:pPr/>
              <a:t>3/7/2013</a:t>
            </a:fld>
            <a:endParaRPr lang="en-US" dirty="0">
              <a:solidFill>
                <a:srgbClr val="717073">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Lato"/>
              </a:defRPr>
            </a:lvl1pPr>
          </a:lstStyle>
          <a:p>
            <a:endParaRPr lang="en-US" dirty="0">
              <a:solidFill>
                <a:srgbClr val="717073">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Lato"/>
              </a:defRPr>
            </a:lvl1pPr>
          </a:lstStyle>
          <a:p>
            <a:fld id="{270BD2F3-9A24-C246-9DF0-098B55310F59}" type="slidenum">
              <a:rPr lang="en-US" smtClean="0">
                <a:solidFill>
                  <a:srgbClr val="717073">
                    <a:tint val="75000"/>
                  </a:srgbClr>
                </a:solidFill>
              </a:rPr>
              <a:pPr/>
              <a:t>‹#›</a:t>
            </a:fld>
            <a:endParaRPr lang="en-US" dirty="0">
              <a:solidFill>
                <a:srgbClr val="717073">
                  <a:tint val="75000"/>
                </a:srgbClr>
              </a:solidFill>
            </a:endParaRPr>
          </a:p>
        </p:txBody>
      </p:sp>
    </p:spTree>
    <p:extLst>
      <p:ext uri="{BB962C8B-B14F-4D97-AF65-F5344CB8AC3E}">
        <p14:creationId xmlns="" xmlns:p14="http://schemas.microsoft.com/office/powerpoint/2010/main" val="1729479401"/>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defTabSz="457200" rtl="0" eaLnBrk="1" latinLnBrk="0" hangingPunct="1">
        <a:spcBef>
          <a:spcPct val="0"/>
        </a:spcBef>
        <a:buNone/>
        <a:defRPr sz="4400" kern="1200">
          <a:solidFill>
            <a:schemeClr val="tx1"/>
          </a:solidFill>
          <a:latin typeface="Lat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Lat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A5A4A5"/>
                </a:solidFill>
                <a:latin typeface="Lato" pitchFamily="34" charset="0"/>
              </a:defRPr>
            </a:lvl1pPr>
          </a:lstStyle>
          <a:p>
            <a:pPr defTabSz="914400" fontAlgn="base">
              <a:spcBef>
                <a:spcPct val="0"/>
              </a:spcBef>
              <a:spcAft>
                <a:spcPct val="0"/>
              </a:spcAft>
            </a:pPr>
            <a:fld id="{AB370980-7EDF-4185-8C20-7544F705DF35}" type="datetimeFigureOut">
              <a:rPr lang="en-US" smtClean="0">
                <a:cs typeface="Arial" pitchFamily="34" charset="0"/>
              </a:rPr>
              <a:pPr defTabSz="914400" fontAlgn="base">
                <a:spcBef>
                  <a:spcPct val="0"/>
                </a:spcBef>
                <a:spcAft>
                  <a:spcPct val="0"/>
                </a:spcAft>
              </a:pPr>
              <a:t>3/7/2013</a:t>
            </a:fld>
            <a:endParaRPr lang="en-US" smtClean="0">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A5A4A5"/>
                </a:solidFill>
                <a:latin typeface="Lato" pitchFamily="34" charset="0"/>
              </a:defRPr>
            </a:lvl1pPr>
          </a:lstStyle>
          <a:p>
            <a:pPr defTabSz="914400" fontAlgn="base">
              <a:spcBef>
                <a:spcPct val="0"/>
              </a:spcBef>
              <a:spcAft>
                <a:spcPct val="0"/>
              </a:spcAft>
            </a:pPr>
            <a:endParaRPr lang="en-US" smtClean="0">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A5A4A5"/>
                </a:solidFill>
                <a:latin typeface="Lato" pitchFamily="34" charset="0"/>
              </a:defRPr>
            </a:lvl1pPr>
          </a:lstStyle>
          <a:p>
            <a:pPr defTabSz="914400" fontAlgn="base">
              <a:spcBef>
                <a:spcPct val="0"/>
              </a:spcBef>
              <a:spcAft>
                <a:spcPct val="0"/>
              </a:spcAft>
            </a:pPr>
            <a:fld id="{B00083E5-3CD8-430C-8FF2-A63CD5412F61}" type="slidenum">
              <a:rPr lang="en-US" smtClean="0">
                <a:cs typeface="Arial" pitchFamily="34" charset="0"/>
              </a:rPr>
              <a:pPr defTabSz="914400" fontAlgn="base">
                <a:spcBef>
                  <a:spcPct val="0"/>
                </a:spcBef>
                <a:spcAft>
                  <a:spcPct val="0"/>
                </a:spcAft>
              </a:pPr>
              <a:t>‹#›</a:t>
            </a:fld>
            <a:endParaRPr lang="en-US" smtClean="0">
              <a:cs typeface="Arial" pitchFamily="34" charset="0"/>
            </a:endParaRPr>
          </a:p>
        </p:txBody>
      </p:sp>
    </p:spTree>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defTabSz="457200" rtl="0" fontAlgn="base">
        <a:spcBef>
          <a:spcPct val="0"/>
        </a:spcBef>
        <a:spcAft>
          <a:spcPct val="0"/>
        </a:spcAft>
        <a:defRPr sz="4400" kern="1200">
          <a:solidFill>
            <a:schemeClr val="tx1"/>
          </a:solidFill>
          <a:latin typeface="Lato"/>
          <a:ea typeface="+mj-ea"/>
          <a:cs typeface="+mj-cs"/>
        </a:defRPr>
      </a:lvl1pPr>
      <a:lvl2pPr algn="ctr" defTabSz="457200" rtl="0" fontAlgn="base">
        <a:spcBef>
          <a:spcPct val="0"/>
        </a:spcBef>
        <a:spcAft>
          <a:spcPct val="0"/>
        </a:spcAft>
        <a:defRPr sz="4400">
          <a:solidFill>
            <a:schemeClr val="tx1"/>
          </a:solidFill>
          <a:latin typeface="Lato" pitchFamily="34" charset="0"/>
        </a:defRPr>
      </a:lvl2pPr>
      <a:lvl3pPr algn="ctr" defTabSz="457200" rtl="0" fontAlgn="base">
        <a:spcBef>
          <a:spcPct val="0"/>
        </a:spcBef>
        <a:spcAft>
          <a:spcPct val="0"/>
        </a:spcAft>
        <a:defRPr sz="4400">
          <a:solidFill>
            <a:schemeClr val="tx1"/>
          </a:solidFill>
          <a:latin typeface="Lato" pitchFamily="34" charset="0"/>
        </a:defRPr>
      </a:lvl3pPr>
      <a:lvl4pPr algn="ctr" defTabSz="457200" rtl="0" fontAlgn="base">
        <a:spcBef>
          <a:spcPct val="0"/>
        </a:spcBef>
        <a:spcAft>
          <a:spcPct val="0"/>
        </a:spcAft>
        <a:defRPr sz="4400">
          <a:solidFill>
            <a:schemeClr val="tx1"/>
          </a:solidFill>
          <a:latin typeface="Lato" pitchFamily="34" charset="0"/>
        </a:defRPr>
      </a:lvl4pPr>
      <a:lvl5pPr algn="ctr" defTabSz="457200" rtl="0" fontAlgn="base">
        <a:spcBef>
          <a:spcPct val="0"/>
        </a:spcBef>
        <a:spcAft>
          <a:spcPct val="0"/>
        </a:spcAft>
        <a:defRPr sz="4400">
          <a:solidFill>
            <a:schemeClr val="tx1"/>
          </a:solidFill>
          <a:latin typeface="Lato" pitchFamily="34" charset="0"/>
        </a:defRPr>
      </a:lvl5pPr>
      <a:lvl6pPr marL="457200" algn="ctr" defTabSz="457200" rtl="0" fontAlgn="base">
        <a:spcBef>
          <a:spcPct val="0"/>
        </a:spcBef>
        <a:spcAft>
          <a:spcPct val="0"/>
        </a:spcAft>
        <a:defRPr sz="4400">
          <a:solidFill>
            <a:schemeClr val="tx1"/>
          </a:solidFill>
          <a:latin typeface="Lato" pitchFamily="34" charset="0"/>
        </a:defRPr>
      </a:lvl6pPr>
      <a:lvl7pPr marL="914400" algn="ctr" defTabSz="457200" rtl="0" fontAlgn="base">
        <a:spcBef>
          <a:spcPct val="0"/>
        </a:spcBef>
        <a:spcAft>
          <a:spcPct val="0"/>
        </a:spcAft>
        <a:defRPr sz="4400">
          <a:solidFill>
            <a:schemeClr val="tx1"/>
          </a:solidFill>
          <a:latin typeface="Lato" pitchFamily="34" charset="0"/>
        </a:defRPr>
      </a:lvl7pPr>
      <a:lvl8pPr marL="1371600" algn="ctr" defTabSz="457200" rtl="0" fontAlgn="base">
        <a:spcBef>
          <a:spcPct val="0"/>
        </a:spcBef>
        <a:spcAft>
          <a:spcPct val="0"/>
        </a:spcAft>
        <a:defRPr sz="4400">
          <a:solidFill>
            <a:schemeClr val="tx1"/>
          </a:solidFill>
          <a:latin typeface="Lato" pitchFamily="34" charset="0"/>
        </a:defRPr>
      </a:lvl8pPr>
      <a:lvl9pPr marL="1828800" algn="ctr" defTabSz="457200" rtl="0" fontAlgn="base">
        <a:spcBef>
          <a:spcPct val="0"/>
        </a:spcBef>
        <a:spcAft>
          <a:spcPct val="0"/>
        </a:spcAft>
        <a:defRPr sz="4400">
          <a:solidFill>
            <a:schemeClr val="tx1"/>
          </a:solidFill>
          <a:latin typeface="Lato" pitchFamily="34" charset="0"/>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Lato"/>
          <a:ea typeface="+mn-ea"/>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Lato"/>
          <a:ea typeface="+mn-ea"/>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Lato"/>
          <a:ea typeface="+mn-ea"/>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Lato"/>
          <a:ea typeface="+mn-ea"/>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A5A4A5"/>
                </a:solidFill>
                <a:latin typeface="Lato" pitchFamily="34" charset="0"/>
                <a:cs typeface="Arial" charset="0"/>
              </a:defRPr>
            </a:lvl1pPr>
          </a:lstStyle>
          <a:p>
            <a:pPr defTabSz="914400" fontAlgn="base">
              <a:spcBef>
                <a:spcPct val="0"/>
              </a:spcBef>
              <a:spcAft>
                <a:spcPct val="0"/>
              </a:spcAft>
              <a:defRPr/>
            </a:pPr>
            <a:fld id="{1253E9D1-E103-4B4D-AC6E-BA349984CDFF}" type="datetimeFigureOut">
              <a:rPr lang="en-US"/>
              <a:pPr defTabSz="914400" fontAlgn="base">
                <a:spcBef>
                  <a:spcPct val="0"/>
                </a:spcBef>
                <a:spcAft>
                  <a:spcPct val="0"/>
                </a:spcAft>
                <a:defRPr/>
              </a:pPr>
              <a:t>3/7/2013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A5A4A5"/>
                </a:solidFill>
                <a:latin typeface="Lato" pitchFamily="34" charset="0"/>
                <a:cs typeface="Arial" charset="0"/>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A5A4A5"/>
                </a:solidFill>
                <a:latin typeface="Lato" pitchFamily="34" charset="0"/>
                <a:cs typeface="Arial" charset="0"/>
              </a:defRPr>
            </a:lvl1pPr>
          </a:lstStyle>
          <a:p>
            <a:pPr defTabSz="914400" fontAlgn="base">
              <a:spcBef>
                <a:spcPct val="0"/>
              </a:spcBef>
              <a:spcAft>
                <a:spcPct val="0"/>
              </a:spcAft>
              <a:defRPr/>
            </a:pPr>
            <a:fld id="{83F5DE43-1432-42AF-A19A-B8BA6FF4B251}" type="slidenum">
              <a:rPr lang="en-US"/>
              <a:pPr defTabSz="914400" fontAlgn="base">
                <a:spcBef>
                  <a:spcPct val="0"/>
                </a:spcBef>
                <a:spcAft>
                  <a:spcPct val="0"/>
                </a:spcAft>
                <a:defRPr/>
              </a:pPr>
              <a:t>‹#›</a:t>
            </a:fld>
            <a:endParaRPr lang="en-US" dirty="0"/>
          </a:p>
        </p:txBody>
      </p:sp>
    </p:spTree>
  </p:cSld>
  <p:clrMap bg1="lt1" tx1="dk1" bg2="lt2" tx2="dk2" accent1="accent1" accent2="accent2" accent3="accent3" accent4="accent4" accent5="accent5" accent6="accent6" hlink="hlink" folHlink="folHlink"/>
  <p:sldLayoutIdLst>
    <p:sldLayoutId id="2147483939" r:id="rId1"/>
  </p:sldLayoutIdLst>
  <p:txStyles>
    <p:titleStyle>
      <a:lvl1pPr algn="ctr" defTabSz="457200" rtl="0" eaLnBrk="0" fontAlgn="base" hangingPunct="0">
        <a:spcBef>
          <a:spcPct val="0"/>
        </a:spcBef>
        <a:spcAft>
          <a:spcPct val="0"/>
        </a:spcAft>
        <a:defRPr sz="4400" kern="1200">
          <a:solidFill>
            <a:schemeClr val="tx1"/>
          </a:solidFill>
          <a:latin typeface="Lato"/>
          <a:ea typeface="+mj-ea"/>
          <a:cs typeface="+mj-cs"/>
        </a:defRPr>
      </a:lvl1pPr>
      <a:lvl2pPr algn="ctr" defTabSz="457200" rtl="0" eaLnBrk="0" fontAlgn="base" hangingPunct="0">
        <a:spcBef>
          <a:spcPct val="0"/>
        </a:spcBef>
        <a:spcAft>
          <a:spcPct val="0"/>
        </a:spcAft>
        <a:defRPr sz="4400">
          <a:solidFill>
            <a:schemeClr val="tx1"/>
          </a:solidFill>
          <a:latin typeface="Lato" pitchFamily="34" charset="0"/>
        </a:defRPr>
      </a:lvl2pPr>
      <a:lvl3pPr algn="ctr" defTabSz="457200" rtl="0" eaLnBrk="0" fontAlgn="base" hangingPunct="0">
        <a:spcBef>
          <a:spcPct val="0"/>
        </a:spcBef>
        <a:spcAft>
          <a:spcPct val="0"/>
        </a:spcAft>
        <a:defRPr sz="4400">
          <a:solidFill>
            <a:schemeClr val="tx1"/>
          </a:solidFill>
          <a:latin typeface="Lato" pitchFamily="34" charset="0"/>
        </a:defRPr>
      </a:lvl3pPr>
      <a:lvl4pPr algn="ctr" defTabSz="457200" rtl="0" eaLnBrk="0" fontAlgn="base" hangingPunct="0">
        <a:spcBef>
          <a:spcPct val="0"/>
        </a:spcBef>
        <a:spcAft>
          <a:spcPct val="0"/>
        </a:spcAft>
        <a:defRPr sz="4400">
          <a:solidFill>
            <a:schemeClr val="tx1"/>
          </a:solidFill>
          <a:latin typeface="Lato" pitchFamily="34" charset="0"/>
        </a:defRPr>
      </a:lvl4pPr>
      <a:lvl5pPr algn="ctr" defTabSz="457200" rtl="0" eaLnBrk="0" fontAlgn="base" hangingPunct="0">
        <a:spcBef>
          <a:spcPct val="0"/>
        </a:spcBef>
        <a:spcAft>
          <a:spcPct val="0"/>
        </a:spcAft>
        <a:defRPr sz="4400">
          <a:solidFill>
            <a:schemeClr val="tx1"/>
          </a:solidFill>
          <a:latin typeface="Lato" pitchFamily="34" charset="0"/>
        </a:defRPr>
      </a:lvl5pPr>
      <a:lvl6pPr marL="457200" algn="ctr" defTabSz="457200" rtl="0" fontAlgn="base">
        <a:spcBef>
          <a:spcPct val="0"/>
        </a:spcBef>
        <a:spcAft>
          <a:spcPct val="0"/>
        </a:spcAft>
        <a:defRPr sz="4400">
          <a:solidFill>
            <a:schemeClr val="tx1"/>
          </a:solidFill>
          <a:latin typeface="Lato" pitchFamily="34" charset="0"/>
        </a:defRPr>
      </a:lvl6pPr>
      <a:lvl7pPr marL="914400" algn="ctr" defTabSz="457200" rtl="0" fontAlgn="base">
        <a:spcBef>
          <a:spcPct val="0"/>
        </a:spcBef>
        <a:spcAft>
          <a:spcPct val="0"/>
        </a:spcAft>
        <a:defRPr sz="4400">
          <a:solidFill>
            <a:schemeClr val="tx1"/>
          </a:solidFill>
          <a:latin typeface="Lato" pitchFamily="34" charset="0"/>
        </a:defRPr>
      </a:lvl7pPr>
      <a:lvl8pPr marL="1371600" algn="ctr" defTabSz="457200" rtl="0" fontAlgn="base">
        <a:spcBef>
          <a:spcPct val="0"/>
        </a:spcBef>
        <a:spcAft>
          <a:spcPct val="0"/>
        </a:spcAft>
        <a:defRPr sz="4400">
          <a:solidFill>
            <a:schemeClr val="tx1"/>
          </a:solidFill>
          <a:latin typeface="Lato" pitchFamily="34" charset="0"/>
        </a:defRPr>
      </a:lvl8pPr>
      <a:lvl9pPr marL="1828800" algn="ctr" defTabSz="457200" rtl="0" fontAlgn="base">
        <a:spcBef>
          <a:spcPct val="0"/>
        </a:spcBef>
        <a:spcAft>
          <a:spcPct val="0"/>
        </a:spcAft>
        <a:defRPr sz="4400">
          <a:solidFill>
            <a:schemeClr val="tx1"/>
          </a:solidFill>
          <a:latin typeface="Lato"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Lato"/>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Lato"/>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Lato"/>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Lato"/>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9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69.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81.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hyperlink" Target="http://www.google.com/url?sa=i&amp;source=images&amp;cd=&amp;cad=rja&amp;docid=jSmDSywY-SDaWM&amp;tbnid=Bwfd4sGOqkCwKM:&amp;ved=0CAgQjRwwAA&amp;url=http://www.simplicant.com/&amp;ei=ZdQjUY2aL7C70QG7w4DYAQ&amp;psig=AFQjCNFDZjUgScNLk15-oXGzt6NstaGfFQ&amp;ust=1361389029844536" TargetMode="Externa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3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2.xml"/><Relationship Id="rId1" Type="http://schemas.openxmlformats.org/officeDocument/2006/relationships/video" Target="file:///C:\Users\princek\Desktop\OCTEO%20Presentation\Ultimate%20Dog%20Tease.mp4" TargetMode="Externa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59.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3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video" Target="file:///C:\Users\princek\Desktop\OCTEO%20Presentation\Learning%20Agent-Learning%20Fitness%20Instructor_(360p).mp4" TargetMode="External"/><Relationship Id="rId5" Type="http://schemas.openxmlformats.org/officeDocument/2006/relationships/image" Target="../media/image42.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4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3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2.xml"/><Relationship Id="rId1" Type="http://schemas.openxmlformats.org/officeDocument/2006/relationships/video" Target="file:///C:\Users\princek\Desktop\OCTEO%20Presentation\2010_%20Boehner%20Smacks%20Pelosi%20with%20Gavel%20-%20-%20Don't%20you%20Wish__.mp4" TargetMode="External"/><Relationship Id="rId5" Type="http://schemas.openxmlformats.org/officeDocument/2006/relationships/image" Target="../media/image4.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81.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81.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hyperlink" Target="mailto:princek@knowledgeworks.com" TargetMode="External"/><Relationship Id="rId2" Type="http://schemas.openxmlformats.org/officeDocument/2006/relationships/image" Target="../media/image51.jpe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9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9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9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9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9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84795" y="3142916"/>
            <a:ext cx="6073404" cy="457533"/>
          </a:xfrm>
        </p:spPr>
        <p:txBody>
          <a:bodyPr>
            <a:normAutofit fontScale="90000"/>
          </a:bodyPr>
          <a:lstStyle/>
          <a:p>
            <a:pPr algn="r"/>
            <a:r>
              <a:rPr lang="en-US" sz="1800" dirty="0" smtClean="0">
                <a:solidFill>
                  <a:schemeClr val="bg1"/>
                </a:solidFill>
              </a:rPr>
              <a:t>Chad Wick</a:t>
            </a:r>
            <a:r>
              <a:rPr lang="en-US" sz="1800" dirty="0" smtClean="0">
                <a:solidFill>
                  <a:schemeClr val="bg1"/>
                </a:solidFill>
                <a:latin typeface="Lato"/>
              </a:rPr>
              <a:t> • Katherine Prince</a:t>
            </a:r>
            <a:br>
              <a:rPr lang="en-US" sz="1800" dirty="0" smtClean="0">
                <a:solidFill>
                  <a:schemeClr val="bg1"/>
                </a:solidFill>
                <a:latin typeface="Lato"/>
              </a:rPr>
            </a:br>
            <a:r>
              <a:rPr lang="en-US" sz="1800" dirty="0" smtClean="0">
                <a:solidFill>
                  <a:schemeClr val="bg1"/>
                </a:solidFill>
              </a:rPr>
              <a:t>February 25, 2013</a:t>
            </a:r>
            <a:endParaRPr lang="en-US" sz="1800" dirty="0">
              <a:solidFill>
                <a:schemeClr val="bg1"/>
              </a:solidFill>
              <a:latin typeface="Lato"/>
            </a:endParaRPr>
          </a:p>
        </p:txBody>
      </p:sp>
    </p:spTree>
    <p:extLst>
      <p:ext uri="{BB962C8B-B14F-4D97-AF65-F5344CB8AC3E}">
        <p14:creationId xmlns:p14="http://schemas.microsoft.com/office/powerpoint/2010/main" xmlns="" val="2369671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3182"/>
          </a:xfrm>
        </p:spPr>
        <p:txBody>
          <a:bodyPr>
            <a:normAutofit/>
          </a:bodyPr>
          <a:lstStyle/>
          <a:p>
            <a:pPr algn="l"/>
            <a:r>
              <a:rPr lang="en-US" sz="2800" dirty="0" smtClean="0">
                <a:solidFill>
                  <a:schemeClr val="bg1"/>
                </a:solidFill>
              </a:rPr>
              <a:t>What’s That Going to Cost Us?</a:t>
            </a:r>
            <a:endParaRPr lang="en-US" sz="2800" dirty="0">
              <a:solidFill>
                <a:schemeClr val="bg1"/>
              </a:solidFill>
            </a:endParaRPr>
          </a:p>
        </p:txBody>
      </p:sp>
      <p:sp>
        <p:nvSpPr>
          <p:cNvPr id="12" name="Content Placeholder 4"/>
          <p:cNvSpPr txBox="1">
            <a:spLocks/>
          </p:cNvSpPr>
          <p:nvPr/>
        </p:nvSpPr>
        <p:spPr>
          <a:xfrm>
            <a:off x="457200" y="3672702"/>
            <a:ext cx="8229600" cy="21744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Lat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solidFill>
                <a:srgbClr val="717073"/>
              </a:solidFill>
            </a:endParaRPr>
          </a:p>
        </p:txBody>
      </p:sp>
      <p:sp>
        <p:nvSpPr>
          <p:cNvPr id="13" name="Content Placeholder 4"/>
          <p:cNvSpPr txBox="1">
            <a:spLocks/>
          </p:cNvSpPr>
          <p:nvPr/>
        </p:nvSpPr>
        <p:spPr>
          <a:xfrm>
            <a:off x="457200" y="3804990"/>
            <a:ext cx="8229600" cy="21744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Lat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solidFill>
                <a:srgbClr val="717073"/>
              </a:solidFill>
            </a:endParaRPr>
          </a:p>
        </p:txBody>
      </p:sp>
      <p:pic>
        <p:nvPicPr>
          <p:cNvPr id="101380" name="Picture 4" descr="http://www.vmichurinske.ru/uploads/contents/1031.jpg"/>
          <p:cNvPicPr>
            <a:picLocks noChangeAspect="1" noChangeArrowheads="1"/>
          </p:cNvPicPr>
          <p:nvPr/>
        </p:nvPicPr>
        <p:blipFill>
          <a:blip r:embed="rId4"/>
          <a:srcRect/>
          <a:stretch>
            <a:fillRect/>
          </a:stretch>
        </p:blipFill>
        <p:spPr bwMode="auto">
          <a:xfrm>
            <a:off x="1205057" y="1310534"/>
            <a:ext cx="6889462" cy="4745117"/>
          </a:xfrm>
          <a:prstGeom prst="rect">
            <a:avLst/>
          </a:prstGeom>
          <a:noFill/>
        </p:spPr>
      </p:pic>
    </p:spTree>
    <p:extLst>
      <p:ext uri="{BB962C8B-B14F-4D97-AF65-F5344CB8AC3E}">
        <p14:creationId xmlns="" xmlns:p14="http://schemas.microsoft.com/office/powerpoint/2010/main" val="12846500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4690" name="Title 3"/>
          <p:cNvSpPr>
            <a:spLocks noGrp="1"/>
          </p:cNvSpPr>
          <p:nvPr>
            <p:ph type="title"/>
          </p:nvPr>
        </p:nvSpPr>
        <p:spPr>
          <a:xfrm>
            <a:off x="457200" y="274638"/>
            <a:ext cx="8229600" cy="563562"/>
          </a:xfrm>
        </p:spPr>
        <p:txBody>
          <a:bodyPr/>
          <a:lstStyle/>
          <a:p>
            <a:pPr algn="l"/>
            <a:r>
              <a:rPr lang="en-US" sz="3400" dirty="0" smtClean="0">
                <a:solidFill>
                  <a:schemeClr val="bg1"/>
                </a:solidFill>
                <a:latin typeface="Lato" pitchFamily="34" charset="0"/>
              </a:rPr>
              <a:t>Looking Ahead</a:t>
            </a:r>
          </a:p>
        </p:txBody>
      </p:sp>
      <p:pic>
        <p:nvPicPr>
          <p:cNvPr id="114691" name="Picture 16" descr="flower_elements.png"/>
          <p:cNvPicPr>
            <a:picLocks noChangeAspect="1"/>
          </p:cNvPicPr>
          <p:nvPr/>
        </p:nvPicPr>
        <p:blipFill>
          <a:blip r:embed="rId4"/>
          <a:srcRect/>
          <a:stretch>
            <a:fillRect/>
          </a:stretch>
        </p:blipFill>
        <p:spPr bwMode="auto">
          <a:xfrm rot="-900000">
            <a:off x="2784475" y="3938588"/>
            <a:ext cx="7061200" cy="3816350"/>
          </a:xfrm>
          <a:prstGeom prst="rect">
            <a:avLst/>
          </a:prstGeom>
          <a:noFill/>
          <a:ln w="9525">
            <a:noFill/>
            <a:miter lim="800000"/>
            <a:headEnd/>
            <a:tailEnd/>
          </a:ln>
        </p:spPr>
      </p:pic>
      <p:sp>
        <p:nvSpPr>
          <p:cNvPr id="5" name="Content Placeholder 4"/>
          <p:cNvSpPr>
            <a:spLocks noGrp="1"/>
          </p:cNvSpPr>
          <p:nvPr>
            <p:ph idx="1"/>
          </p:nvPr>
        </p:nvSpPr>
        <p:spPr>
          <a:xfrm>
            <a:off x="457200" y="1225550"/>
            <a:ext cx="8229600" cy="3509963"/>
          </a:xfrm>
        </p:spPr>
        <p:txBody>
          <a:bodyPr rtlCol="0">
            <a:noAutofit/>
          </a:bodyPr>
          <a:lstStyle/>
          <a:p>
            <a:pPr marL="0" indent="0" defTabSz="406400" fontAlgn="auto">
              <a:spcAft>
                <a:spcPts val="0"/>
              </a:spcAft>
              <a:buFont typeface="Arial"/>
              <a:buNone/>
              <a:defRPr/>
            </a:pPr>
            <a:endParaRPr lang="en-US" sz="2800" dirty="0" smtClean="0"/>
          </a:p>
          <a:p>
            <a:pPr marL="0" indent="0" defTabSz="406400" fontAlgn="auto">
              <a:spcAft>
                <a:spcPts val="0"/>
              </a:spcAft>
              <a:buFont typeface="Arial"/>
              <a:buNone/>
              <a:defRPr/>
            </a:pPr>
            <a:endParaRPr lang="en-US" sz="2800" dirty="0" smtClean="0"/>
          </a:p>
          <a:p>
            <a:pPr marL="0" indent="0" defTabSz="406400" fontAlgn="auto">
              <a:spcAft>
                <a:spcPts val="0"/>
              </a:spcAft>
              <a:buFont typeface="Arial"/>
              <a:buNone/>
              <a:defRPr/>
            </a:pPr>
            <a:r>
              <a:rPr lang="en-US" sz="2800" dirty="0" smtClean="0"/>
              <a:t>“You can’t rely on your eyes when your imagination is out of focus.”</a:t>
            </a:r>
          </a:p>
          <a:p>
            <a:pPr marL="0" indent="0" defTabSz="406400" fontAlgn="auto">
              <a:spcAft>
                <a:spcPts val="0"/>
              </a:spcAft>
              <a:buFont typeface="Arial"/>
              <a:buNone/>
              <a:defRPr/>
            </a:pPr>
            <a:r>
              <a:rPr lang="en-US" sz="2800" dirty="0" smtClean="0"/>
              <a:t>														Mark Twain</a:t>
            </a:r>
          </a:p>
        </p:txBody>
      </p:sp>
      <p:sp>
        <p:nvSpPr>
          <p:cNvPr id="114693" name="Content Placeholder 4"/>
          <p:cNvSpPr txBox="1">
            <a:spLocks/>
          </p:cNvSpPr>
          <p:nvPr/>
        </p:nvSpPr>
        <p:spPr bwMode="auto">
          <a:xfrm>
            <a:off x="457200" y="3673475"/>
            <a:ext cx="8229600" cy="2173288"/>
          </a:xfrm>
          <a:prstGeom prst="rect">
            <a:avLst/>
          </a:prstGeom>
          <a:noFill/>
          <a:ln w="9525">
            <a:noFill/>
            <a:miter lim="800000"/>
            <a:headEnd/>
            <a:tailEnd/>
          </a:ln>
        </p:spPr>
        <p:txBody>
          <a:bodyPr/>
          <a:lstStyle/>
          <a:p>
            <a:pPr marL="342900" indent="-342900" fontAlgn="base">
              <a:spcBef>
                <a:spcPct val="20000"/>
              </a:spcBef>
              <a:spcAft>
                <a:spcPct val="0"/>
              </a:spcAft>
              <a:buFont typeface="Arial" pitchFamily="34" charset="0"/>
              <a:buChar char="•"/>
            </a:pPr>
            <a:endParaRPr lang="en-US" sz="2800" smtClean="0">
              <a:solidFill>
                <a:srgbClr val="717073"/>
              </a:solidFill>
              <a:latin typeface="Lato" pitchFamily="34" charset="0"/>
              <a:cs typeface="Arial" pitchFamily="34" charset="0"/>
            </a:endParaRPr>
          </a:p>
        </p:txBody>
      </p:sp>
      <p:sp>
        <p:nvSpPr>
          <p:cNvPr id="114694" name="Content Placeholder 4"/>
          <p:cNvSpPr txBox="1">
            <a:spLocks/>
          </p:cNvSpPr>
          <p:nvPr/>
        </p:nvSpPr>
        <p:spPr bwMode="auto">
          <a:xfrm>
            <a:off x="457200" y="3805238"/>
            <a:ext cx="8229600" cy="2174875"/>
          </a:xfrm>
          <a:prstGeom prst="rect">
            <a:avLst/>
          </a:prstGeom>
          <a:noFill/>
          <a:ln w="9525">
            <a:noFill/>
            <a:miter lim="800000"/>
            <a:headEnd/>
            <a:tailEnd/>
          </a:ln>
        </p:spPr>
        <p:txBody>
          <a:bodyPr/>
          <a:lstStyle/>
          <a:p>
            <a:pPr marL="342900" indent="-342900" fontAlgn="base">
              <a:spcBef>
                <a:spcPct val="20000"/>
              </a:spcBef>
              <a:spcAft>
                <a:spcPct val="0"/>
              </a:spcAft>
              <a:buFont typeface="Arial" pitchFamily="34" charset="0"/>
              <a:buChar char="•"/>
            </a:pPr>
            <a:endParaRPr lang="en-US" sz="2800" smtClean="0">
              <a:solidFill>
                <a:srgbClr val="717073"/>
              </a:solidFill>
              <a:latin typeface="Lato"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22" name="Title 3"/>
          <p:cNvSpPr>
            <a:spLocks noGrp="1"/>
          </p:cNvSpPr>
          <p:nvPr>
            <p:ph type="title"/>
          </p:nvPr>
        </p:nvSpPr>
        <p:spPr>
          <a:xfrm>
            <a:off x="457200" y="274638"/>
            <a:ext cx="8839200" cy="563562"/>
          </a:xfrm>
        </p:spPr>
        <p:txBody>
          <a:bodyPr/>
          <a:lstStyle/>
          <a:p>
            <a:pPr algn="l" eaLnBrk="1" hangingPunct="1"/>
            <a:r>
              <a:rPr lang="en-US" sz="3400" smtClean="0">
                <a:solidFill>
                  <a:schemeClr val="bg1"/>
                </a:solidFill>
                <a:latin typeface="Lato" pitchFamily="34" charset="0"/>
              </a:rPr>
              <a:t>The Map of Future Forces Is Here</a:t>
            </a:r>
          </a:p>
        </p:txBody>
      </p:sp>
      <p:pic>
        <p:nvPicPr>
          <p:cNvPr id="21" name="Picture 20" descr="co_kf_img4a_lrg.gif"/>
          <p:cNvPicPr>
            <a:picLocks noChangeAspect="1"/>
          </p:cNvPicPr>
          <p:nvPr/>
        </p:nvPicPr>
        <p:blipFill>
          <a:blip r:embed="rId4"/>
          <a:srcRect/>
          <a:stretch>
            <a:fillRect/>
          </a:stretch>
        </p:blipFill>
        <p:spPr bwMode="auto">
          <a:xfrm>
            <a:off x="304800" y="3733800"/>
            <a:ext cx="4572000" cy="3025775"/>
          </a:xfrm>
          <a:prstGeom prst="rect">
            <a:avLst/>
          </a:prstGeom>
          <a:noFill/>
          <a:ln w="9525">
            <a:noFill/>
            <a:miter lim="800000"/>
            <a:headEnd/>
            <a:tailEnd/>
          </a:ln>
        </p:spPr>
      </p:pic>
      <p:pic>
        <p:nvPicPr>
          <p:cNvPr id="82948" name="Picture 10" descr="google-glass 2.jpg"/>
          <p:cNvPicPr>
            <a:picLocks noChangeAspect="1"/>
          </p:cNvPicPr>
          <p:nvPr/>
        </p:nvPicPr>
        <p:blipFill>
          <a:blip r:embed="rId5"/>
          <a:srcRect/>
          <a:stretch>
            <a:fillRect/>
          </a:stretch>
        </p:blipFill>
        <p:spPr bwMode="auto">
          <a:xfrm>
            <a:off x="304800" y="1066800"/>
            <a:ext cx="4508500" cy="2579688"/>
          </a:xfrm>
          <a:prstGeom prst="rect">
            <a:avLst/>
          </a:prstGeom>
          <a:noFill/>
          <a:ln w="9525">
            <a:noFill/>
            <a:miter lim="800000"/>
            <a:headEnd/>
            <a:tailEnd/>
          </a:ln>
        </p:spPr>
      </p:pic>
      <p:pic>
        <p:nvPicPr>
          <p:cNvPr id="82949" name="Picture 12"/>
          <p:cNvPicPr>
            <a:picLocks noChangeAspect="1" noChangeArrowheads="1"/>
          </p:cNvPicPr>
          <p:nvPr/>
        </p:nvPicPr>
        <p:blipFill>
          <a:blip r:embed="rId6"/>
          <a:srcRect l="3847" t="2419"/>
          <a:stretch>
            <a:fillRect/>
          </a:stretch>
        </p:blipFill>
        <p:spPr bwMode="auto">
          <a:xfrm>
            <a:off x="4953000" y="914400"/>
            <a:ext cx="3962400" cy="2876550"/>
          </a:xfrm>
          <a:prstGeom prst="rect">
            <a:avLst/>
          </a:prstGeom>
          <a:noFill/>
          <a:ln w="9525">
            <a:noFill/>
            <a:miter lim="800000"/>
            <a:headEnd/>
            <a:tailEnd/>
          </a:ln>
        </p:spPr>
      </p:pic>
      <p:pic>
        <p:nvPicPr>
          <p:cNvPr id="82950" name="Picture 13"/>
          <p:cNvPicPr>
            <a:picLocks noChangeAspect="1" noChangeArrowheads="1"/>
          </p:cNvPicPr>
          <p:nvPr/>
        </p:nvPicPr>
        <p:blipFill>
          <a:blip r:embed="rId7"/>
          <a:srcRect/>
          <a:stretch>
            <a:fillRect/>
          </a:stretch>
        </p:blipFill>
        <p:spPr bwMode="auto">
          <a:xfrm>
            <a:off x="4953000" y="3733800"/>
            <a:ext cx="3886200" cy="2889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9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9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2946" name="Title 3"/>
          <p:cNvSpPr>
            <a:spLocks noGrp="1"/>
          </p:cNvSpPr>
          <p:nvPr>
            <p:ph type="title"/>
          </p:nvPr>
        </p:nvSpPr>
        <p:spPr>
          <a:xfrm>
            <a:off x="457200" y="274638"/>
            <a:ext cx="8229600" cy="563562"/>
          </a:xfrm>
        </p:spPr>
        <p:txBody>
          <a:bodyPr/>
          <a:lstStyle/>
          <a:p>
            <a:pPr algn="l" eaLnBrk="1" hangingPunct="1"/>
            <a:r>
              <a:rPr lang="en-US" sz="3400" smtClean="0">
                <a:solidFill>
                  <a:schemeClr val="bg1"/>
                </a:solidFill>
                <a:latin typeface="Lato" pitchFamily="34" charset="0"/>
              </a:rPr>
              <a:t>Reinventing Education</a:t>
            </a:r>
          </a:p>
        </p:txBody>
      </p:sp>
      <p:sp>
        <p:nvSpPr>
          <p:cNvPr id="82947" name="Content Placeholder 4"/>
          <p:cNvSpPr txBox="1">
            <a:spLocks/>
          </p:cNvSpPr>
          <p:nvPr/>
        </p:nvSpPr>
        <p:spPr bwMode="auto">
          <a:xfrm>
            <a:off x="457200" y="3673475"/>
            <a:ext cx="8229600" cy="2173288"/>
          </a:xfrm>
          <a:prstGeom prst="rect">
            <a:avLst/>
          </a:prstGeom>
          <a:noFill/>
          <a:ln w="9525">
            <a:noFill/>
            <a:miter lim="800000"/>
            <a:headEnd/>
            <a:tailEnd/>
          </a:ln>
        </p:spPr>
        <p:txBody>
          <a:bodyPr/>
          <a:lstStyle/>
          <a:p>
            <a:pPr marL="342900" indent="-342900" fontAlgn="base">
              <a:spcBef>
                <a:spcPct val="20000"/>
              </a:spcBef>
              <a:spcAft>
                <a:spcPct val="0"/>
              </a:spcAft>
              <a:buFont typeface="Arial" charset="0"/>
              <a:buChar char="•"/>
            </a:pPr>
            <a:endParaRPr lang="en-US" sz="2800" smtClean="0">
              <a:solidFill>
                <a:srgbClr val="717073"/>
              </a:solidFill>
              <a:latin typeface="Lato" pitchFamily="34" charset="0"/>
              <a:cs typeface="Arial" charset="0"/>
            </a:endParaRPr>
          </a:p>
        </p:txBody>
      </p:sp>
      <p:sp>
        <p:nvSpPr>
          <p:cNvPr id="82948" name="Content Placeholder 4"/>
          <p:cNvSpPr txBox="1">
            <a:spLocks/>
          </p:cNvSpPr>
          <p:nvPr/>
        </p:nvSpPr>
        <p:spPr bwMode="auto">
          <a:xfrm>
            <a:off x="457200" y="3805238"/>
            <a:ext cx="8229600" cy="2174875"/>
          </a:xfrm>
          <a:prstGeom prst="rect">
            <a:avLst/>
          </a:prstGeom>
          <a:noFill/>
          <a:ln w="9525">
            <a:noFill/>
            <a:miter lim="800000"/>
            <a:headEnd/>
            <a:tailEnd/>
          </a:ln>
        </p:spPr>
        <p:txBody>
          <a:bodyPr/>
          <a:lstStyle/>
          <a:p>
            <a:pPr marL="342900" indent="-342900" fontAlgn="base">
              <a:spcBef>
                <a:spcPct val="20000"/>
              </a:spcBef>
              <a:spcAft>
                <a:spcPct val="0"/>
              </a:spcAft>
              <a:buFont typeface="Arial" charset="0"/>
              <a:buChar char="•"/>
            </a:pPr>
            <a:endParaRPr lang="en-US" sz="2800" smtClean="0">
              <a:solidFill>
                <a:srgbClr val="717073"/>
              </a:solidFill>
              <a:latin typeface="Lato" pitchFamily="34" charset="0"/>
              <a:cs typeface="Arial" charset="0"/>
            </a:endParaRPr>
          </a:p>
        </p:txBody>
      </p:sp>
      <p:cxnSp>
        <p:nvCxnSpPr>
          <p:cNvPr id="6" name="Straight Connector 5"/>
          <p:cNvCxnSpPr/>
          <p:nvPr/>
        </p:nvCxnSpPr>
        <p:spPr>
          <a:xfrm>
            <a:off x="0" y="3886200"/>
            <a:ext cx="9144000" cy="0"/>
          </a:xfrm>
          <a:prstGeom prst="line">
            <a:avLst/>
          </a:prstGeom>
          <a:ln w="412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429000" y="2438400"/>
            <a:ext cx="2514600" cy="2514600"/>
          </a:xfrm>
          <a:prstGeom prst="ellipse">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Lato" pitchFamily="34" charset="0"/>
            </a:endParaRPr>
          </a:p>
        </p:txBody>
      </p:sp>
      <p:sp>
        <p:nvSpPr>
          <p:cNvPr id="8" name="Oval 7"/>
          <p:cNvSpPr/>
          <p:nvPr/>
        </p:nvSpPr>
        <p:spPr>
          <a:xfrm>
            <a:off x="6400800" y="2416175"/>
            <a:ext cx="2438400" cy="2514600"/>
          </a:xfrm>
          <a:prstGeom prst="ellipse">
            <a:avLst/>
          </a:prstGeom>
          <a:blipFill>
            <a:blip r:embed="rId5"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Lato" pitchFamily="34" charset="0"/>
            </a:endParaRPr>
          </a:p>
        </p:txBody>
      </p:sp>
      <p:sp>
        <p:nvSpPr>
          <p:cNvPr id="9" name="Oval 8"/>
          <p:cNvSpPr/>
          <p:nvPr/>
        </p:nvSpPr>
        <p:spPr>
          <a:xfrm>
            <a:off x="381000" y="2514600"/>
            <a:ext cx="2514600" cy="2514600"/>
          </a:xfrm>
          <a:prstGeom prst="ellipse">
            <a:avLst/>
          </a:prstGeom>
          <a:blipFill>
            <a:blip r:embed="rId6"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Lato"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3970" name="Title 3"/>
          <p:cNvSpPr>
            <a:spLocks noGrp="1"/>
          </p:cNvSpPr>
          <p:nvPr>
            <p:ph type="title"/>
          </p:nvPr>
        </p:nvSpPr>
        <p:spPr>
          <a:xfrm>
            <a:off x="457200" y="274638"/>
            <a:ext cx="8229600" cy="563562"/>
          </a:xfrm>
        </p:spPr>
        <p:txBody>
          <a:bodyPr/>
          <a:lstStyle/>
          <a:p>
            <a:pPr algn="l" eaLnBrk="1" hangingPunct="1"/>
            <a:r>
              <a:rPr lang="en-US" sz="3400" smtClean="0">
                <a:solidFill>
                  <a:schemeClr val="bg1"/>
                </a:solidFill>
                <a:latin typeface="Lato" pitchFamily="34" charset="0"/>
              </a:rPr>
              <a:t>Five Disruptions</a:t>
            </a:r>
          </a:p>
        </p:txBody>
      </p:sp>
      <p:sp>
        <p:nvSpPr>
          <p:cNvPr id="83971" name="Content Placeholder 4"/>
          <p:cNvSpPr txBox="1">
            <a:spLocks/>
          </p:cNvSpPr>
          <p:nvPr/>
        </p:nvSpPr>
        <p:spPr bwMode="auto">
          <a:xfrm>
            <a:off x="457200" y="3673475"/>
            <a:ext cx="8229600" cy="2173288"/>
          </a:xfrm>
          <a:prstGeom prst="rect">
            <a:avLst/>
          </a:prstGeom>
          <a:noFill/>
          <a:ln w="9525">
            <a:noFill/>
            <a:miter lim="800000"/>
            <a:headEnd/>
            <a:tailEnd/>
          </a:ln>
        </p:spPr>
        <p:txBody>
          <a:bodyPr/>
          <a:lstStyle/>
          <a:p>
            <a:pPr marL="342900" indent="-342900" fontAlgn="base">
              <a:spcBef>
                <a:spcPct val="20000"/>
              </a:spcBef>
              <a:spcAft>
                <a:spcPct val="0"/>
              </a:spcAft>
              <a:buFont typeface="Arial" charset="0"/>
              <a:buChar char="•"/>
            </a:pPr>
            <a:endParaRPr lang="en-US" sz="2800" smtClean="0">
              <a:solidFill>
                <a:srgbClr val="717073"/>
              </a:solidFill>
              <a:latin typeface="Lato" pitchFamily="34" charset="0"/>
              <a:cs typeface="Arial" charset="0"/>
            </a:endParaRPr>
          </a:p>
        </p:txBody>
      </p:sp>
      <p:sp>
        <p:nvSpPr>
          <p:cNvPr id="83972" name="Content Placeholder 4"/>
          <p:cNvSpPr txBox="1">
            <a:spLocks/>
          </p:cNvSpPr>
          <p:nvPr/>
        </p:nvSpPr>
        <p:spPr bwMode="auto">
          <a:xfrm>
            <a:off x="457200" y="3805238"/>
            <a:ext cx="8229600" cy="2174875"/>
          </a:xfrm>
          <a:prstGeom prst="rect">
            <a:avLst/>
          </a:prstGeom>
          <a:noFill/>
          <a:ln w="9525">
            <a:noFill/>
            <a:miter lim="800000"/>
            <a:headEnd/>
            <a:tailEnd/>
          </a:ln>
        </p:spPr>
        <p:txBody>
          <a:bodyPr/>
          <a:lstStyle/>
          <a:p>
            <a:pPr marL="342900" indent="-342900" fontAlgn="base">
              <a:spcBef>
                <a:spcPct val="20000"/>
              </a:spcBef>
              <a:spcAft>
                <a:spcPct val="0"/>
              </a:spcAft>
              <a:buFont typeface="Arial" charset="0"/>
              <a:buChar char="•"/>
            </a:pPr>
            <a:endParaRPr lang="en-US" sz="2800" smtClean="0">
              <a:solidFill>
                <a:srgbClr val="717073"/>
              </a:solidFill>
              <a:latin typeface="Lato" pitchFamily="34" charset="0"/>
              <a:cs typeface="Arial" charset="0"/>
            </a:endParaRPr>
          </a:p>
        </p:txBody>
      </p:sp>
      <p:pic>
        <p:nvPicPr>
          <p:cNvPr id="83973" name="Picture 5"/>
          <p:cNvPicPr>
            <a:picLocks noGrp="1" noChangeAspect="1" noChangeArrowheads="1"/>
          </p:cNvPicPr>
          <p:nvPr>
            <p:ph idx="4294967295"/>
          </p:nvPr>
        </p:nvPicPr>
        <p:blipFill>
          <a:blip r:embed="rId4" cstate="print"/>
          <a:srcRect l="14444" t="17838" r="16667" b="28888"/>
          <a:stretch>
            <a:fillRect/>
          </a:stretch>
        </p:blipFill>
        <p:spPr>
          <a:xfrm>
            <a:off x="0" y="1524000"/>
            <a:ext cx="9144000" cy="4419600"/>
          </a:xfr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42" name="Title 3"/>
          <p:cNvSpPr>
            <a:spLocks noGrp="1"/>
          </p:cNvSpPr>
          <p:nvPr>
            <p:ph type="title"/>
          </p:nvPr>
        </p:nvSpPr>
        <p:spPr>
          <a:xfrm>
            <a:off x="457200" y="274638"/>
            <a:ext cx="8229600" cy="563562"/>
          </a:xfrm>
        </p:spPr>
        <p:txBody>
          <a:bodyPr/>
          <a:lstStyle/>
          <a:p>
            <a:pPr algn="l" eaLnBrk="1" hangingPunct="1"/>
            <a:r>
              <a:rPr lang="en-US" sz="3400" smtClean="0">
                <a:solidFill>
                  <a:schemeClr val="bg1"/>
                </a:solidFill>
                <a:latin typeface="Lato" pitchFamily="34" charset="0"/>
              </a:rPr>
              <a:t>Reimagining Educator Roles</a:t>
            </a:r>
          </a:p>
        </p:txBody>
      </p:sp>
      <p:sp>
        <p:nvSpPr>
          <p:cNvPr id="112643" name="Content Placeholder 4"/>
          <p:cNvSpPr txBox="1">
            <a:spLocks/>
          </p:cNvSpPr>
          <p:nvPr/>
        </p:nvSpPr>
        <p:spPr bwMode="auto">
          <a:xfrm>
            <a:off x="457200" y="3673475"/>
            <a:ext cx="8229600" cy="2173288"/>
          </a:xfrm>
          <a:prstGeom prst="rect">
            <a:avLst/>
          </a:prstGeom>
          <a:noFill/>
          <a:ln w="9525">
            <a:noFill/>
            <a:miter lim="800000"/>
            <a:headEnd/>
            <a:tailEnd/>
          </a:ln>
        </p:spPr>
        <p:txBody>
          <a:bodyPr/>
          <a:lstStyle/>
          <a:p>
            <a:pPr marL="342900" indent="-342900" fontAlgn="base">
              <a:spcBef>
                <a:spcPct val="20000"/>
              </a:spcBef>
              <a:spcAft>
                <a:spcPct val="0"/>
              </a:spcAft>
              <a:buFont typeface="Arial" charset="0"/>
              <a:buChar char="•"/>
            </a:pPr>
            <a:endParaRPr lang="en-US" sz="2800" smtClean="0">
              <a:solidFill>
                <a:srgbClr val="717073"/>
              </a:solidFill>
              <a:latin typeface="Lato" pitchFamily="34" charset="0"/>
              <a:cs typeface="Arial" charset="0"/>
            </a:endParaRPr>
          </a:p>
        </p:txBody>
      </p:sp>
      <p:sp>
        <p:nvSpPr>
          <p:cNvPr id="112644" name="Content Placeholder 4"/>
          <p:cNvSpPr txBox="1">
            <a:spLocks/>
          </p:cNvSpPr>
          <p:nvPr/>
        </p:nvSpPr>
        <p:spPr bwMode="auto">
          <a:xfrm>
            <a:off x="304800" y="1600200"/>
            <a:ext cx="3352800" cy="4419600"/>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200" b="1" smtClean="0">
                <a:solidFill>
                  <a:srgbClr val="717073"/>
                </a:solidFill>
                <a:latin typeface="Lato" pitchFamily="34" charset="0"/>
                <a:cs typeface="Arial" charset="0"/>
              </a:rPr>
              <a:t>An expanded set of learning agent roles and activities will support rich, relevant, and authentic learning in multiple settings, providing exciting career paths for existing educators and attracting new talent while also sparking creative thinking about learning. </a:t>
            </a:r>
            <a:endParaRPr lang="en-US" sz="2200" smtClean="0">
              <a:solidFill>
                <a:srgbClr val="717073"/>
              </a:solidFill>
              <a:latin typeface="Lato" pitchFamily="34" charset="0"/>
              <a:cs typeface="Arial" charset="0"/>
            </a:endParaRPr>
          </a:p>
        </p:txBody>
      </p:sp>
      <p:sp>
        <p:nvSpPr>
          <p:cNvPr id="112645" name="TextBox 6"/>
          <p:cNvSpPr txBox="1">
            <a:spLocks noChangeArrowheads="1"/>
          </p:cNvSpPr>
          <p:nvPr/>
        </p:nvSpPr>
        <p:spPr bwMode="auto">
          <a:xfrm>
            <a:off x="2928938" y="3236913"/>
            <a:ext cx="184150" cy="368300"/>
          </a:xfrm>
          <a:prstGeom prst="rect">
            <a:avLst/>
          </a:prstGeom>
          <a:noFill/>
          <a:ln w="9525">
            <a:noFill/>
            <a:miter lim="800000"/>
            <a:headEnd/>
            <a:tailEnd/>
          </a:ln>
        </p:spPr>
        <p:txBody>
          <a:bodyPr wrap="none">
            <a:spAutoFit/>
          </a:bodyPr>
          <a:lstStyle/>
          <a:p>
            <a:pPr fontAlgn="base">
              <a:spcBef>
                <a:spcPct val="0"/>
              </a:spcBef>
              <a:spcAft>
                <a:spcPct val="0"/>
              </a:spcAft>
            </a:pPr>
            <a:endParaRPr lang="en-US" smtClean="0">
              <a:solidFill>
                <a:srgbClr val="717073"/>
              </a:solidFill>
              <a:cs typeface="Arial" charset="0"/>
            </a:endParaRPr>
          </a:p>
        </p:txBody>
      </p:sp>
      <p:pic>
        <p:nvPicPr>
          <p:cNvPr id="112646" name="Picture 10"/>
          <p:cNvPicPr>
            <a:picLocks noChangeAspect="1" noChangeArrowheads="1"/>
          </p:cNvPicPr>
          <p:nvPr/>
        </p:nvPicPr>
        <p:blipFill>
          <a:blip r:embed="rId4"/>
          <a:srcRect/>
          <a:stretch>
            <a:fillRect/>
          </a:stretch>
        </p:blipFill>
        <p:spPr bwMode="auto">
          <a:xfrm>
            <a:off x="3810000" y="1905000"/>
            <a:ext cx="4587875"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286000" y="2410421"/>
            <a:ext cx="4572000" cy="2677656"/>
          </a:xfrm>
          <a:prstGeom prst="rect">
            <a:avLst/>
          </a:prstGeom>
        </p:spPr>
        <p:txBody>
          <a:bodyPr>
            <a:spAutoFit/>
          </a:bodyPr>
          <a:lstStyle/>
          <a:p>
            <a:pPr algn="ctr" defTabSz="914400" fontAlgn="base">
              <a:spcBef>
                <a:spcPct val="0"/>
              </a:spcBef>
              <a:spcAft>
                <a:spcPct val="0"/>
              </a:spcAft>
              <a:defRPr/>
            </a:pPr>
            <a:r>
              <a:rPr lang="en-US" sz="2400" b="1" dirty="0" smtClean="0">
                <a:solidFill>
                  <a:prstClr val="white"/>
                </a:solidFill>
                <a:latin typeface="Lato" pitchFamily="34" charset="0"/>
                <a:ea typeface="Segoe UI Symbol" pitchFamily="34" charset="0"/>
                <a:cs typeface="Aharoni" pitchFamily="2" charset="-79"/>
              </a:rPr>
              <a:t>Ad-Hoc, Dynamic, and</a:t>
            </a:r>
            <a:br>
              <a:rPr lang="en-US" sz="2400" b="1" dirty="0" smtClean="0">
                <a:solidFill>
                  <a:prstClr val="white"/>
                </a:solidFill>
                <a:latin typeface="Lato" pitchFamily="34" charset="0"/>
                <a:ea typeface="Segoe UI Symbol" pitchFamily="34" charset="0"/>
                <a:cs typeface="Aharoni" pitchFamily="2" charset="-79"/>
              </a:rPr>
            </a:br>
            <a:r>
              <a:rPr lang="en-US" sz="2400" b="1" dirty="0" smtClean="0">
                <a:solidFill>
                  <a:prstClr val="white"/>
                </a:solidFill>
                <a:latin typeface="Lato" pitchFamily="34" charset="0"/>
                <a:ea typeface="Segoe UI Symbol" pitchFamily="34" charset="0"/>
                <a:cs typeface="Aharoni" pitchFamily="2" charset="-79"/>
              </a:rPr>
              <a:t> Networked Contributions +</a:t>
            </a:r>
          </a:p>
          <a:p>
            <a:pPr algn="ctr" defTabSz="914400" fontAlgn="base">
              <a:spcBef>
                <a:spcPct val="0"/>
              </a:spcBef>
              <a:spcAft>
                <a:spcPct val="0"/>
              </a:spcAft>
              <a:defRPr/>
            </a:pPr>
            <a:endParaRPr lang="en-US" sz="2400" b="1" dirty="0" smtClean="0">
              <a:solidFill>
                <a:prstClr val="white"/>
              </a:solidFill>
              <a:latin typeface="Lato" pitchFamily="34" charset="0"/>
              <a:ea typeface="Segoe UI Symbol" pitchFamily="34" charset="0"/>
              <a:cs typeface="Aharoni" pitchFamily="2" charset="-79"/>
            </a:endParaRPr>
          </a:p>
          <a:p>
            <a:pPr algn="ctr" defTabSz="914400" fontAlgn="base">
              <a:spcBef>
                <a:spcPct val="0"/>
              </a:spcBef>
              <a:spcAft>
                <a:spcPct val="0"/>
              </a:spcAft>
              <a:defRPr/>
            </a:pPr>
            <a:r>
              <a:rPr lang="en-US" sz="2400" b="1" dirty="0" smtClean="0">
                <a:solidFill>
                  <a:prstClr val="white"/>
                </a:solidFill>
                <a:latin typeface="Lato" pitchFamily="34" charset="0"/>
                <a:ea typeface="Segoe UI Symbol" pitchFamily="34" charset="0"/>
                <a:cs typeface="Aharoni" pitchFamily="2" charset="-79"/>
              </a:rPr>
              <a:t>Diverse, Specialized Talent =</a:t>
            </a:r>
          </a:p>
          <a:p>
            <a:pPr lvl="0" algn="ctr" defTabSz="914400" fontAlgn="base">
              <a:spcBef>
                <a:spcPct val="0"/>
              </a:spcBef>
              <a:spcAft>
                <a:spcPct val="0"/>
              </a:spcAft>
              <a:defRPr/>
            </a:pPr>
            <a:endParaRPr lang="en-US" sz="2400" b="1" dirty="0" smtClean="0">
              <a:solidFill>
                <a:prstClr val="white"/>
              </a:solidFill>
              <a:latin typeface="Lato" pitchFamily="34" charset="0"/>
              <a:ea typeface="Segoe UI Symbol" pitchFamily="34" charset="0"/>
              <a:cs typeface="Aharoni" pitchFamily="2" charset="-79"/>
            </a:endParaRPr>
          </a:p>
          <a:p>
            <a:pPr lvl="0" algn="ctr" defTabSz="914400" fontAlgn="base">
              <a:spcBef>
                <a:spcPct val="0"/>
              </a:spcBef>
              <a:spcAft>
                <a:spcPct val="0"/>
              </a:spcAft>
              <a:defRPr/>
            </a:pPr>
            <a:r>
              <a:rPr lang="en-US" sz="2400" b="1" dirty="0" smtClean="0">
                <a:solidFill>
                  <a:prstClr val="white"/>
                </a:solidFill>
                <a:latin typeface="Lato" pitchFamily="34" charset="0"/>
                <a:ea typeface="Segoe UI Symbol" pitchFamily="34" charset="0"/>
                <a:cs typeface="Aharoni" pitchFamily="2" charset="-79"/>
              </a:rPr>
              <a:t>Increasing Independence</a:t>
            </a:r>
            <a:br>
              <a:rPr lang="en-US" sz="2400" b="1" dirty="0" smtClean="0">
                <a:solidFill>
                  <a:prstClr val="white"/>
                </a:solidFill>
                <a:latin typeface="Lato" pitchFamily="34" charset="0"/>
                <a:ea typeface="Segoe UI Symbol" pitchFamily="34" charset="0"/>
                <a:cs typeface="Aharoni" pitchFamily="2" charset="-79"/>
              </a:rPr>
            </a:br>
            <a:r>
              <a:rPr lang="en-US" sz="2400" b="1" dirty="0" smtClean="0">
                <a:solidFill>
                  <a:prstClr val="white"/>
                </a:solidFill>
                <a:latin typeface="Lato" pitchFamily="34" charset="0"/>
                <a:ea typeface="Segoe UI Symbol" pitchFamily="34" charset="0"/>
                <a:cs typeface="Aharoni" pitchFamily="2" charset="-79"/>
              </a:rPr>
              <a:t> from Institutions</a:t>
            </a:r>
            <a:endParaRPr lang="en-US" sz="2400" b="1" dirty="0">
              <a:solidFill>
                <a:prstClr val="white"/>
              </a:solidFill>
              <a:latin typeface="Lato" pitchFamily="34" charset="0"/>
              <a:ea typeface="Segoe UI Symbol" pitchFamily="34" charset="0"/>
              <a:cs typeface="Aharoni" pitchFamily="2" charset="-79"/>
            </a:endParaRPr>
          </a:p>
        </p:txBody>
      </p:sp>
    </p:spTree>
    <p:extLst>
      <p:ext uri="{BB962C8B-B14F-4D97-AF65-F5344CB8AC3E}">
        <p14:creationId xmlns="" xmlns:p14="http://schemas.microsoft.com/office/powerpoint/2010/main" val="26738207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4"/>
          <a:srcRect l="36310" t="27083" r="18595" b="11458"/>
          <a:stretch>
            <a:fillRect/>
          </a:stretch>
        </p:blipFill>
        <p:spPr bwMode="auto">
          <a:xfrm>
            <a:off x="660049" y="1676400"/>
            <a:ext cx="6246421" cy="4785514"/>
          </a:xfrm>
          <a:prstGeom prst="rect">
            <a:avLst/>
          </a:prstGeom>
          <a:noFill/>
          <a:ln w="9525">
            <a:solidFill>
              <a:schemeClr val="tx1">
                <a:lumMod val="50000"/>
                <a:lumOff val="50000"/>
              </a:schemeClr>
            </a:solidFill>
            <a:miter lim="800000"/>
            <a:headEnd/>
            <a:tailEnd/>
          </a:ln>
        </p:spPr>
      </p:pic>
      <p:pic>
        <p:nvPicPr>
          <p:cNvPr id="169986" name="Picture 2" descr="http://www.simplicant.com/sites/default/files/img-banner-grow-network-new_2.png">
            <a:hlinkClick r:id="rId5"/>
          </p:cNvPr>
          <p:cNvPicPr>
            <a:picLocks noChangeAspect="1" noChangeArrowheads="1"/>
          </p:cNvPicPr>
          <p:nvPr/>
        </p:nvPicPr>
        <p:blipFill>
          <a:blip r:embed="rId6" cstate="print"/>
          <a:srcRect/>
          <a:stretch>
            <a:fillRect/>
          </a:stretch>
        </p:blipFill>
        <p:spPr bwMode="auto">
          <a:xfrm>
            <a:off x="304799" y="1600200"/>
            <a:ext cx="5240297" cy="4861714"/>
          </a:xfrm>
          <a:prstGeom prst="rect">
            <a:avLst/>
          </a:prstGeom>
          <a:solidFill>
            <a:schemeClr val="bg1"/>
          </a:solidFill>
          <a:ln w="9525">
            <a:solidFill>
              <a:schemeClr val="tx1"/>
            </a:solidFill>
            <a:miter lim="800000"/>
            <a:headEnd/>
            <a:tailEnd/>
          </a:ln>
        </p:spPr>
      </p:pic>
      <p:pic>
        <p:nvPicPr>
          <p:cNvPr id="169988" name="Picture 4" descr="Robot waiters run along tracks on the floor to carry meals from the kitchen to diners"/>
          <p:cNvPicPr>
            <a:picLocks noChangeAspect="1" noChangeArrowheads="1"/>
          </p:cNvPicPr>
          <p:nvPr/>
        </p:nvPicPr>
        <p:blipFill>
          <a:blip r:embed="rId7" cstate="print"/>
          <a:srcRect/>
          <a:stretch>
            <a:fillRect/>
          </a:stretch>
        </p:blipFill>
        <p:spPr bwMode="auto">
          <a:xfrm>
            <a:off x="3105150" y="2605156"/>
            <a:ext cx="6038850" cy="3981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99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99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4"/>
          <a:srcRect l="22474" t="33333" r="24231" b="19792"/>
          <a:stretch>
            <a:fillRect/>
          </a:stretch>
        </p:blipFill>
        <p:spPr bwMode="auto">
          <a:xfrm>
            <a:off x="-26434" y="2204501"/>
            <a:ext cx="7704138" cy="3810000"/>
          </a:xfrm>
          <a:prstGeom prst="rect">
            <a:avLst/>
          </a:prstGeom>
          <a:noFill/>
          <a:ln w="9525">
            <a:solidFill>
              <a:schemeClr val="tx1">
                <a:lumMod val="50000"/>
                <a:lumOff val="50000"/>
              </a:schemeClr>
            </a:solidFill>
            <a:miter lim="800000"/>
            <a:headEnd/>
            <a:tailEnd/>
          </a:ln>
        </p:spPr>
      </p:pic>
      <p:pic>
        <p:nvPicPr>
          <p:cNvPr id="9" name="Picture 6"/>
          <p:cNvPicPr>
            <a:picLocks noChangeAspect="1" noChangeArrowheads="1"/>
          </p:cNvPicPr>
          <p:nvPr/>
        </p:nvPicPr>
        <p:blipFill>
          <a:blip r:embed="rId5" cstate="print"/>
          <a:srcRect l="40044" t="20833" r="22475" b="21875"/>
          <a:stretch>
            <a:fillRect/>
          </a:stretch>
        </p:blipFill>
        <p:spPr bwMode="auto">
          <a:xfrm>
            <a:off x="296863" y="1906620"/>
            <a:ext cx="5408612" cy="4648200"/>
          </a:xfrm>
          <a:prstGeom prst="rect">
            <a:avLst/>
          </a:prstGeom>
          <a:noFill/>
          <a:ln w="9525">
            <a:solidFill>
              <a:schemeClr val="tx1"/>
            </a:solidFill>
            <a:miter lim="800000"/>
            <a:headEnd/>
            <a:tailEnd/>
          </a:ln>
        </p:spPr>
      </p:pic>
      <p:pic>
        <p:nvPicPr>
          <p:cNvPr id="8" name="Picture 7" descr="UW Flexible Option.jpg"/>
          <p:cNvPicPr>
            <a:picLocks noChangeAspect="1"/>
          </p:cNvPicPr>
          <p:nvPr/>
        </p:nvPicPr>
        <p:blipFill>
          <a:blip r:embed="rId6"/>
          <a:stretch>
            <a:fillRect/>
          </a:stretch>
        </p:blipFill>
        <p:spPr>
          <a:xfrm>
            <a:off x="2957209" y="1671284"/>
            <a:ext cx="6100097" cy="34703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Content Placeholder 4"/>
          <p:cNvSpPr txBox="1">
            <a:spLocks/>
          </p:cNvSpPr>
          <p:nvPr/>
        </p:nvSpPr>
        <p:spPr>
          <a:xfrm>
            <a:off x="477982" y="2870026"/>
            <a:ext cx="8229600" cy="4292600"/>
          </a:xfrm>
          <a:prstGeom prst="rect">
            <a:avLst/>
          </a:prstGeom>
        </p:spPr>
        <p:txBody>
          <a:bodyPr vert="horz" lIns="91440" tIns="45720" rIns="91440" bIns="45720" rtlCol="0" anchor="b">
            <a:noAutofit/>
          </a:bodyPr>
          <a:lstStyle/>
          <a:p>
            <a:pPr lvl="0" defTabSz="914400">
              <a:spcBef>
                <a:spcPts val="24"/>
              </a:spcBef>
              <a:spcAft>
                <a:spcPts val="600"/>
              </a:spcAft>
              <a:buFont typeface="Arial" pitchFamily="34" charset="0"/>
              <a:buChar char="•"/>
              <a:defRPr/>
            </a:pPr>
            <a:r>
              <a:rPr lang="en-US" sz="3000" kern="0" dirty="0" smtClean="0">
                <a:latin typeface="Lato" pitchFamily="34" charset="0"/>
                <a:cs typeface="Aharoni" pitchFamily="2" charset="-79"/>
              </a:rPr>
              <a:t>What skills will your graduates need to succeed amid the talent cloud?</a:t>
            </a:r>
          </a:p>
          <a:p>
            <a:pPr defTabSz="914400">
              <a:spcBef>
                <a:spcPts val="24"/>
              </a:spcBef>
              <a:spcAft>
                <a:spcPts val="600"/>
              </a:spcAft>
              <a:buFont typeface="Arial" pitchFamily="34" charset="0"/>
              <a:buChar char="•"/>
              <a:defRPr/>
            </a:pPr>
            <a:r>
              <a:rPr lang="en-US" sz="3000" kern="0" dirty="0" smtClean="0">
                <a:latin typeface="Lato" pitchFamily="34" charset="0"/>
                <a:cs typeface="Aharoni" pitchFamily="2" charset="-79"/>
              </a:rPr>
              <a:t>How might you support new and existing educators in creating and preparing for a wider variety of learning agent roles?</a:t>
            </a:r>
          </a:p>
          <a:p>
            <a:pPr defTabSz="914400">
              <a:spcBef>
                <a:spcPts val="24"/>
              </a:spcBef>
              <a:spcAft>
                <a:spcPts val="600"/>
              </a:spcAft>
              <a:buFont typeface="Arial" pitchFamily="34" charset="0"/>
              <a:buChar char="•"/>
              <a:defRPr/>
            </a:pPr>
            <a:r>
              <a:rPr lang="en-US" sz="3000" kern="0" dirty="0" smtClean="0">
                <a:latin typeface="Lato" pitchFamily="34" charset="0"/>
                <a:cs typeface="Aharoni" pitchFamily="2" charset="-79"/>
              </a:rPr>
              <a:t>How could the rise of flexible credentials affect your markets?</a:t>
            </a:r>
          </a:p>
          <a:p>
            <a:pPr defTabSz="914400">
              <a:spcBef>
                <a:spcPts val="24"/>
              </a:spcBef>
              <a:spcAft>
                <a:spcPts val="600"/>
              </a:spcAft>
              <a:buFont typeface="Arial" pitchFamily="34" charset="0"/>
              <a:buChar char="•"/>
              <a:defRPr/>
            </a:pPr>
            <a:r>
              <a:rPr lang="en-US" sz="3000" kern="0" dirty="0" smtClean="0">
                <a:latin typeface="Lato" pitchFamily="34" charset="0"/>
                <a:cs typeface="Aharoni" pitchFamily="2" charset="-79"/>
              </a:rPr>
              <a:t>How might the need for continuous career readiness provide new opportunities for you?</a:t>
            </a:r>
            <a:endParaRPr kumimoji="0" lang="en-US" sz="3000" b="0" i="0" u="none" strike="noStrike" kern="1200" cap="none" spc="0" normalizeH="0" baseline="0" noProof="0" dirty="0" smtClean="0">
              <a:ln>
                <a:noFill/>
              </a:ln>
              <a:effectLst/>
              <a:uLnTx/>
              <a:uFillTx/>
              <a:latin typeface="Lato"/>
              <a:ea typeface="+mn-ea"/>
              <a:cs typeface="+mn-cs"/>
            </a:endParaRPr>
          </a:p>
          <a:p>
            <a:pPr marL="0" marR="0" lvl="0" indent="0" algn="l" defTabSz="457200" rtl="0" eaLnBrk="1" fontAlgn="auto" latinLnBrk="0" hangingPunct="1">
              <a:spcBef>
                <a:spcPts val="24"/>
              </a:spcBef>
              <a:spcAft>
                <a:spcPts val="600"/>
              </a:spcAft>
              <a:buClrTx/>
              <a:buSzTx/>
              <a:buFont typeface="Arial"/>
              <a:buChar char="•"/>
              <a:tabLst/>
              <a:defRPr/>
            </a:pPr>
            <a:endParaRPr kumimoji="0" lang="en-US" sz="3000" b="0" i="0" u="none" strike="noStrike" kern="1200" cap="none" spc="0" normalizeH="0" baseline="0" noProof="0" dirty="0" smtClean="0">
              <a:ln>
                <a:noFill/>
              </a:ln>
              <a:effectLst/>
              <a:uLnTx/>
              <a:uFillTx/>
              <a:latin typeface="Lato"/>
              <a:ea typeface="+mn-ea"/>
              <a:cs typeface="+mn-cs"/>
            </a:endParaRPr>
          </a:p>
          <a:p>
            <a:pPr marL="0" marR="0" lvl="0" indent="0" algn="l" defTabSz="457200" rtl="0" eaLnBrk="1" fontAlgn="auto" latinLnBrk="0" hangingPunct="1">
              <a:spcBef>
                <a:spcPts val="24"/>
              </a:spcBef>
              <a:spcAft>
                <a:spcPts val="600"/>
              </a:spcAft>
              <a:buClrTx/>
              <a:buSzTx/>
              <a:buFont typeface="Arial"/>
              <a:buChar char="•"/>
              <a:tabLst/>
              <a:defRPr/>
            </a:pPr>
            <a:endParaRPr kumimoji="0" lang="en-US" sz="3000" b="0" i="0" u="none" strike="noStrike" kern="1200" cap="none" spc="0" normalizeH="0" baseline="0" noProof="0" dirty="0">
              <a:ln>
                <a:noFill/>
              </a:ln>
              <a:effectLst/>
              <a:uLnTx/>
              <a:uFillTx/>
              <a:latin typeface="Lato"/>
              <a:ea typeface="+mn-ea"/>
              <a:cs typeface="+mn-cs"/>
            </a:endParaRPr>
          </a:p>
        </p:txBody>
      </p:sp>
    </p:spTree>
    <p:extLst>
      <p:ext uri="{BB962C8B-B14F-4D97-AF65-F5344CB8AC3E}">
        <p14:creationId xmlns="" xmlns:p14="http://schemas.microsoft.com/office/powerpoint/2010/main" val="33411042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3182"/>
          </a:xfrm>
        </p:spPr>
        <p:txBody>
          <a:bodyPr>
            <a:normAutofit/>
          </a:bodyPr>
          <a:lstStyle/>
          <a:p>
            <a:pPr algn="l"/>
            <a:r>
              <a:rPr lang="en-US" sz="2800" dirty="0" smtClean="0">
                <a:solidFill>
                  <a:schemeClr val="bg1"/>
                </a:solidFill>
              </a:rPr>
              <a:t>Humor Me</a:t>
            </a:r>
            <a:endParaRPr lang="en-US" sz="2800" dirty="0">
              <a:solidFill>
                <a:schemeClr val="bg1"/>
              </a:solidFill>
            </a:endParaRPr>
          </a:p>
        </p:txBody>
      </p:sp>
      <p:sp>
        <p:nvSpPr>
          <p:cNvPr id="12" name="Content Placeholder 4"/>
          <p:cNvSpPr txBox="1">
            <a:spLocks/>
          </p:cNvSpPr>
          <p:nvPr/>
        </p:nvSpPr>
        <p:spPr>
          <a:xfrm>
            <a:off x="457200" y="3672702"/>
            <a:ext cx="8229600" cy="21744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Lat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solidFill>
                <a:srgbClr val="717073"/>
              </a:solidFill>
            </a:endParaRPr>
          </a:p>
        </p:txBody>
      </p:sp>
      <p:sp>
        <p:nvSpPr>
          <p:cNvPr id="13" name="Content Placeholder 4"/>
          <p:cNvSpPr txBox="1">
            <a:spLocks/>
          </p:cNvSpPr>
          <p:nvPr/>
        </p:nvSpPr>
        <p:spPr>
          <a:xfrm>
            <a:off x="457200" y="3804990"/>
            <a:ext cx="8229600" cy="21744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Lat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solidFill>
                <a:srgbClr val="717073"/>
              </a:solidFill>
            </a:endParaRPr>
          </a:p>
        </p:txBody>
      </p:sp>
      <p:pic>
        <p:nvPicPr>
          <p:cNvPr id="6" name="Ultimate Dog Tease.mp4">
            <a:hlinkClick r:id="" action="ppaction://media"/>
          </p:cNvPr>
          <p:cNvPicPr>
            <a:picLocks noRot="1" noChangeAspect="1"/>
          </p:cNvPicPr>
          <p:nvPr>
            <a:videoFile r:link="rId1"/>
          </p:nvPr>
        </p:nvPicPr>
        <p:blipFill>
          <a:blip r:embed="rId5"/>
          <a:stretch>
            <a:fillRect/>
          </a:stretch>
        </p:blipFill>
        <p:spPr>
          <a:xfrm>
            <a:off x="1814623" y="1695209"/>
            <a:ext cx="5564373" cy="4130508"/>
          </a:xfrm>
          <a:prstGeom prst="rect">
            <a:avLst/>
          </a:prstGeom>
        </p:spPr>
      </p:pic>
    </p:spTree>
    <p:extLst>
      <p:ext uri="{BB962C8B-B14F-4D97-AF65-F5344CB8AC3E}">
        <p14:creationId xmlns="" xmlns:p14="http://schemas.microsoft.com/office/powerpoint/2010/main" val="1284650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286000" y="2413338"/>
            <a:ext cx="4572000" cy="2677656"/>
          </a:xfrm>
          <a:prstGeom prst="rect">
            <a:avLst/>
          </a:prstGeom>
        </p:spPr>
        <p:txBody>
          <a:bodyPr>
            <a:spAutoFit/>
          </a:bodyPr>
          <a:lstStyle/>
          <a:p>
            <a:pPr lvl="0" algn="ctr" defTabSz="914400" fontAlgn="base">
              <a:spcBef>
                <a:spcPct val="0"/>
              </a:spcBef>
              <a:spcAft>
                <a:spcPct val="0"/>
              </a:spcAft>
              <a:defRPr/>
            </a:pPr>
            <a:r>
              <a:rPr lang="en-US" sz="2400" b="1" dirty="0" smtClean="0">
                <a:solidFill>
                  <a:prstClr val="white"/>
                </a:solidFill>
                <a:latin typeface="Lato" pitchFamily="34" charset="0"/>
                <a:ea typeface="Segoe UI Symbol" pitchFamily="34" charset="0"/>
                <a:cs typeface="Aharoni" pitchFamily="2" charset="-79"/>
              </a:rPr>
              <a:t>Big Data +</a:t>
            </a:r>
          </a:p>
          <a:p>
            <a:pPr lvl="0" algn="ctr" defTabSz="914400" fontAlgn="base">
              <a:spcBef>
                <a:spcPct val="0"/>
              </a:spcBef>
              <a:spcAft>
                <a:spcPct val="0"/>
              </a:spcAft>
              <a:defRPr/>
            </a:pPr>
            <a:endParaRPr lang="en-US" sz="2400" b="1" dirty="0" smtClean="0">
              <a:solidFill>
                <a:prstClr val="white"/>
              </a:solidFill>
              <a:latin typeface="Lato" pitchFamily="34" charset="0"/>
              <a:ea typeface="Segoe UI Symbol" pitchFamily="34" charset="0"/>
              <a:cs typeface="Aharoni" pitchFamily="2" charset="-79"/>
            </a:endParaRPr>
          </a:p>
          <a:p>
            <a:pPr lvl="0" algn="ctr" defTabSz="914400" fontAlgn="base">
              <a:spcBef>
                <a:spcPct val="0"/>
              </a:spcBef>
              <a:spcAft>
                <a:spcPct val="0"/>
              </a:spcAft>
              <a:defRPr/>
            </a:pPr>
            <a:r>
              <a:rPr lang="en-US" sz="2400" b="1" dirty="0" smtClean="0">
                <a:solidFill>
                  <a:prstClr val="white"/>
                </a:solidFill>
                <a:latin typeface="Lato" pitchFamily="34" charset="0"/>
                <a:ea typeface="Segoe UI Symbol" pitchFamily="34" charset="0"/>
                <a:cs typeface="Aharoni" pitchFamily="2" charset="-79"/>
              </a:rPr>
              <a:t>Cognitive Assistants +</a:t>
            </a:r>
          </a:p>
          <a:p>
            <a:pPr lvl="0" algn="ctr" defTabSz="914400" fontAlgn="base">
              <a:spcBef>
                <a:spcPct val="0"/>
              </a:spcBef>
              <a:spcAft>
                <a:spcPct val="0"/>
              </a:spcAft>
              <a:defRPr/>
            </a:pPr>
            <a:endParaRPr lang="en-US" sz="2400" b="1" dirty="0" smtClean="0">
              <a:solidFill>
                <a:prstClr val="white"/>
              </a:solidFill>
              <a:latin typeface="Lato" pitchFamily="34" charset="0"/>
              <a:ea typeface="Segoe UI Symbol" pitchFamily="34" charset="0"/>
              <a:cs typeface="Aharoni" pitchFamily="2" charset="-79"/>
            </a:endParaRPr>
          </a:p>
          <a:p>
            <a:pPr lvl="0" algn="ctr" defTabSz="914400" fontAlgn="base">
              <a:spcBef>
                <a:spcPct val="0"/>
              </a:spcBef>
              <a:spcAft>
                <a:spcPct val="0"/>
              </a:spcAft>
              <a:defRPr/>
            </a:pPr>
            <a:r>
              <a:rPr lang="en-US" sz="2400" b="1" dirty="0" smtClean="0">
                <a:solidFill>
                  <a:prstClr val="white"/>
                </a:solidFill>
                <a:latin typeface="Lato" pitchFamily="34" charset="0"/>
                <a:ea typeface="Segoe UI Symbol" pitchFamily="34" charset="0"/>
                <a:cs typeface="Aharoni" pitchFamily="2" charset="-79"/>
              </a:rPr>
              <a:t>Contextual Feedback Systems =</a:t>
            </a:r>
          </a:p>
          <a:p>
            <a:pPr lvl="0" algn="ctr" defTabSz="914400" fontAlgn="base">
              <a:spcBef>
                <a:spcPct val="0"/>
              </a:spcBef>
              <a:spcAft>
                <a:spcPct val="0"/>
              </a:spcAft>
              <a:defRPr/>
            </a:pPr>
            <a:endParaRPr lang="en-US" sz="2400" b="1" dirty="0" smtClean="0">
              <a:solidFill>
                <a:prstClr val="white"/>
              </a:solidFill>
              <a:latin typeface="Lato" pitchFamily="34" charset="0"/>
              <a:ea typeface="Segoe UI Symbol" pitchFamily="34" charset="0"/>
              <a:cs typeface="Aharoni" pitchFamily="2" charset="-79"/>
            </a:endParaRPr>
          </a:p>
          <a:p>
            <a:pPr lvl="0" algn="ctr" defTabSz="914400" fontAlgn="base">
              <a:spcBef>
                <a:spcPct val="0"/>
              </a:spcBef>
              <a:spcAft>
                <a:spcPct val="0"/>
              </a:spcAft>
              <a:defRPr/>
            </a:pPr>
            <a:r>
              <a:rPr lang="en-US" sz="2400" b="1" dirty="0" smtClean="0">
                <a:solidFill>
                  <a:prstClr val="white"/>
                </a:solidFill>
                <a:latin typeface="Lato" pitchFamily="34" charset="0"/>
                <a:ea typeface="Segoe UI Symbol" pitchFamily="34" charset="0"/>
                <a:cs typeface="Aharoni" pitchFamily="2" charset="-79"/>
              </a:rPr>
              <a:t>Precisely Targeted Interactions</a:t>
            </a:r>
            <a:endParaRPr lang="en-US" sz="2400" b="1" dirty="0">
              <a:solidFill>
                <a:prstClr val="white"/>
              </a:solidFill>
              <a:latin typeface="Lato" pitchFamily="34" charset="0"/>
              <a:ea typeface="Segoe UI Symbol" pitchFamily="34" charset="0"/>
              <a:cs typeface="Aharoni" pitchFamily="2" charset="-79"/>
            </a:endParaRPr>
          </a:p>
        </p:txBody>
      </p:sp>
    </p:spTree>
    <p:extLst>
      <p:ext uri="{BB962C8B-B14F-4D97-AF65-F5344CB8AC3E}">
        <p14:creationId xmlns="" xmlns:p14="http://schemas.microsoft.com/office/powerpoint/2010/main" val="11685516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4"/>
          <a:srcRect l="9209" t="22198" r="28025" b="6250"/>
          <a:stretch>
            <a:fillRect/>
          </a:stretch>
        </p:blipFill>
        <p:spPr bwMode="auto">
          <a:xfrm>
            <a:off x="0" y="1418864"/>
            <a:ext cx="6838297" cy="4382847"/>
          </a:xfrm>
          <a:prstGeom prst="rect">
            <a:avLst/>
          </a:prstGeom>
          <a:noFill/>
          <a:ln w="9525">
            <a:noFill/>
            <a:miter lim="800000"/>
            <a:headEnd/>
            <a:tailEnd/>
          </a:ln>
        </p:spPr>
      </p:pic>
      <p:pic>
        <p:nvPicPr>
          <p:cNvPr id="116738" name="Picture 2"/>
          <p:cNvPicPr>
            <a:picLocks noChangeAspect="1" noChangeArrowheads="1"/>
          </p:cNvPicPr>
          <p:nvPr/>
        </p:nvPicPr>
        <p:blipFill>
          <a:blip r:embed="rId5"/>
          <a:srcRect l="17933" t="21336" r="19301" b="9737"/>
          <a:stretch>
            <a:fillRect/>
          </a:stretch>
        </p:blipFill>
        <p:spPr bwMode="auto">
          <a:xfrm>
            <a:off x="1881728" y="2374143"/>
            <a:ext cx="7262272" cy="4483857"/>
          </a:xfrm>
          <a:prstGeom prst="rect">
            <a:avLst/>
          </a:prstGeom>
          <a:noFill/>
          <a:ln w="9525">
            <a:noFill/>
            <a:miter lim="800000"/>
            <a:headEnd/>
            <a:tailEnd/>
          </a:ln>
        </p:spPr>
      </p:pic>
    </p:spTree>
    <p:extLst>
      <p:ext uri="{BB962C8B-B14F-4D97-AF65-F5344CB8AC3E}">
        <p14:creationId xmlns="" xmlns:p14="http://schemas.microsoft.com/office/powerpoint/2010/main" val="348292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4"/>
          <a:srcRect l="7896" t="46057" r="51846" b="48286"/>
          <a:stretch>
            <a:fillRect/>
          </a:stretch>
        </p:blipFill>
        <p:spPr bwMode="auto">
          <a:xfrm>
            <a:off x="1414153" y="6176083"/>
            <a:ext cx="7729847" cy="610251"/>
          </a:xfrm>
          <a:prstGeom prst="rect">
            <a:avLst/>
          </a:prstGeom>
          <a:noFill/>
          <a:ln w="9525">
            <a:noFill/>
            <a:miter lim="800000"/>
            <a:headEnd/>
            <a:tailEnd/>
          </a:ln>
        </p:spPr>
      </p:pic>
      <p:pic>
        <p:nvPicPr>
          <p:cNvPr id="15" name="Picture 7"/>
          <p:cNvPicPr>
            <a:picLocks noChangeAspect="1" noChangeArrowheads="1"/>
          </p:cNvPicPr>
          <p:nvPr/>
        </p:nvPicPr>
        <p:blipFill>
          <a:blip r:embed="rId5"/>
          <a:srcRect l="33386" t="32001" r="33708" b="13428"/>
          <a:stretch>
            <a:fillRect/>
          </a:stretch>
        </p:blipFill>
        <p:spPr bwMode="auto">
          <a:xfrm>
            <a:off x="4289901" y="1426888"/>
            <a:ext cx="4854099" cy="4522462"/>
          </a:xfrm>
          <a:prstGeom prst="rect">
            <a:avLst/>
          </a:prstGeom>
          <a:noFill/>
          <a:ln w="9525">
            <a:solidFill>
              <a:schemeClr val="tx1">
                <a:lumMod val="50000"/>
                <a:lumOff val="50000"/>
              </a:schemeClr>
            </a:solidFill>
            <a:miter lim="800000"/>
            <a:headEnd/>
            <a:tailEnd/>
          </a:ln>
        </p:spPr>
      </p:pic>
      <p:pic>
        <p:nvPicPr>
          <p:cNvPr id="5" name="Picture 8"/>
          <p:cNvPicPr>
            <a:picLocks noChangeAspect="1" noChangeArrowheads="1"/>
          </p:cNvPicPr>
          <p:nvPr/>
        </p:nvPicPr>
        <p:blipFill>
          <a:blip r:embed="rId6"/>
          <a:srcRect l="27930" t="27429" r="39967" b="34285"/>
          <a:stretch>
            <a:fillRect/>
          </a:stretch>
        </p:blipFill>
        <p:spPr bwMode="auto">
          <a:xfrm>
            <a:off x="0" y="1676400"/>
            <a:ext cx="5770563" cy="3886200"/>
          </a:xfrm>
          <a:prstGeom prst="rect">
            <a:avLst/>
          </a:prstGeom>
          <a:noFill/>
          <a:ln w="9525">
            <a:noFill/>
            <a:miter lim="800000"/>
            <a:headEnd/>
            <a:tailEnd/>
          </a:ln>
        </p:spPr>
      </p:pic>
    </p:spTree>
    <p:extLst>
      <p:ext uri="{BB962C8B-B14F-4D97-AF65-F5344CB8AC3E}">
        <p14:creationId xmlns="" xmlns:p14="http://schemas.microsoft.com/office/powerpoint/2010/main" val="348292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4" cstate="print"/>
          <a:srcRect l="13776" t="30762" r="68065" b="38425"/>
          <a:stretch>
            <a:fillRect/>
          </a:stretch>
        </p:blipFill>
        <p:spPr bwMode="auto">
          <a:xfrm>
            <a:off x="13852" y="2006705"/>
            <a:ext cx="4724400" cy="4495800"/>
          </a:xfrm>
          <a:prstGeom prst="rect">
            <a:avLst/>
          </a:prstGeom>
          <a:noFill/>
          <a:ln w="9525">
            <a:solidFill>
              <a:schemeClr val="tx1"/>
            </a:solidFill>
            <a:miter lim="800000"/>
            <a:headEnd/>
            <a:tailEnd/>
          </a:ln>
        </p:spPr>
      </p:pic>
      <p:pic>
        <p:nvPicPr>
          <p:cNvPr id="7" name="Picture 7"/>
          <p:cNvPicPr>
            <a:picLocks noChangeAspect="1" noChangeArrowheads="1"/>
          </p:cNvPicPr>
          <p:nvPr/>
        </p:nvPicPr>
        <p:blipFill>
          <a:blip r:embed="rId5"/>
          <a:srcRect l="14056" t="17708" r="15080" b="28127"/>
          <a:stretch>
            <a:fillRect/>
          </a:stretch>
        </p:blipFill>
        <p:spPr bwMode="auto">
          <a:xfrm>
            <a:off x="320145" y="2006705"/>
            <a:ext cx="8510587" cy="3657600"/>
          </a:xfrm>
          <a:prstGeom prst="rect">
            <a:avLst/>
          </a:prstGeom>
          <a:noFill/>
          <a:ln w="9525">
            <a:noFill/>
            <a:miter lim="800000"/>
            <a:headEnd/>
            <a:tailEnd/>
          </a:ln>
        </p:spPr>
      </p:pic>
      <p:pic>
        <p:nvPicPr>
          <p:cNvPr id="6" name="Picture 5" descr="eye_tracking.jpg"/>
          <p:cNvPicPr>
            <a:picLocks noChangeAspect="1"/>
          </p:cNvPicPr>
          <p:nvPr/>
        </p:nvPicPr>
        <p:blipFill>
          <a:blip r:embed="rId6"/>
          <a:stretch>
            <a:fillRect/>
          </a:stretch>
        </p:blipFill>
        <p:spPr>
          <a:xfrm>
            <a:off x="3724246" y="1676400"/>
            <a:ext cx="5419754" cy="4100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 name="Learning Agent-Learning Fitness Instructor_(360p).mp4">
            <a:hlinkClick r:id="" action="ppaction://media"/>
          </p:cNvPr>
          <p:cNvPicPr>
            <a:picLocks noRot="1" noChangeAspect="1"/>
          </p:cNvPicPr>
          <p:nvPr>
            <a:videoFile r:link="rId1"/>
          </p:nvPr>
        </p:nvPicPr>
        <p:blipFill>
          <a:blip r:embed="rId5"/>
          <a:stretch>
            <a:fillRect/>
          </a:stretch>
        </p:blipFill>
        <p:spPr>
          <a:xfrm>
            <a:off x="1587796" y="2108210"/>
            <a:ext cx="6266233" cy="3527046"/>
          </a:xfrm>
          <a:prstGeom prst="rect">
            <a:avLst/>
          </a:prstGeom>
        </p:spPr>
      </p:pic>
    </p:spTree>
    <p:extLst>
      <p:ext uri="{BB962C8B-B14F-4D97-AF65-F5344CB8AC3E}">
        <p14:creationId xmlns:p14="http://schemas.microsoft.com/office/powerpoint/2010/main" xmlns="" val="3482924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Content Placeholder 4"/>
          <p:cNvSpPr txBox="1">
            <a:spLocks/>
          </p:cNvSpPr>
          <p:nvPr/>
        </p:nvSpPr>
        <p:spPr>
          <a:xfrm>
            <a:off x="477982" y="3000336"/>
            <a:ext cx="8229600" cy="4292600"/>
          </a:xfrm>
          <a:prstGeom prst="rect">
            <a:avLst/>
          </a:prstGeom>
        </p:spPr>
        <p:txBody>
          <a:bodyPr vert="horz" lIns="91440" tIns="45720" rIns="91440" bIns="45720" rtlCol="0" anchor="b">
            <a:normAutofit lnSpcReduction="10000"/>
          </a:bodyPr>
          <a:lstStyle/>
          <a:p>
            <a:pPr lvl="0" defTabSz="914400">
              <a:spcAft>
                <a:spcPts val="600"/>
              </a:spcAft>
              <a:buFont typeface="Arial" pitchFamily="34" charset="0"/>
              <a:buChar char="•"/>
              <a:defRPr/>
            </a:pPr>
            <a:endParaRPr lang="en-US" sz="3000" kern="0" dirty="0" smtClean="0">
              <a:latin typeface="Lato" pitchFamily="34" charset="0"/>
              <a:cs typeface="Aharoni" pitchFamily="2" charset="-79"/>
            </a:endParaRPr>
          </a:p>
          <a:p>
            <a:pPr defTabSz="914400">
              <a:spcAft>
                <a:spcPts val="600"/>
              </a:spcAft>
              <a:buFont typeface="Arial" pitchFamily="34" charset="0"/>
              <a:buChar char="•"/>
              <a:defRPr/>
            </a:pPr>
            <a:r>
              <a:rPr lang="en-US" sz="3000" kern="0" dirty="0" smtClean="0">
                <a:latin typeface="Lato" pitchFamily="34" charset="0"/>
                <a:cs typeface="Aharoni" pitchFamily="2" charset="-79"/>
              </a:rPr>
              <a:t>What training will learning agents need to provide deep personalization that takes into account students’ social and emotional conditions? </a:t>
            </a:r>
            <a:endParaRPr lang="en-US" sz="3200" dirty="0" smtClean="0">
              <a:solidFill>
                <a:schemeClr val="accent5">
                  <a:lumMod val="75000"/>
                </a:schemeClr>
              </a:solidFill>
              <a:latin typeface="Lato" pitchFamily="34" charset="0"/>
              <a:cs typeface="Aharoni" pitchFamily="2" charset="-79"/>
            </a:endParaRPr>
          </a:p>
          <a:p>
            <a:pPr marL="0" marR="0" lvl="0" indent="0" algn="l" defTabSz="457200" rtl="0" eaLnBrk="1" fontAlgn="auto" latinLnBrk="0" hangingPunct="1">
              <a:lnSpc>
                <a:spcPct val="100000"/>
              </a:lnSpc>
              <a:spcBef>
                <a:spcPct val="20000"/>
              </a:spcBef>
              <a:spcAft>
                <a:spcPts val="600"/>
              </a:spcAft>
              <a:buClrTx/>
              <a:buSzTx/>
              <a:buFont typeface="Arial"/>
              <a:buChar char="•"/>
              <a:tabLst/>
              <a:defRPr/>
            </a:pPr>
            <a:r>
              <a:rPr lang="en-US" sz="3000" dirty="0" smtClean="0">
                <a:latin typeface="Lato"/>
              </a:rPr>
              <a:t>Do all learning agents need to engage with learning analytics to the same extent?</a:t>
            </a:r>
          </a:p>
          <a:p>
            <a:pPr marL="0" marR="0" lvl="0" indent="0" algn="l" defTabSz="457200" rtl="0" eaLnBrk="1" fontAlgn="auto" latinLnBrk="0" hangingPunct="1">
              <a:lnSpc>
                <a:spcPct val="100000"/>
              </a:lnSpc>
              <a:spcBef>
                <a:spcPct val="20000"/>
              </a:spcBef>
              <a:spcAft>
                <a:spcPts val="600"/>
              </a:spcAft>
              <a:buClrTx/>
              <a:buSzTx/>
              <a:buFont typeface="Arial"/>
              <a:buChar char="•"/>
              <a:tabLst/>
              <a:defRPr/>
            </a:pPr>
            <a:r>
              <a:rPr lang="en-US" sz="3000" kern="0" dirty="0" smtClean="0">
                <a:latin typeface="Lato"/>
                <a:cs typeface="Aharoni" pitchFamily="2" charset="-79"/>
              </a:rPr>
              <a:t>How might you provide highly personalized learning agent preparation?</a:t>
            </a:r>
            <a:endParaRPr lang="en-US" sz="3000" kern="0" dirty="0" smtClean="0">
              <a:latin typeface="Lato" pitchFamily="34" charset="0"/>
              <a:cs typeface="Aharoni" pitchFamily="2" charset="-79"/>
            </a:endParaRPr>
          </a:p>
          <a:p>
            <a:pPr marL="0" marR="0" lvl="0" indent="0" algn="l" defTabSz="457200" rtl="0" eaLnBrk="1" fontAlgn="auto" latinLnBrk="0" hangingPunct="1">
              <a:lnSpc>
                <a:spcPct val="100000"/>
              </a:lnSpc>
              <a:spcBef>
                <a:spcPct val="20000"/>
              </a:spcBef>
              <a:spcAft>
                <a:spcPts val="600"/>
              </a:spcAft>
              <a:buClrTx/>
              <a:buSzTx/>
              <a:buFont typeface="Arial"/>
              <a:buChar char="•"/>
              <a:tabLst/>
              <a:defRPr/>
            </a:pPr>
            <a:endParaRPr kumimoji="0" lang="en-US" sz="3000" b="0" i="0" u="none" strike="noStrike" kern="1200" cap="none" spc="0" normalizeH="0" baseline="0" noProof="0" dirty="0" smtClean="0">
              <a:ln>
                <a:noFill/>
              </a:ln>
              <a:effectLst/>
              <a:uLnTx/>
              <a:uFillTx/>
              <a:latin typeface="Lato"/>
              <a:ea typeface="+mn-ea"/>
              <a:cs typeface="+mn-cs"/>
            </a:endParaRPr>
          </a:p>
          <a:p>
            <a:pPr marL="0" marR="0" lvl="0" indent="0" algn="l" defTabSz="457200" rtl="0" eaLnBrk="1" fontAlgn="auto" latinLnBrk="0" hangingPunct="1">
              <a:lnSpc>
                <a:spcPct val="100000"/>
              </a:lnSpc>
              <a:spcBef>
                <a:spcPct val="20000"/>
              </a:spcBef>
              <a:spcAft>
                <a:spcPts val="600"/>
              </a:spcAft>
              <a:buClrTx/>
              <a:buSzTx/>
              <a:buFont typeface="Arial"/>
              <a:buChar char="•"/>
              <a:tabLst/>
              <a:defRPr/>
            </a:pPr>
            <a:endParaRPr kumimoji="0" lang="en-US" sz="3000" b="0" i="0" u="none" strike="noStrike" kern="1200" cap="none" spc="0" normalizeH="0" baseline="0" noProof="0" dirty="0" smtClean="0">
              <a:ln>
                <a:noFill/>
              </a:ln>
              <a:effectLst/>
              <a:uLnTx/>
              <a:uFillTx/>
              <a:latin typeface="Lato"/>
              <a:ea typeface="+mn-ea"/>
              <a:cs typeface="+mn-cs"/>
            </a:endParaRPr>
          </a:p>
          <a:p>
            <a:pPr marL="0" marR="0" lvl="0" indent="0" algn="l" defTabSz="457200" rtl="0" eaLnBrk="1" fontAlgn="auto" latinLnBrk="0" hangingPunct="1">
              <a:lnSpc>
                <a:spcPct val="100000"/>
              </a:lnSpc>
              <a:spcBef>
                <a:spcPct val="20000"/>
              </a:spcBef>
              <a:spcAft>
                <a:spcPts val="600"/>
              </a:spcAft>
              <a:buClrTx/>
              <a:buSzTx/>
              <a:buFont typeface="Arial"/>
              <a:buChar char="•"/>
              <a:tabLst/>
              <a:defRPr/>
            </a:pPr>
            <a:endParaRPr kumimoji="0" lang="en-US" sz="3000" b="0" i="0" u="none" strike="noStrike" kern="1200" cap="none" spc="0" normalizeH="0" baseline="0" noProof="0" dirty="0">
              <a:ln>
                <a:noFill/>
              </a:ln>
              <a:effectLst/>
              <a:uLnTx/>
              <a:uFillTx/>
              <a:latin typeface="Lato"/>
              <a:ea typeface="+mn-ea"/>
              <a:cs typeface="+mn-cs"/>
            </a:endParaRPr>
          </a:p>
        </p:txBody>
      </p:sp>
    </p:spTree>
    <p:extLst>
      <p:ext uri="{BB962C8B-B14F-4D97-AF65-F5344CB8AC3E}">
        <p14:creationId xmlns="" xmlns:p14="http://schemas.microsoft.com/office/powerpoint/2010/main" val="34829248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286000" y="2413338"/>
            <a:ext cx="4572000" cy="2677656"/>
          </a:xfrm>
          <a:prstGeom prst="rect">
            <a:avLst/>
          </a:prstGeom>
        </p:spPr>
        <p:txBody>
          <a:bodyPr>
            <a:spAutoFit/>
          </a:bodyPr>
          <a:lstStyle/>
          <a:p>
            <a:pPr lvl="0" algn="ctr" defTabSz="914400" fontAlgn="base">
              <a:spcBef>
                <a:spcPct val="0"/>
              </a:spcBef>
              <a:spcAft>
                <a:spcPct val="0"/>
              </a:spcAft>
              <a:defRPr/>
            </a:pPr>
            <a:r>
              <a:rPr lang="en-US" sz="2400" b="1" dirty="0" smtClean="0">
                <a:solidFill>
                  <a:prstClr val="white"/>
                </a:solidFill>
                <a:latin typeface="Lato" pitchFamily="34" charset="0"/>
                <a:ea typeface="Segoe UI Symbol" pitchFamily="34" charset="0"/>
                <a:cs typeface="Aharoni" pitchFamily="2" charset="-79"/>
              </a:rPr>
              <a:t>Innovative, Open </a:t>
            </a:r>
            <a:br>
              <a:rPr lang="en-US" sz="2400" b="1" dirty="0" smtClean="0">
                <a:solidFill>
                  <a:prstClr val="white"/>
                </a:solidFill>
                <a:latin typeface="Lato" pitchFamily="34" charset="0"/>
                <a:ea typeface="Segoe UI Symbol" pitchFamily="34" charset="0"/>
                <a:cs typeface="Aharoni" pitchFamily="2" charset="-79"/>
              </a:rPr>
            </a:br>
            <a:r>
              <a:rPr lang="en-US" sz="2400" b="1" dirty="0" smtClean="0">
                <a:solidFill>
                  <a:prstClr val="white"/>
                </a:solidFill>
                <a:latin typeface="Lato" pitchFamily="34" charset="0"/>
                <a:ea typeface="Segoe UI Symbol" pitchFamily="34" charset="0"/>
                <a:cs typeface="Aharoni" pitchFamily="2" charset="-79"/>
              </a:rPr>
              <a:t>Business Models +</a:t>
            </a:r>
          </a:p>
          <a:p>
            <a:pPr lvl="0" algn="ctr" defTabSz="914400" fontAlgn="base">
              <a:spcBef>
                <a:spcPct val="0"/>
              </a:spcBef>
              <a:spcAft>
                <a:spcPct val="0"/>
              </a:spcAft>
              <a:defRPr/>
            </a:pPr>
            <a:endParaRPr lang="en-US" sz="2400" b="1" dirty="0" smtClean="0">
              <a:solidFill>
                <a:prstClr val="white"/>
              </a:solidFill>
              <a:latin typeface="Lato" pitchFamily="34" charset="0"/>
              <a:ea typeface="Segoe UI Symbol" pitchFamily="34" charset="0"/>
              <a:cs typeface="Aharoni" pitchFamily="2" charset="-79"/>
            </a:endParaRPr>
          </a:p>
          <a:p>
            <a:pPr lvl="0" algn="ctr" defTabSz="914400" fontAlgn="base">
              <a:spcBef>
                <a:spcPct val="0"/>
              </a:spcBef>
              <a:spcAft>
                <a:spcPct val="0"/>
              </a:spcAft>
              <a:defRPr/>
            </a:pPr>
            <a:r>
              <a:rPr lang="en-US" sz="2400" b="1" dirty="0" smtClean="0">
                <a:solidFill>
                  <a:prstClr val="white"/>
                </a:solidFill>
                <a:latin typeface="Lato" pitchFamily="34" charset="0"/>
                <a:ea typeface="Segoe UI Symbol" pitchFamily="34" charset="0"/>
                <a:cs typeface="Aharoni" pitchFamily="2" charset="-79"/>
              </a:rPr>
              <a:t>Complex Networks of </a:t>
            </a:r>
            <a:br>
              <a:rPr lang="en-US" sz="2400" b="1" dirty="0" smtClean="0">
                <a:solidFill>
                  <a:prstClr val="white"/>
                </a:solidFill>
                <a:latin typeface="Lato" pitchFamily="34" charset="0"/>
                <a:ea typeface="Segoe UI Symbol" pitchFamily="34" charset="0"/>
                <a:cs typeface="Aharoni" pitchFamily="2" charset="-79"/>
              </a:rPr>
            </a:br>
            <a:r>
              <a:rPr lang="en-US" sz="2400" b="1" dirty="0" smtClean="0">
                <a:solidFill>
                  <a:prstClr val="white"/>
                </a:solidFill>
                <a:latin typeface="Lato" pitchFamily="34" charset="0"/>
                <a:ea typeface="Segoe UI Symbol" pitchFamily="34" charset="0"/>
                <a:cs typeface="Aharoni" pitchFamily="2" charset="-79"/>
              </a:rPr>
              <a:t>Assets and Relationships = </a:t>
            </a:r>
          </a:p>
          <a:p>
            <a:pPr lvl="0" algn="ctr" defTabSz="914400" fontAlgn="base">
              <a:spcBef>
                <a:spcPct val="0"/>
              </a:spcBef>
              <a:spcAft>
                <a:spcPct val="0"/>
              </a:spcAft>
              <a:defRPr/>
            </a:pPr>
            <a:endParaRPr lang="en-US" sz="2400" b="1" dirty="0" smtClean="0">
              <a:solidFill>
                <a:prstClr val="white"/>
              </a:solidFill>
              <a:latin typeface="Lato" pitchFamily="34" charset="0"/>
              <a:ea typeface="Segoe UI Symbol" pitchFamily="34" charset="0"/>
              <a:cs typeface="Aharoni" pitchFamily="2" charset="-79"/>
            </a:endParaRPr>
          </a:p>
          <a:p>
            <a:pPr lvl="0" algn="ctr" defTabSz="914400" fontAlgn="base">
              <a:spcBef>
                <a:spcPct val="0"/>
              </a:spcBef>
              <a:spcAft>
                <a:spcPct val="0"/>
              </a:spcAft>
              <a:defRPr/>
            </a:pPr>
            <a:r>
              <a:rPr lang="en-US" sz="2400" b="1" dirty="0" smtClean="0">
                <a:solidFill>
                  <a:prstClr val="white"/>
                </a:solidFill>
                <a:latin typeface="Lato" pitchFamily="34" charset="0"/>
                <a:ea typeface="Segoe UI Symbol" pitchFamily="34" charset="0"/>
                <a:cs typeface="Aharoni" pitchFamily="2" charset="-79"/>
              </a:rPr>
              <a:t>Customer-Centric Experiences</a:t>
            </a:r>
            <a:endParaRPr lang="en-US" sz="2400" b="1" dirty="0">
              <a:solidFill>
                <a:prstClr val="white"/>
              </a:solidFill>
              <a:latin typeface="Lato" pitchFamily="34" charset="0"/>
              <a:ea typeface="Segoe UI Symbol" pitchFamily="34" charset="0"/>
              <a:cs typeface="Aharoni" pitchFamily="2" charset="-79"/>
            </a:endParaRPr>
          </a:p>
        </p:txBody>
      </p:sp>
    </p:spTree>
    <p:extLst>
      <p:ext uri="{BB962C8B-B14F-4D97-AF65-F5344CB8AC3E}">
        <p14:creationId xmlns="" xmlns:p14="http://schemas.microsoft.com/office/powerpoint/2010/main" val="17343663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Picture 8" descr="adventuremap.png"/>
          <p:cNvPicPr>
            <a:picLocks noChangeAspect="1"/>
          </p:cNvPicPr>
          <p:nvPr/>
        </p:nvPicPr>
        <p:blipFill>
          <a:blip r:embed="rId4"/>
          <a:srcRect/>
          <a:stretch>
            <a:fillRect/>
          </a:stretch>
        </p:blipFill>
        <p:spPr bwMode="auto">
          <a:xfrm>
            <a:off x="463474" y="1740421"/>
            <a:ext cx="6059487" cy="3733800"/>
          </a:xfrm>
          <a:prstGeom prst="rect">
            <a:avLst/>
          </a:prstGeom>
          <a:noFill/>
          <a:ln w="9525">
            <a:noFill/>
            <a:miter lim="800000"/>
            <a:headEnd/>
            <a:tailEnd/>
          </a:ln>
        </p:spPr>
      </p:pic>
      <p:pic>
        <p:nvPicPr>
          <p:cNvPr id="114691" name="Picture 3"/>
          <p:cNvPicPr>
            <a:picLocks noChangeAspect="1" noChangeArrowheads="1"/>
          </p:cNvPicPr>
          <p:nvPr/>
        </p:nvPicPr>
        <p:blipFill>
          <a:blip r:embed="rId5"/>
          <a:srcRect l="21598" t="18598" r="54405" b="70426"/>
          <a:stretch>
            <a:fillRect/>
          </a:stretch>
        </p:blipFill>
        <p:spPr bwMode="auto">
          <a:xfrm>
            <a:off x="0" y="4391766"/>
            <a:ext cx="7025266" cy="1806497"/>
          </a:xfrm>
          <a:prstGeom prst="rect">
            <a:avLst/>
          </a:prstGeom>
          <a:noFill/>
          <a:ln w="9525">
            <a:solidFill>
              <a:schemeClr val="tx1"/>
            </a:solidFill>
            <a:miter lim="800000"/>
            <a:headEnd/>
            <a:tailEnd/>
          </a:ln>
        </p:spPr>
      </p:pic>
      <p:pic>
        <p:nvPicPr>
          <p:cNvPr id="6" name="Picture 2"/>
          <p:cNvPicPr>
            <a:picLocks noChangeAspect="1" noChangeArrowheads="1"/>
          </p:cNvPicPr>
          <p:nvPr/>
        </p:nvPicPr>
        <p:blipFill>
          <a:blip r:embed="rId6"/>
          <a:srcRect l="50951" t="30208" r="15666" b="26042"/>
          <a:stretch>
            <a:fillRect/>
          </a:stretch>
        </p:blipFill>
        <p:spPr bwMode="auto">
          <a:xfrm>
            <a:off x="3662362" y="2520285"/>
            <a:ext cx="5481638" cy="4038600"/>
          </a:xfrm>
          <a:prstGeom prst="rect">
            <a:avLst/>
          </a:prstGeom>
          <a:noFill/>
          <a:ln w="9525">
            <a:noFill/>
            <a:miter lim="800000"/>
            <a:headEnd/>
            <a:tailEnd/>
          </a:ln>
        </p:spPr>
      </p:pic>
    </p:spTree>
    <p:extLst>
      <p:ext uri="{BB962C8B-B14F-4D97-AF65-F5344CB8AC3E}">
        <p14:creationId xmlns="" xmlns:p14="http://schemas.microsoft.com/office/powerpoint/2010/main" val="106704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6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67945" name="Picture 9"/>
          <p:cNvPicPr>
            <a:picLocks noChangeAspect="1" noChangeArrowheads="1"/>
          </p:cNvPicPr>
          <p:nvPr/>
        </p:nvPicPr>
        <p:blipFill>
          <a:blip r:embed="rId4" cstate="print"/>
          <a:srcRect l="14641" t="55208" r="41435" b="10417"/>
          <a:stretch>
            <a:fillRect/>
          </a:stretch>
        </p:blipFill>
        <p:spPr bwMode="auto">
          <a:xfrm>
            <a:off x="40760" y="1850571"/>
            <a:ext cx="7620000" cy="3352800"/>
          </a:xfrm>
          <a:prstGeom prst="rect">
            <a:avLst/>
          </a:prstGeom>
          <a:noFill/>
          <a:ln w="9525">
            <a:noFill/>
            <a:miter lim="800000"/>
            <a:headEnd/>
            <a:tailEnd/>
          </a:ln>
        </p:spPr>
      </p:pic>
      <p:pic>
        <p:nvPicPr>
          <p:cNvPr id="6" name="Picture 3"/>
          <p:cNvPicPr>
            <a:picLocks noChangeAspect="1" noChangeArrowheads="1"/>
          </p:cNvPicPr>
          <p:nvPr/>
        </p:nvPicPr>
        <p:blipFill>
          <a:blip r:embed="rId5"/>
          <a:srcRect l="23425" t="30208" r="25037" b="36458"/>
          <a:stretch>
            <a:fillRect/>
          </a:stretch>
        </p:blipFill>
        <p:spPr bwMode="auto">
          <a:xfrm>
            <a:off x="1420452" y="4072270"/>
            <a:ext cx="7543800" cy="2743200"/>
          </a:xfrm>
          <a:prstGeom prst="rect">
            <a:avLst/>
          </a:prstGeom>
          <a:noFill/>
          <a:ln w="9525">
            <a:noFill/>
            <a:miter lim="800000"/>
            <a:headEnd/>
            <a:tailEnd/>
          </a:ln>
        </p:spPr>
      </p:pic>
      <p:pic>
        <p:nvPicPr>
          <p:cNvPr id="9" name="Picture 8"/>
          <p:cNvPicPr>
            <a:picLocks noChangeAspect="1" noChangeArrowheads="1"/>
          </p:cNvPicPr>
          <p:nvPr/>
        </p:nvPicPr>
        <p:blipFill>
          <a:blip r:embed="rId6"/>
          <a:srcRect l="26575" t="37500" r="52344" b="32292"/>
          <a:stretch>
            <a:fillRect/>
          </a:stretch>
        </p:blipFill>
        <p:spPr bwMode="auto">
          <a:xfrm>
            <a:off x="3912784" y="1479723"/>
            <a:ext cx="4648200" cy="37449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9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Content Placeholder 4"/>
          <p:cNvSpPr txBox="1">
            <a:spLocks/>
          </p:cNvSpPr>
          <p:nvPr/>
        </p:nvSpPr>
        <p:spPr>
          <a:xfrm>
            <a:off x="456717" y="2841845"/>
            <a:ext cx="8229600" cy="4292600"/>
          </a:xfrm>
          <a:prstGeom prst="rect">
            <a:avLst/>
          </a:prstGeom>
        </p:spPr>
        <p:txBody>
          <a:bodyPr vert="horz" lIns="91440" tIns="45720" rIns="91440" bIns="45720" rtlCol="0" anchor="b">
            <a:noAutofit/>
          </a:bodyPr>
          <a:lstStyle/>
          <a:p>
            <a:pPr defTabSz="914400">
              <a:lnSpc>
                <a:spcPct val="110000"/>
              </a:lnSpc>
              <a:spcBef>
                <a:spcPts val="24"/>
              </a:spcBef>
              <a:spcAft>
                <a:spcPts val="600"/>
              </a:spcAft>
              <a:buFont typeface="Arial" pitchFamily="34" charset="0"/>
              <a:buChar char="•"/>
              <a:defRPr/>
            </a:pPr>
            <a:r>
              <a:rPr lang="en-US" sz="2800" dirty="0" smtClean="0">
                <a:latin typeface="Lato"/>
              </a:rPr>
              <a:t>In what ways might your institution’s value proposition(s) need to shift to remain distinct amid an increasing array of choices?</a:t>
            </a:r>
          </a:p>
          <a:p>
            <a:pPr lvl="0" defTabSz="914400">
              <a:lnSpc>
                <a:spcPct val="110000"/>
              </a:lnSpc>
              <a:spcBef>
                <a:spcPts val="24"/>
              </a:spcBef>
              <a:spcAft>
                <a:spcPts val="600"/>
              </a:spcAft>
              <a:buFont typeface="Arial" pitchFamily="34" charset="0"/>
              <a:buChar char="•"/>
              <a:defRPr/>
            </a:pPr>
            <a:r>
              <a:rPr lang="en-US" sz="2800" kern="0" dirty="0" smtClean="0">
                <a:latin typeface="Lato" pitchFamily="34" charset="0"/>
                <a:cs typeface="Aharoni" pitchFamily="2" charset="-79"/>
              </a:rPr>
              <a:t>How might your institution broker learning and resources across traditional boundaries?</a:t>
            </a:r>
          </a:p>
          <a:p>
            <a:pPr lvl="0" defTabSz="914400">
              <a:lnSpc>
                <a:spcPct val="110000"/>
              </a:lnSpc>
              <a:spcBef>
                <a:spcPts val="24"/>
              </a:spcBef>
              <a:spcAft>
                <a:spcPts val="600"/>
              </a:spcAft>
              <a:buFont typeface="Arial" pitchFamily="34" charset="0"/>
              <a:buChar char="•"/>
              <a:defRPr/>
            </a:pPr>
            <a:r>
              <a:rPr lang="en-US" sz="2800" kern="0" dirty="0" smtClean="0">
                <a:latin typeface="Lato" pitchFamily="34" charset="0"/>
                <a:cs typeface="Aharoni" pitchFamily="2" charset="-79"/>
              </a:rPr>
              <a:t>How might you contribute to the redefinition of teaching for a world of freely available, blockbuster-quality content?</a:t>
            </a:r>
          </a:p>
          <a:p>
            <a:pPr defTabSz="914400">
              <a:lnSpc>
                <a:spcPct val="110000"/>
              </a:lnSpc>
              <a:spcBef>
                <a:spcPts val="24"/>
              </a:spcBef>
              <a:spcAft>
                <a:spcPts val="600"/>
              </a:spcAft>
              <a:buFont typeface="Arial" pitchFamily="34" charset="0"/>
              <a:buChar char="•"/>
              <a:defRPr/>
            </a:pPr>
            <a:r>
              <a:rPr lang="en-US" sz="2800" kern="0" dirty="0" smtClean="0">
                <a:latin typeface="Lato" pitchFamily="34" charset="0"/>
                <a:cs typeface="Aharoni" pitchFamily="2" charset="-79"/>
              </a:rPr>
              <a:t>What role will faculty play in such a learning ecosystem?</a:t>
            </a:r>
            <a:endParaRPr kumimoji="0" lang="en-US" sz="2800" b="0" i="0" u="none" strike="noStrike" kern="1200" cap="none" spc="0" normalizeH="0" baseline="0" noProof="0" dirty="0" smtClean="0">
              <a:ln>
                <a:noFill/>
              </a:ln>
              <a:effectLst/>
              <a:uLnTx/>
              <a:uFillTx/>
              <a:latin typeface="Lato"/>
              <a:ea typeface="+mn-ea"/>
              <a:cs typeface="+mn-cs"/>
            </a:endParaRPr>
          </a:p>
          <a:p>
            <a:pPr marL="0" marR="0" lvl="0" indent="0" algn="l" defTabSz="457200" rtl="0" eaLnBrk="1" fontAlgn="auto" latinLnBrk="0" hangingPunct="1">
              <a:lnSpc>
                <a:spcPct val="110000"/>
              </a:lnSpc>
              <a:spcBef>
                <a:spcPts val="24"/>
              </a:spcBef>
              <a:spcAft>
                <a:spcPts val="600"/>
              </a:spcAft>
              <a:buClrTx/>
              <a:buSzTx/>
              <a:buFont typeface="Arial"/>
              <a:buChar char="•"/>
              <a:tabLst/>
              <a:defRPr/>
            </a:pPr>
            <a:endParaRPr kumimoji="0" lang="en-US" sz="2800" b="0" i="0" u="none" strike="noStrike" kern="1200" cap="none" spc="0" normalizeH="0" baseline="0" noProof="0" dirty="0">
              <a:ln>
                <a:noFill/>
              </a:ln>
              <a:effectLst/>
              <a:uLnTx/>
              <a:uFillTx/>
              <a:latin typeface="Lato"/>
              <a:ea typeface="+mn-ea"/>
              <a:cs typeface="+mn-cs"/>
            </a:endParaRPr>
          </a:p>
        </p:txBody>
      </p:sp>
    </p:spTree>
    <p:extLst>
      <p:ext uri="{BB962C8B-B14F-4D97-AF65-F5344CB8AC3E}">
        <p14:creationId xmlns="" xmlns:p14="http://schemas.microsoft.com/office/powerpoint/2010/main" val="10670418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3182"/>
          </a:xfrm>
        </p:spPr>
        <p:txBody>
          <a:bodyPr>
            <a:normAutofit/>
          </a:bodyPr>
          <a:lstStyle/>
          <a:p>
            <a:pPr algn="l"/>
            <a:r>
              <a:rPr lang="en-US" sz="2800" dirty="0" smtClean="0">
                <a:solidFill>
                  <a:schemeClr val="bg1"/>
                </a:solidFill>
              </a:rPr>
              <a:t>Humor Me</a:t>
            </a:r>
            <a:endParaRPr lang="en-US" sz="2800" dirty="0">
              <a:solidFill>
                <a:schemeClr val="bg1"/>
              </a:solidFill>
            </a:endParaRPr>
          </a:p>
        </p:txBody>
      </p:sp>
      <p:sp>
        <p:nvSpPr>
          <p:cNvPr id="12" name="Content Placeholder 4"/>
          <p:cNvSpPr txBox="1">
            <a:spLocks/>
          </p:cNvSpPr>
          <p:nvPr/>
        </p:nvSpPr>
        <p:spPr>
          <a:xfrm>
            <a:off x="457200" y="3672702"/>
            <a:ext cx="8229600" cy="21744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Lat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solidFill>
                <a:srgbClr val="717073"/>
              </a:solidFill>
            </a:endParaRPr>
          </a:p>
        </p:txBody>
      </p:sp>
      <p:sp>
        <p:nvSpPr>
          <p:cNvPr id="13" name="Content Placeholder 4"/>
          <p:cNvSpPr txBox="1">
            <a:spLocks/>
          </p:cNvSpPr>
          <p:nvPr/>
        </p:nvSpPr>
        <p:spPr>
          <a:xfrm>
            <a:off x="457200" y="3804990"/>
            <a:ext cx="8229600" cy="21744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Lat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solidFill>
                <a:srgbClr val="717073"/>
              </a:solidFill>
            </a:endParaRPr>
          </a:p>
        </p:txBody>
      </p:sp>
      <p:pic>
        <p:nvPicPr>
          <p:cNvPr id="7" name="2010_ Boehner Smacks Pelosi with Gavel - - Don't you Wish__.mp4">
            <a:hlinkClick r:id="" action="ppaction://media"/>
          </p:cNvPr>
          <p:cNvPicPr>
            <a:picLocks noRot="1" noChangeAspect="1"/>
          </p:cNvPicPr>
          <p:nvPr>
            <a:videoFile r:link="rId1"/>
          </p:nvPr>
        </p:nvPicPr>
        <p:blipFill>
          <a:blip r:embed="rId5"/>
          <a:stretch>
            <a:fillRect/>
          </a:stretch>
        </p:blipFill>
        <p:spPr>
          <a:xfrm>
            <a:off x="1809022" y="1498746"/>
            <a:ext cx="5468768" cy="4497211"/>
          </a:xfrm>
          <a:prstGeom prst="rect">
            <a:avLst/>
          </a:prstGeom>
        </p:spPr>
      </p:pic>
    </p:spTree>
    <p:extLst>
      <p:ext uri="{BB962C8B-B14F-4D97-AF65-F5344CB8AC3E}">
        <p14:creationId xmlns="" xmlns:p14="http://schemas.microsoft.com/office/powerpoint/2010/main" val="1284650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3666" name="Title 3"/>
          <p:cNvSpPr>
            <a:spLocks noGrp="1"/>
          </p:cNvSpPr>
          <p:nvPr>
            <p:ph type="title"/>
          </p:nvPr>
        </p:nvSpPr>
        <p:spPr>
          <a:xfrm>
            <a:off x="457200" y="274638"/>
            <a:ext cx="8229600" cy="563562"/>
          </a:xfrm>
        </p:spPr>
        <p:txBody>
          <a:bodyPr/>
          <a:lstStyle/>
          <a:p>
            <a:pPr algn="l" eaLnBrk="1" hangingPunct="1"/>
            <a:r>
              <a:rPr lang="en-US" sz="3400" smtClean="0">
                <a:solidFill>
                  <a:schemeClr val="bg1"/>
                </a:solidFill>
                <a:latin typeface="Lato" pitchFamily="34" charset="0"/>
              </a:rPr>
              <a:t>Collaborating to Support Learning</a:t>
            </a:r>
          </a:p>
        </p:txBody>
      </p:sp>
      <p:pic>
        <p:nvPicPr>
          <p:cNvPr id="113667" name="Picture 16" descr="flower_elements.png"/>
          <p:cNvPicPr>
            <a:picLocks noChangeAspect="1"/>
          </p:cNvPicPr>
          <p:nvPr/>
        </p:nvPicPr>
        <p:blipFill>
          <a:blip r:embed="rId4"/>
          <a:srcRect/>
          <a:stretch>
            <a:fillRect/>
          </a:stretch>
        </p:blipFill>
        <p:spPr bwMode="auto">
          <a:xfrm rot="-900000">
            <a:off x="2784475" y="3938588"/>
            <a:ext cx="7061200" cy="3816350"/>
          </a:xfrm>
          <a:prstGeom prst="rect">
            <a:avLst/>
          </a:prstGeom>
          <a:noFill/>
          <a:ln w="9525">
            <a:noFill/>
            <a:miter lim="800000"/>
            <a:headEnd/>
            <a:tailEnd/>
          </a:ln>
        </p:spPr>
      </p:pic>
      <p:sp>
        <p:nvSpPr>
          <p:cNvPr id="113668" name="Content Placeholder 4"/>
          <p:cNvSpPr>
            <a:spLocks noGrp="1"/>
          </p:cNvSpPr>
          <p:nvPr>
            <p:ph idx="1"/>
          </p:nvPr>
        </p:nvSpPr>
        <p:spPr>
          <a:xfrm>
            <a:off x="457200" y="1066800"/>
            <a:ext cx="8229600" cy="3509963"/>
          </a:xfrm>
        </p:spPr>
        <p:txBody>
          <a:bodyPr/>
          <a:lstStyle/>
          <a:p>
            <a:pPr marL="0" indent="6350" eaLnBrk="1" hangingPunct="1">
              <a:buFont typeface="Arial" charset="0"/>
              <a:buNone/>
            </a:pPr>
            <a:r>
              <a:rPr lang="en-US" sz="2400" smtClean="0">
                <a:latin typeface="Lato" pitchFamily="34" charset="0"/>
              </a:rPr>
              <a:t>“Knowing how to prepare students for a lifetime of learning and the ability to diagnose why students are not learning are essential skills that teachers must have.  In fact, the knowledge and skills required of today’s teachers are so extensive that it makes the creation of teams of teachers more necessary.  It also reinforces the need for shared leadership and restructuring of the school day to ensure that all students are engaged in learning.”</a:t>
            </a:r>
          </a:p>
          <a:p>
            <a:pPr marL="0" indent="6350" eaLnBrk="1" hangingPunct="1">
              <a:spcBef>
                <a:spcPts val="1800"/>
              </a:spcBef>
              <a:buFont typeface="Arial" charset="0"/>
              <a:buNone/>
            </a:pPr>
            <a:r>
              <a:rPr lang="en-US" sz="2400" smtClean="0">
                <a:solidFill>
                  <a:srgbClr val="717073"/>
                </a:solidFill>
                <a:latin typeface="Lato" pitchFamily="34" charset="0"/>
              </a:rPr>
              <a:t>CCSSO Task Force on Educator Preparation and Entry into the Profession</a:t>
            </a:r>
          </a:p>
          <a:p>
            <a:pPr marL="0" indent="6350" eaLnBrk="1" hangingPunct="1">
              <a:buFont typeface="Arial" charset="0"/>
              <a:buNone/>
            </a:pPr>
            <a:endParaRPr lang="en-US" sz="2400" smtClean="0">
              <a:latin typeface="Lato"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4690" name="Title 3"/>
          <p:cNvSpPr>
            <a:spLocks noGrp="1"/>
          </p:cNvSpPr>
          <p:nvPr>
            <p:ph type="title"/>
          </p:nvPr>
        </p:nvSpPr>
        <p:spPr>
          <a:xfrm>
            <a:off x="457200" y="274638"/>
            <a:ext cx="8229600" cy="563562"/>
          </a:xfrm>
        </p:spPr>
        <p:txBody>
          <a:bodyPr/>
          <a:lstStyle/>
          <a:p>
            <a:pPr algn="l" eaLnBrk="1" hangingPunct="1"/>
            <a:r>
              <a:rPr lang="en-US" sz="3400" smtClean="0">
                <a:solidFill>
                  <a:schemeClr val="bg1"/>
                </a:solidFill>
                <a:latin typeface="Lato" pitchFamily="34" charset="0"/>
              </a:rPr>
              <a:t>A World of Continuous Learning</a:t>
            </a:r>
          </a:p>
        </p:txBody>
      </p:sp>
      <p:pic>
        <p:nvPicPr>
          <p:cNvPr id="114691" name="Picture 16" descr="flower_elements.png"/>
          <p:cNvPicPr>
            <a:picLocks noChangeAspect="1"/>
          </p:cNvPicPr>
          <p:nvPr/>
        </p:nvPicPr>
        <p:blipFill>
          <a:blip r:embed="rId4"/>
          <a:srcRect/>
          <a:stretch>
            <a:fillRect/>
          </a:stretch>
        </p:blipFill>
        <p:spPr bwMode="auto">
          <a:xfrm rot="-900000">
            <a:off x="2784475" y="3938588"/>
            <a:ext cx="7061200" cy="3816350"/>
          </a:xfrm>
          <a:prstGeom prst="rect">
            <a:avLst/>
          </a:prstGeom>
          <a:noFill/>
          <a:ln w="9525">
            <a:noFill/>
            <a:miter lim="800000"/>
            <a:headEnd/>
            <a:tailEnd/>
          </a:ln>
        </p:spPr>
      </p:pic>
      <p:sp>
        <p:nvSpPr>
          <p:cNvPr id="5" name="Content Placeholder 4"/>
          <p:cNvSpPr>
            <a:spLocks noGrp="1"/>
          </p:cNvSpPr>
          <p:nvPr>
            <p:ph idx="1"/>
          </p:nvPr>
        </p:nvSpPr>
        <p:spPr>
          <a:xfrm>
            <a:off x="457200" y="1225550"/>
            <a:ext cx="8229600" cy="3509963"/>
          </a:xfrm>
        </p:spPr>
        <p:txBody>
          <a:bodyPr rtlCol="0">
            <a:noAutofit/>
          </a:bodyPr>
          <a:lstStyle/>
          <a:p>
            <a:pPr marL="0" indent="0" defTabSz="406400" eaLnBrk="1" fontAlgn="auto" hangingPunct="1">
              <a:spcAft>
                <a:spcPts val="0"/>
              </a:spcAft>
              <a:buFont typeface="Arial"/>
              <a:buNone/>
              <a:defRPr/>
            </a:pPr>
            <a:r>
              <a:rPr lang="en-US" sz="2400" dirty="0" smtClean="0"/>
              <a:t>“Learning is no longer preparation for the job; it </a:t>
            </a:r>
            <a:r>
              <a:rPr lang="en-US" sz="2400" i="1" dirty="0" smtClean="0"/>
              <a:t>is</a:t>
            </a:r>
            <a:r>
              <a:rPr lang="en-US" sz="2400" dirty="0" smtClean="0"/>
              <a:t> the job.  Today’s students are preparing for a future in which they will invent and reinvent their work, team up to solve problems, develop new knowledge, and continuously acquire new skills.  They need teachers who know how to create schools that look like the learning organizations they will work in for the rest of their lives.”</a:t>
            </a:r>
          </a:p>
          <a:p>
            <a:pPr marL="4460875" indent="0" defTabSz="406400" eaLnBrk="1" fontAlgn="auto" hangingPunct="1">
              <a:spcAft>
                <a:spcPts val="0"/>
              </a:spcAft>
              <a:buFont typeface="Arial"/>
              <a:buNone/>
              <a:defRPr/>
            </a:pPr>
            <a:r>
              <a:rPr lang="en-US" sz="2400" dirty="0" smtClean="0"/>
              <a:t>Kathleen Fulton, NCTAF </a:t>
            </a:r>
          </a:p>
          <a:p>
            <a:pPr marL="4460875" indent="0" defTabSz="406400" eaLnBrk="1" fontAlgn="auto" hangingPunct="1">
              <a:spcAft>
                <a:spcPts val="0"/>
              </a:spcAft>
              <a:buFont typeface="Arial"/>
              <a:buNone/>
              <a:defRPr/>
            </a:pPr>
            <a:r>
              <a:rPr lang="en-US" sz="2400" dirty="0" smtClean="0"/>
              <a:t>Ted Britton, </a:t>
            </a:r>
            <a:r>
              <a:rPr lang="en-US" sz="2400" dirty="0" err="1" smtClean="0"/>
              <a:t>WestEd</a:t>
            </a:r>
            <a:endParaRPr lang="en-US" sz="2400" dirty="0" smtClean="0"/>
          </a:p>
        </p:txBody>
      </p:sp>
      <p:sp>
        <p:nvSpPr>
          <p:cNvPr id="114693" name="Content Placeholder 4"/>
          <p:cNvSpPr txBox="1">
            <a:spLocks/>
          </p:cNvSpPr>
          <p:nvPr/>
        </p:nvSpPr>
        <p:spPr bwMode="auto">
          <a:xfrm>
            <a:off x="457200" y="3673475"/>
            <a:ext cx="8229600" cy="2173288"/>
          </a:xfrm>
          <a:prstGeom prst="rect">
            <a:avLst/>
          </a:prstGeom>
          <a:noFill/>
          <a:ln w="9525">
            <a:noFill/>
            <a:miter lim="800000"/>
            <a:headEnd/>
            <a:tailEnd/>
          </a:ln>
        </p:spPr>
        <p:txBody>
          <a:bodyPr/>
          <a:lstStyle/>
          <a:p>
            <a:pPr marL="342900" indent="-342900" fontAlgn="base">
              <a:spcBef>
                <a:spcPct val="20000"/>
              </a:spcBef>
              <a:spcAft>
                <a:spcPct val="0"/>
              </a:spcAft>
              <a:buFont typeface="Arial" charset="0"/>
              <a:buChar char="•"/>
            </a:pPr>
            <a:endParaRPr lang="en-US" sz="2800" smtClean="0">
              <a:solidFill>
                <a:srgbClr val="717073"/>
              </a:solidFill>
              <a:latin typeface="Lato" pitchFamily="34" charset="0"/>
              <a:cs typeface="Arial" charset="0"/>
            </a:endParaRPr>
          </a:p>
        </p:txBody>
      </p:sp>
      <p:sp>
        <p:nvSpPr>
          <p:cNvPr id="114694" name="Content Placeholder 4"/>
          <p:cNvSpPr txBox="1">
            <a:spLocks/>
          </p:cNvSpPr>
          <p:nvPr/>
        </p:nvSpPr>
        <p:spPr bwMode="auto">
          <a:xfrm>
            <a:off x="457200" y="3805238"/>
            <a:ext cx="8229600" cy="2174875"/>
          </a:xfrm>
          <a:prstGeom prst="rect">
            <a:avLst/>
          </a:prstGeom>
          <a:noFill/>
          <a:ln w="9525">
            <a:noFill/>
            <a:miter lim="800000"/>
            <a:headEnd/>
            <a:tailEnd/>
          </a:ln>
        </p:spPr>
        <p:txBody>
          <a:bodyPr/>
          <a:lstStyle/>
          <a:p>
            <a:pPr marL="342900" indent="-342900" fontAlgn="base">
              <a:spcBef>
                <a:spcPct val="20000"/>
              </a:spcBef>
              <a:spcAft>
                <a:spcPct val="0"/>
              </a:spcAft>
              <a:buFont typeface="Arial" charset="0"/>
              <a:buChar char="•"/>
            </a:pPr>
            <a:endParaRPr lang="en-US" sz="2800" smtClean="0">
              <a:solidFill>
                <a:srgbClr val="717073"/>
              </a:solidFill>
              <a:latin typeface="Lato" pitchFamily="34" charset="0"/>
              <a:cs typeface="Arial"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629025" y="1981200"/>
            <a:ext cx="4038600" cy="3919538"/>
          </a:xfrm>
        </p:spPr>
        <p:txBody>
          <a:bodyPr rtlCol="0">
            <a:normAutofit/>
          </a:bodyPr>
          <a:lstStyle/>
          <a:p>
            <a:pPr marL="0" indent="0" eaLnBrk="1" fontAlgn="auto" hangingPunct="1">
              <a:spcAft>
                <a:spcPts val="0"/>
              </a:spcAft>
              <a:buFont typeface="Arial"/>
              <a:buNone/>
              <a:defRPr/>
            </a:pPr>
            <a:r>
              <a:rPr lang="en-US" sz="2400" dirty="0">
                <a:solidFill>
                  <a:schemeClr val="accent5"/>
                </a:solidFill>
              </a:rPr>
              <a:t>Follow</a:t>
            </a:r>
          </a:p>
          <a:p>
            <a:pPr marL="265113" indent="-265113" eaLnBrk="1" fontAlgn="auto" hangingPunct="1">
              <a:lnSpc>
                <a:spcPct val="90000"/>
              </a:lnSpc>
              <a:spcBef>
                <a:spcPct val="10000"/>
              </a:spcBef>
              <a:spcAft>
                <a:spcPct val="10000"/>
              </a:spcAft>
              <a:buClr>
                <a:schemeClr val="accent1"/>
              </a:buClr>
              <a:buSzPct val="80000"/>
              <a:buFont typeface="Arial" charset="0"/>
              <a:buNone/>
              <a:defRPr/>
            </a:pPr>
            <a:r>
              <a:rPr lang="en-US" sz="1600" b="1" dirty="0">
                <a:solidFill>
                  <a:schemeClr val="bg1"/>
                </a:solidFill>
                <a:latin typeface="Lato Regular"/>
                <a:ea typeface="Segoe UI Symbol" pitchFamily="34" charset="0"/>
                <a:cs typeface="Lato Regular"/>
              </a:rPr>
              <a:t>knowledgeworks.org/futures-thinking</a:t>
            </a:r>
          </a:p>
          <a:p>
            <a:pPr marL="265113" indent="-265113" eaLnBrk="1" fontAlgn="auto" hangingPunct="1">
              <a:lnSpc>
                <a:spcPct val="90000"/>
              </a:lnSpc>
              <a:spcBef>
                <a:spcPct val="10000"/>
              </a:spcBef>
              <a:spcAft>
                <a:spcPct val="10000"/>
              </a:spcAft>
              <a:buClr>
                <a:schemeClr val="accent1"/>
              </a:buClr>
              <a:buSzPct val="80000"/>
              <a:buFont typeface="Arial" charset="0"/>
              <a:buNone/>
              <a:defRPr/>
            </a:pPr>
            <a:r>
              <a:rPr lang="en-US" sz="1600" b="1" dirty="0">
                <a:solidFill>
                  <a:schemeClr val="bg1"/>
                </a:solidFill>
                <a:latin typeface="Lato Regular"/>
                <a:ea typeface="Segoe UI Symbol" pitchFamily="34" charset="0"/>
                <a:cs typeface="Lato Regular"/>
              </a:rPr>
              <a:t>knowledgeworks.org/worldoflearning</a:t>
            </a:r>
            <a:endParaRPr lang="en-US" sz="1600" dirty="0">
              <a:solidFill>
                <a:schemeClr val="bg1"/>
              </a:solidFill>
              <a:latin typeface="Lato Regular"/>
              <a:cs typeface="Lato Regular"/>
            </a:endParaRPr>
          </a:p>
          <a:p>
            <a:pPr marL="0" indent="0" eaLnBrk="1" fontAlgn="auto" hangingPunct="1">
              <a:spcAft>
                <a:spcPts val="0"/>
              </a:spcAft>
              <a:buFont typeface="Arial"/>
              <a:buNone/>
              <a:defRPr/>
            </a:pPr>
            <a:endParaRPr lang="en-US" sz="2400" dirty="0" smtClean="0">
              <a:solidFill>
                <a:schemeClr val="accent5"/>
              </a:solidFill>
            </a:endParaRPr>
          </a:p>
          <a:p>
            <a:pPr marL="0" indent="0" eaLnBrk="1" fontAlgn="auto" hangingPunct="1">
              <a:spcAft>
                <a:spcPts val="0"/>
              </a:spcAft>
              <a:buFont typeface="Arial"/>
              <a:buNone/>
              <a:defRPr/>
            </a:pPr>
            <a:r>
              <a:rPr lang="en-US" sz="2400" dirty="0" smtClean="0">
                <a:solidFill>
                  <a:schemeClr val="accent5"/>
                </a:solidFill>
              </a:rPr>
              <a:t>Contact</a:t>
            </a:r>
          </a:p>
          <a:p>
            <a:pPr marL="265113" indent="-265113" eaLnBrk="1" fontAlgn="auto" hangingPunct="1">
              <a:lnSpc>
                <a:spcPct val="90000"/>
              </a:lnSpc>
              <a:spcBef>
                <a:spcPct val="10000"/>
              </a:spcBef>
              <a:spcAft>
                <a:spcPct val="10000"/>
              </a:spcAft>
              <a:buClr>
                <a:schemeClr val="accent1"/>
              </a:buClr>
              <a:buSzPct val="80000"/>
              <a:buFont typeface="Arial" charset="0"/>
              <a:buNone/>
              <a:defRPr/>
            </a:pPr>
            <a:r>
              <a:rPr lang="en-US" sz="1600" b="1" dirty="0" smtClean="0">
                <a:solidFill>
                  <a:schemeClr val="bg1"/>
                </a:solidFill>
                <a:latin typeface="Lato Regular"/>
                <a:ea typeface="Segoe UI Symbol" pitchFamily="34" charset="0"/>
                <a:cs typeface="Lato Regular"/>
              </a:rPr>
              <a:t>Chad Wick</a:t>
            </a:r>
          </a:p>
          <a:p>
            <a:pPr marL="265113" indent="-265113" eaLnBrk="1" fontAlgn="auto" hangingPunct="1">
              <a:lnSpc>
                <a:spcPct val="90000"/>
              </a:lnSpc>
              <a:spcBef>
                <a:spcPct val="10000"/>
              </a:spcBef>
              <a:spcAft>
                <a:spcPct val="10000"/>
              </a:spcAft>
              <a:buClr>
                <a:schemeClr val="accent1"/>
              </a:buClr>
              <a:buSzPct val="80000"/>
              <a:buNone/>
              <a:defRPr/>
            </a:pPr>
            <a:r>
              <a:rPr lang="en-US" sz="1600" b="1" dirty="0" smtClean="0">
                <a:solidFill>
                  <a:schemeClr val="bg1"/>
                </a:solidFill>
                <a:latin typeface="Lato Regular"/>
                <a:ea typeface="Segoe UI Symbol" pitchFamily="34" charset="0"/>
                <a:cs typeface="Lato Regular"/>
                <a:hlinkClick r:id="rId3"/>
              </a:rPr>
              <a:t>wickc@knowledgeworks.com</a:t>
            </a:r>
            <a:endParaRPr lang="en-US" sz="1600" b="1" dirty="0" smtClean="0">
              <a:solidFill>
                <a:schemeClr val="bg1"/>
              </a:solidFill>
              <a:latin typeface="Lato Regular"/>
              <a:ea typeface="Segoe UI Symbol" pitchFamily="34" charset="0"/>
              <a:cs typeface="Lato Regular"/>
            </a:endParaRPr>
          </a:p>
          <a:p>
            <a:pPr marL="265113" indent="-265113" eaLnBrk="1" fontAlgn="auto" hangingPunct="1">
              <a:lnSpc>
                <a:spcPct val="90000"/>
              </a:lnSpc>
              <a:spcBef>
                <a:spcPct val="10000"/>
              </a:spcBef>
              <a:spcAft>
                <a:spcPct val="10000"/>
              </a:spcAft>
              <a:buClr>
                <a:schemeClr val="accent1"/>
              </a:buClr>
              <a:buSzPct val="80000"/>
              <a:buFont typeface="Arial" charset="0"/>
              <a:buNone/>
              <a:defRPr/>
            </a:pPr>
            <a:endParaRPr lang="en-US" sz="1600" b="1" dirty="0" smtClean="0">
              <a:solidFill>
                <a:schemeClr val="bg1"/>
              </a:solidFill>
              <a:latin typeface="Lato Regular"/>
              <a:ea typeface="Segoe UI Symbol" pitchFamily="34" charset="0"/>
              <a:cs typeface="Lato Regular"/>
            </a:endParaRPr>
          </a:p>
          <a:p>
            <a:pPr marL="265113" indent="-265113" eaLnBrk="1" fontAlgn="auto" hangingPunct="1">
              <a:lnSpc>
                <a:spcPct val="90000"/>
              </a:lnSpc>
              <a:spcBef>
                <a:spcPct val="10000"/>
              </a:spcBef>
              <a:spcAft>
                <a:spcPct val="10000"/>
              </a:spcAft>
              <a:buClr>
                <a:schemeClr val="accent1"/>
              </a:buClr>
              <a:buSzPct val="80000"/>
              <a:buFont typeface="Arial" charset="0"/>
              <a:buNone/>
              <a:defRPr/>
            </a:pPr>
            <a:r>
              <a:rPr lang="en-US" sz="1600" b="1" dirty="0" smtClean="0">
                <a:solidFill>
                  <a:schemeClr val="bg1"/>
                </a:solidFill>
                <a:latin typeface="Lato Regular"/>
                <a:ea typeface="Segoe UI Symbol" pitchFamily="34" charset="0"/>
                <a:cs typeface="Lato Regular"/>
              </a:rPr>
              <a:t>Katherine Prince</a:t>
            </a:r>
          </a:p>
          <a:p>
            <a:pPr marL="265113" indent="-265113" eaLnBrk="1" fontAlgn="auto" hangingPunct="1">
              <a:lnSpc>
                <a:spcPct val="90000"/>
              </a:lnSpc>
              <a:spcBef>
                <a:spcPct val="10000"/>
              </a:spcBef>
              <a:spcAft>
                <a:spcPct val="10000"/>
              </a:spcAft>
              <a:buClr>
                <a:schemeClr val="accent1"/>
              </a:buClr>
              <a:buSzPct val="80000"/>
              <a:buFont typeface="Arial" charset="0"/>
              <a:buNone/>
              <a:defRPr/>
            </a:pPr>
            <a:r>
              <a:rPr lang="en-US" sz="1600" b="1" dirty="0" smtClean="0">
                <a:solidFill>
                  <a:schemeClr val="bg1"/>
                </a:solidFill>
                <a:latin typeface="Lato Regular"/>
                <a:ea typeface="Segoe UI Symbol" pitchFamily="34" charset="0"/>
                <a:cs typeface="Lato Regular"/>
                <a:hlinkClick r:id="rId3"/>
              </a:rPr>
              <a:t>princek@knowledgeworks.com</a:t>
            </a:r>
            <a:endParaRPr lang="en-US" sz="1600" b="1" dirty="0" smtClean="0">
              <a:solidFill>
                <a:schemeClr val="bg1"/>
              </a:solidFill>
              <a:latin typeface="Lato Regular"/>
              <a:ea typeface="Segoe UI Symbol" pitchFamily="34" charset="0"/>
              <a:cs typeface="Lato Regular"/>
            </a:endParaRPr>
          </a:p>
          <a:p>
            <a:pPr marL="265113" indent="-265113" eaLnBrk="1" fontAlgn="auto" hangingPunct="1">
              <a:lnSpc>
                <a:spcPct val="90000"/>
              </a:lnSpc>
              <a:spcBef>
                <a:spcPct val="10000"/>
              </a:spcBef>
              <a:spcAft>
                <a:spcPct val="10000"/>
              </a:spcAft>
              <a:buClr>
                <a:schemeClr val="accent1"/>
              </a:buClr>
              <a:buSzPct val="80000"/>
              <a:buFont typeface="Arial" charset="0"/>
              <a:buNone/>
              <a:defRPr/>
            </a:pPr>
            <a:endParaRPr lang="en-US" sz="1600" dirty="0">
              <a:solidFill>
                <a:schemeClr val="bg1"/>
              </a:solidFill>
              <a:latin typeface="Lato Regular"/>
              <a:cs typeface="Lato Regular"/>
            </a:endParaRPr>
          </a:p>
          <a:p>
            <a:pPr marL="0" indent="0" eaLnBrk="1" fontAlgn="auto" hangingPunct="1">
              <a:spcAft>
                <a:spcPts val="0"/>
              </a:spcAft>
              <a:buFont typeface="Arial"/>
              <a:buNone/>
              <a:defRPr/>
            </a:pPr>
            <a:endParaRPr lang="en-US" sz="2400" dirty="0">
              <a:solidFill>
                <a:schemeClr val="accent5"/>
              </a:solidFill>
            </a:endParaRPr>
          </a:p>
          <a:p>
            <a:pPr eaLnBrk="1" fontAlgn="auto" hangingPunct="1">
              <a:spcAft>
                <a:spcPts val="0"/>
              </a:spcAft>
              <a:buFont typeface="Arial"/>
              <a:buChar char="•"/>
              <a:defRPr/>
            </a:pP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spTree>
    <p:extLst>
      <p:ext uri="{BB962C8B-B14F-4D97-AF65-F5344CB8AC3E}">
        <p14:creationId xmlns:p14="http://schemas.microsoft.com/office/powerpoint/2010/main" xmlns="" val="2369671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3182"/>
          </a:xfrm>
        </p:spPr>
        <p:txBody>
          <a:bodyPr>
            <a:normAutofit/>
          </a:bodyPr>
          <a:lstStyle/>
          <a:p>
            <a:pPr algn="l"/>
            <a:r>
              <a:rPr lang="en-US" sz="2800" dirty="0" smtClean="0">
                <a:solidFill>
                  <a:schemeClr val="bg1"/>
                </a:solidFill>
              </a:rPr>
              <a:t>Stuck in Old Ways of Thinking</a:t>
            </a:r>
            <a:endParaRPr lang="en-US" sz="2800" dirty="0">
              <a:solidFill>
                <a:schemeClr val="bg1"/>
              </a:solidFill>
            </a:endParaRPr>
          </a:p>
        </p:txBody>
      </p:sp>
      <p:sp>
        <p:nvSpPr>
          <p:cNvPr id="12" name="Content Placeholder 4"/>
          <p:cNvSpPr txBox="1">
            <a:spLocks/>
          </p:cNvSpPr>
          <p:nvPr/>
        </p:nvSpPr>
        <p:spPr>
          <a:xfrm>
            <a:off x="457200" y="3672702"/>
            <a:ext cx="8229600" cy="21744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Lat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solidFill>
                <a:srgbClr val="717073"/>
              </a:solidFill>
            </a:endParaRPr>
          </a:p>
        </p:txBody>
      </p:sp>
      <p:sp>
        <p:nvSpPr>
          <p:cNvPr id="13" name="Content Placeholder 4"/>
          <p:cNvSpPr txBox="1">
            <a:spLocks/>
          </p:cNvSpPr>
          <p:nvPr/>
        </p:nvSpPr>
        <p:spPr>
          <a:xfrm>
            <a:off x="457200" y="3804990"/>
            <a:ext cx="8229600" cy="21744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Lat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solidFill>
                <a:srgbClr val="717073"/>
              </a:solidFill>
            </a:endParaRPr>
          </a:p>
        </p:txBody>
      </p:sp>
      <p:pic>
        <p:nvPicPr>
          <p:cNvPr id="30722" name="Picture 2" descr="http://st-listas.20minutos.es/images/2011-11/311369/3269830_640px.jpg?1322426368"/>
          <p:cNvPicPr>
            <a:picLocks noChangeAspect="1" noChangeArrowheads="1"/>
          </p:cNvPicPr>
          <p:nvPr/>
        </p:nvPicPr>
        <p:blipFill>
          <a:blip r:embed="rId4"/>
          <a:srcRect/>
          <a:stretch>
            <a:fillRect/>
          </a:stretch>
        </p:blipFill>
        <p:spPr bwMode="auto">
          <a:xfrm>
            <a:off x="2628612" y="1481223"/>
            <a:ext cx="3741015" cy="4465837"/>
          </a:xfrm>
          <a:prstGeom prst="rect">
            <a:avLst/>
          </a:prstGeom>
          <a:noFill/>
        </p:spPr>
      </p:pic>
    </p:spTree>
    <p:extLst>
      <p:ext uri="{BB962C8B-B14F-4D97-AF65-F5344CB8AC3E}">
        <p14:creationId xmlns="" xmlns:p14="http://schemas.microsoft.com/office/powerpoint/2010/main" val="12846500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3182"/>
          </a:xfrm>
        </p:spPr>
        <p:txBody>
          <a:bodyPr>
            <a:normAutofit/>
          </a:bodyPr>
          <a:lstStyle/>
          <a:p>
            <a:pPr algn="l"/>
            <a:r>
              <a:rPr lang="en-US" sz="2800" dirty="0" smtClean="0">
                <a:solidFill>
                  <a:schemeClr val="bg1"/>
                </a:solidFill>
              </a:rPr>
              <a:t># of Mobile Devices to Exceed Human Population</a:t>
            </a:r>
            <a:endParaRPr lang="en-US" sz="2800" dirty="0">
              <a:solidFill>
                <a:schemeClr val="bg1"/>
              </a:solidFill>
            </a:endParaRPr>
          </a:p>
        </p:txBody>
      </p:sp>
      <p:sp>
        <p:nvSpPr>
          <p:cNvPr id="12" name="Content Placeholder 4"/>
          <p:cNvSpPr txBox="1">
            <a:spLocks/>
          </p:cNvSpPr>
          <p:nvPr/>
        </p:nvSpPr>
        <p:spPr>
          <a:xfrm>
            <a:off x="457200" y="3672702"/>
            <a:ext cx="8229600" cy="21744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Lat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solidFill>
                <a:srgbClr val="717073"/>
              </a:solidFill>
            </a:endParaRPr>
          </a:p>
        </p:txBody>
      </p:sp>
      <p:sp>
        <p:nvSpPr>
          <p:cNvPr id="13" name="Content Placeholder 4"/>
          <p:cNvSpPr txBox="1">
            <a:spLocks/>
          </p:cNvSpPr>
          <p:nvPr/>
        </p:nvSpPr>
        <p:spPr>
          <a:xfrm>
            <a:off x="457200" y="3804990"/>
            <a:ext cx="8229600" cy="21744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Lat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solidFill>
                <a:srgbClr val="717073"/>
              </a:solidFill>
            </a:endParaRPr>
          </a:p>
        </p:txBody>
      </p:sp>
      <p:pic>
        <p:nvPicPr>
          <p:cNvPr id="16386" name="Picture 2" descr="http://setjapan.files.wordpress.com/2009/03/mobile-phones-0041.jpg?w=450"/>
          <p:cNvPicPr>
            <a:picLocks noChangeAspect="1" noChangeArrowheads="1"/>
          </p:cNvPicPr>
          <p:nvPr/>
        </p:nvPicPr>
        <p:blipFill>
          <a:blip r:embed="rId4"/>
          <a:srcRect/>
          <a:stretch>
            <a:fillRect/>
          </a:stretch>
        </p:blipFill>
        <p:spPr bwMode="auto">
          <a:xfrm>
            <a:off x="2389620" y="2048592"/>
            <a:ext cx="4581907" cy="3512795"/>
          </a:xfrm>
          <a:prstGeom prst="rect">
            <a:avLst/>
          </a:prstGeom>
          <a:noFill/>
        </p:spPr>
      </p:pic>
      <p:pic>
        <p:nvPicPr>
          <p:cNvPr id="16388" name="Picture 4" descr="mobile-phones"/>
          <p:cNvPicPr>
            <a:picLocks noChangeAspect="1" noChangeArrowheads="1"/>
          </p:cNvPicPr>
          <p:nvPr/>
        </p:nvPicPr>
        <p:blipFill>
          <a:blip r:embed="rId5"/>
          <a:srcRect/>
          <a:stretch>
            <a:fillRect/>
          </a:stretch>
        </p:blipFill>
        <p:spPr bwMode="auto">
          <a:xfrm>
            <a:off x="976746" y="2048592"/>
            <a:ext cx="4286250" cy="3048001"/>
          </a:xfrm>
          <a:prstGeom prst="rect">
            <a:avLst/>
          </a:prstGeom>
          <a:noFill/>
        </p:spPr>
      </p:pic>
      <p:pic>
        <p:nvPicPr>
          <p:cNvPr id="16390" name="Picture 6" descr="https://encrypted-tbn1.gstatic.com/images?q=tbn:ANd9GcQO1wiIb4ndWBLGtAgHEUQdzDbywV6ISXi8xWs7_e0XWOg_9Dau"/>
          <p:cNvPicPr>
            <a:picLocks noChangeAspect="1" noChangeArrowheads="1"/>
          </p:cNvPicPr>
          <p:nvPr/>
        </p:nvPicPr>
        <p:blipFill>
          <a:blip r:embed="rId6"/>
          <a:srcRect/>
          <a:stretch>
            <a:fillRect/>
          </a:stretch>
        </p:blipFill>
        <p:spPr bwMode="auto">
          <a:xfrm>
            <a:off x="4582102" y="2385764"/>
            <a:ext cx="3228975" cy="1419226"/>
          </a:xfrm>
          <a:prstGeom prst="rect">
            <a:avLst/>
          </a:prstGeom>
          <a:noFill/>
        </p:spPr>
      </p:pic>
      <p:pic>
        <p:nvPicPr>
          <p:cNvPr id="16392" name="Picture 8" descr="mobile phones"/>
          <p:cNvPicPr>
            <a:picLocks noChangeAspect="1" noChangeArrowheads="1"/>
          </p:cNvPicPr>
          <p:nvPr/>
        </p:nvPicPr>
        <p:blipFill>
          <a:blip r:embed="rId7"/>
          <a:srcRect/>
          <a:stretch>
            <a:fillRect/>
          </a:stretch>
        </p:blipFill>
        <p:spPr bwMode="auto">
          <a:xfrm>
            <a:off x="1486477" y="2170487"/>
            <a:ext cx="6191250" cy="3390900"/>
          </a:xfrm>
          <a:prstGeom prst="rect">
            <a:avLst/>
          </a:prstGeom>
          <a:noFill/>
        </p:spPr>
      </p:pic>
    </p:spTree>
    <p:extLst>
      <p:ext uri="{BB962C8B-B14F-4D97-AF65-F5344CB8AC3E}">
        <p14:creationId xmlns="" xmlns:p14="http://schemas.microsoft.com/office/powerpoint/2010/main" val="12846500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3182"/>
          </a:xfrm>
        </p:spPr>
        <p:txBody>
          <a:bodyPr>
            <a:normAutofit/>
          </a:bodyPr>
          <a:lstStyle/>
          <a:p>
            <a:pPr algn="l"/>
            <a:r>
              <a:rPr lang="en-US" sz="2800" dirty="0" smtClean="0">
                <a:solidFill>
                  <a:schemeClr val="bg1"/>
                </a:solidFill>
              </a:rPr>
              <a:t>A New Epoch</a:t>
            </a:r>
            <a:endParaRPr lang="en-US" sz="2800" dirty="0">
              <a:solidFill>
                <a:schemeClr val="bg1"/>
              </a:solidFill>
            </a:endParaRPr>
          </a:p>
        </p:txBody>
      </p:sp>
      <p:sp>
        <p:nvSpPr>
          <p:cNvPr id="12" name="Content Placeholder 4"/>
          <p:cNvSpPr txBox="1">
            <a:spLocks/>
          </p:cNvSpPr>
          <p:nvPr/>
        </p:nvSpPr>
        <p:spPr>
          <a:xfrm>
            <a:off x="457200" y="3672702"/>
            <a:ext cx="8229600" cy="21744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Lat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solidFill>
                <a:srgbClr val="717073"/>
              </a:solidFill>
            </a:endParaRPr>
          </a:p>
        </p:txBody>
      </p:sp>
      <p:sp>
        <p:nvSpPr>
          <p:cNvPr id="13" name="Content Placeholder 4"/>
          <p:cNvSpPr txBox="1">
            <a:spLocks/>
          </p:cNvSpPr>
          <p:nvPr/>
        </p:nvSpPr>
        <p:spPr>
          <a:xfrm>
            <a:off x="457200" y="3804990"/>
            <a:ext cx="8229600" cy="21744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Lat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solidFill>
                <a:srgbClr val="717073"/>
              </a:solidFill>
            </a:endParaRPr>
          </a:p>
        </p:txBody>
      </p:sp>
      <p:pic>
        <p:nvPicPr>
          <p:cNvPr id="2052" name="Picture 4" descr="http://www2.warwick.ac.uk/fac/soc/pais/people/aldrich/vigilant/lectures/gchq/cray/picture_023.jpg"/>
          <p:cNvPicPr>
            <a:picLocks noChangeAspect="1" noChangeArrowheads="1"/>
          </p:cNvPicPr>
          <p:nvPr/>
        </p:nvPicPr>
        <p:blipFill>
          <a:blip r:embed="rId4"/>
          <a:srcRect/>
          <a:stretch>
            <a:fillRect/>
          </a:stretch>
        </p:blipFill>
        <p:spPr bwMode="auto">
          <a:xfrm>
            <a:off x="2634039" y="970915"/>
            <a:ext cx="3943405" cy="5429885"/>
          </a:xfrm>
          <a:prstGeom prst="rect">
            <a:avLst/>
          </a:prstGeom>
          <a:noFill/>
        </p:spPr>
      </p:pic>
    </p:spTree>
    <p:extLst>
      <p:ext uri="{BB962C8B-B14F-4D97-AF65-F5344CB8AC3E}">
        <p14:creationId xmlns="" xmlns:p14="http://schemas.microsoft.com/office/powerpoint/2010/main" val="12846500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3182"/>
          </a:xfrm>
        </p:spPr>
        <p:txBody>
          <a:bodyPr>
            <a:normAutofit/>
          </a:bodyPr>
          <a:lstStyle/>
          <a:p>
            <a:pPr algn="l"/>
            <a:r>
              <a:rPr lang="en-US" sz="2800" dirty="0" smtClean="0">
                <a:solidFill>
                  <a:schemeClr val="bg1"/>
                </a:solidFill>
              </a:rPr>
              <a:t>Buckle Up!</a:t>
            </a:r>
            <a:endParaRPr lang="en-US" sz="2800" dirty="0">
              <a:solidFill>
                <a:schemeClr val="bg1"/>
              </a:solidFill>
            </a:endParaRPr>
          </a:p>
        </p:txBody>
      </p:sp>
      <p:sp>
        <p:nvSpPr>
          <p:cNvPr id="13" name="Content Placeholder 4"/>
          <p:cNvSpPr txBox="1">
            <a:spLocks/>
          </p:cNvSpPr>
          <p:nvPr/>
        </p:nvSpPr>
        <p:spPr>
          <a:xfrm>
            <a:off x="457200" y="3804990"/>
            <a:ext cx="8229600" cy="21744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Lat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solidFill>
                <a:srgbClr val="717073"/>
              </a:solidFill>
            </a:endParaRPr>
          </a:p>
        </p:txBody>
      </p:sp>
      <p:pic>
        <p:nvPicPr>
          <p:cNvPr id="5" name="Picture 2" descr="http://polpix.sueddeutsche.com/bild/1.988710.1355812863/860x860/streetviewdebatte.jpg"/>
          <p:cNvPicPr>
            <a:picLocks noChangeAspect="1" noChangeArrowheads="1"/>
          </p:cNvPicPr>
          <p:nvPr/>
        </p:nvPicPr>
        <p:blipFill>
          <a:blip r:embed="rId4"/>
          <a:srcRect/>
          <a:stretch>
            <a:fillRect/>
          </a:stretch>
        </p:blipFill>
        <p:spPr bwMode="auto">
          <a:xfrm>
            <a:off x="1569026" y="1395935"/>
            <a:ext cx="5974774" cy="4474133"/>
          </a:xfrm>
          <a:prstGeom prst="rect">
            <a:avLst/>
          </a:prstGeom>
          <a:noFill/>
        </p:spPr>
      </p:pic>
    </p:spTree>
    <p:extLst>
      <p:ext uri="{BB962C8B-B14F-4D97-AF65-F5344CB8AC3E}">
        <p14:creationId xmlns="" xmlns:p14="http://schemas.microsoft.com/office/powerpoint/2010/main" val="12846500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3182"/>
          </a:xfrm>
        </p:spPr>
        <p:txBody>
          <a:bodyPr>
            <a:normAutofit/>
          </a:bodyPr>
          <a:lstStyle/>
          <a:p>
            <a:pPr algn="l"/>
            <a:r>
              <a:rPr lang="en-US" sz="2800" dirty="0" smtClean="0">
                <a:solidFill>
                  <a:schemeClr val="bg1"/>
                </a:solidFill>
              </a:rPr>
              <a:t>Who Are Today’s Learners?</a:t>
            </a:r>
            <a:endParaRPr lang="en-US" sz="2800" dirty="0">
              <a:solidFill>
                <a:schemeClr val="bg1"/>
              </a:solidFill>
            </a:endParaRPr>
          </a:p>
        </p:txBody>
      </p:sp>
      <p:sp>
        <p:nvSpPr>
          <p:cNvPr id="12" name="Content Placeholder 4"/>
          <p:cNvSpPr txBox="1">
            <a:spLocks/>
          </p:cNvSpPr>
          <p:nvPr/>
        </p:nvSpPr>
        <p:spPr>
          <a:xfrm>
            <a:off x="457200" y="3672702"/>
            <a:ext cx="8229600" cy="21744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Lat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solidFill>
                <a:srgbClr val="717073"/>
              </a:solidFill>
            </a:endParaRPr>
          </a:p>
        </p:txBody>
      </p:sp>
      <p:sp>
        <p:nvSpPr>
          <p:cNvPr id="13" name="Content Placeholder 4"/>
          <p:cNvSpPr txBox="1">
            <a:spLocks/>
          </p:cNvSpPr>
          <p:nvPr/>
        </p:nvSpPr>
        <p:spPr>
          <a:xfrm>
            <a:off x="457200" y="3804990"/>
            <a:ext cx="8229600" cy="21744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Lat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solidFill>
                <a:srgbClr val="717073"/>
              </a:solidFill>
            </a:endParaRPr>
          </a:p>
        </p:txBody>
      </p:sp>
      <p:pic>
        <p:nvPicPr>
          <p:cNvPr id="103426" name="Picture 2"/>
          <p:cNvPicPr>
            <a:picLocks noChangeAspect="1" noChangeArrowheads="1"/>
          </p:cNvPicPr>
          <p:nvPr/>
        </p:nvPicPr>
        <p:blipFill>
          <a:blip r:embed="rId4"/>
          <a:srcRect/>
          <a:stretch>
            <a:fillRect/>
          </a:stretch>
        </p:blipFill>
        <p:spPr bwMode="auto">
          <a:xfrm>
            <a:off x="592281" y="2388414"/>
            <a:ext cx="7656513" cy="2568575"/>
          </a:xfrm>
          <a:prstGeom prst="rect">
            <a:avLst/>
          </a:prstGeom>
          <a:noFill/>
          <a:ln w="9525">
            <a:noFill/>
            <a:miter lim="800000"/>
            <a:headEnd/>
            <a:tailEnd/>
          </a:ln>
          <a:effectLst/>
        </p:spPr>
      </p:pic>
    </p:spTree>
    <p:extLst>
      <p:ext uri="{BB962C8B-B14F-4D97-AF65-F5344CB8AC3E}">
        <p14:creationId xmlns="" xmlns:p14="http://schemas.microsoft.com/office/powerpoint/2010/main" val="12846500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5">
      <a:dk1>
        <a:srgbClr val="717073"/>
      </a:dk1>
      <a:lt1>
        <a:sysClr val="window" lastClr="FFFFFF"/>
      </a:lt1>
      <a:dk2>
        <a:srgbClr val="000000"/>
      </a:dk2>
      <a:lt2>
        <a:srgbClr val="FFD100"/>
      </a:lt2>
      <a:accent1>
        <a:srgbClr val="54BCEB"/>
      </a:accent1>
      <a:accent2>
        <a:srgbClr val="D5D10E"/>
      </a:accent2>
      <a:accent3>
        <a:srgbClr val="90C1CC"/>
      </a:accent3>
      <a:accent4>
        <a:srgbClr val="9398CC"/>
      </a:accent4>
      <a:accent5>
        <a:srgbClr val="F58025"/>
      </a:accent5>
      <a:accent6>
        <a:srgbClr val="B5121B"/>
      </a:accent6>
      <a:hlink>
        <a:srgbClr val="A3A9A5"/>
      </a:hlink>
      <a:folHlink>
        <a:srgbClr val="6B676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0_Office Theme">
  <a:themeElements>
    <a:clrScheme name="Custom 5">
      <a:dk1>
        <a:srgbClr val="717073"/>
      </a:dk1>
      <a:lt1>
        <a:sysClr val="window" lastClr="FFFFFF"/>
      </a:lt1>
      <a:dk2>
        <a:srgbClr val="000000"/>
      </a:dk2>
      <a:lt2>
        <a:srgbClr val="FFD100"/>
      </a:lt2>
      <a:accent1>
        <a:srgbClr val="54BCEB"/>
      </a:accent1>
      <a:accent2>
        <a:srgbClr val="D5D10E"/>
      </a:accent2>
      <a:accent3>
        <a:srgbClr val="90C1CC"/>
      </a:accent3>
      <a:accent4>
        <a:srgbClr val="9398CC"/>
      </a:accent4>
      <a:accent5>
        <a:srgbClr val="F58025"/>
      </a:accent5>
      <a:accent6>
        <a:srgbClr val="B5121B"/>
      </a:accent6>
      <a:hlink>
        <a:srgbClr val="A3A9A5"/>
      </a:hlink>
      <a:folHlink>
        <a:srgbClr val="6B676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3_Office Theme">
  <a:themeElements>
    <a:clrScheme name="Custom 5">
      <a:dk1>
        <a:srgbClr val="717073"/>
      </a:dk1>
      <a:lt1>
        <a:sysClr val="window" lastClr="FFFFFF"/>
      </a:lt1>
      <a:dk2>
        <a:srgbClr val="000000"/>
      </a:dk2>
      <a:lt2>
        <a:srgbClr val="FFD100"/>
      </a:lt2>
      <a:accent1>
        <a:srgbClr val="54BCEB"/>
      </a:accent1>
      <a:accent2>
        <a:srgbClr val="D5D10E"/>
      </a:accent2>
      <a:accent3>
        <a:srgbClr val="90C1CC"/>
      </a:accent3>
      <a:accent4>
        <a:srgbClr val="9398CC"/>
      </a:accent4>
      <a:accent5>
        <a:srgbClr val="F58025"/>
      </a:accent5>
      <a:accent6>
        <a:srgbClr val="B5121B"/>
      </a:accent6>
      <a:hlink>
        <a:srgbClr val="A3A9A5"/>
      </a:hlink>
      <a:folHlink>
        <a:srgbClr val="6B676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Office Theme">
  <a:themeElements>
    <a:clrScheme name="Custom 5">
      <a:dk1>
        <a:srgbClr val="717073"/>
      </a:dk1>
      <a:lt1>
        <a:sysClr val="window" lastClr="FFFFFF"/>
      </a:lt1>
      <a:dk2>
        <a:srgbClr val="000000"/>
      </a:dk2>
      <a:lt2>
        <a:srgbClr val="FFD100"/>
      </a:lt2>
      <a:accent1>
        <a:srgbClr val="54BCEB"/>
      </a:accent1>
      <a:accent2>
        <a:srgbClr val="D5D10E"/>
      </a:accent2>
      <a:accent3>
        <a:srgbClr val="90C1CC"/>
      </a:accent3>
      <a:accent4>
        <a:srgbClr val="9398CC"/>
      </a:accent4>
      <a:accent5>
        <a:srgbClr val="F58025"/>
      </a:accent5>
      <a:accent6>
        <a:srgbClr val="B5121B"/>
      </a:accent6>
      <a:hlink>
        <a:srgbClr val="A3A9A5"/>
      </a:hlink>
      <a:folHlink>
        <a:srgbClr val="6B676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Office Theme">
  <a:themeElements>
    <a:clrScheme name="Custom 5">
      <a:dk1>
        <a:srgbClr val="717073"/>
      </a:dk1>
      <a:lt1>
        <a:sysClr val="window" lastClr="FFFFFF"/>
      </a:lt1>
      <a:dk2>
        <a:srgbClr val="000000"/>
      </a:dk2>
      <a:lt2>
        <a:srgbClr val="FFD100"/>
      </a:lt2>
      <a:accent1>
        <a:srgbClr val="54BCEB"/>
      </a:accent1>
      <a:accent2>
        <a:srgbClr val="D5D10E"/>
      </a:accent2>
      <a:accent3>
        <a:srgbClr val="90C1CC"/>
      </a:accent3>
      <a:accent4>
        <a:srgbClr val="9398CC"/>
      </a:accent4>
      <a:accent5>
        <a:srgbClr val="F58025"/>
      </a:accent5>
      <a:accent6>
        <a:srgbClr val="B5121B"/>
      </a:accent6>
      <a:hlink>
        <a:srgbClr val="A3A9A5"/>
      </a:hlink>
      <a:folHlink>
        <a:srgbClr val="6B676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1_Office Theme">
  <a:themeElements>
    <a:clrScheme name="Custom 5">
      <a:dk1>
        <a:srgbClr val="717073"/>
      </a:dk1>
      <a:lt1>
        <a:sysClr val="window" lastClr="FFFFFF"/>
      </a:lt1>
      <a:dk2>
        <a:srgbClr val="000000"/>
      </a:dk2>
      <a:lt2>
        <a:srgbClr val="FFD100"/>
      </a:lt2>
      <a:accent1>
        <a:srgbClr val="54BCEB"/>
      </a:accent1>
      <a:accent2>
        <a:srgbClr val="D5D10E"/>
      </a:accent2>
      <a:accent3>
        <a:srgbClr val="90C1CC"/>
      </a:accent3>
      <a:accent4>
        <a:srgbClr val="9398CC"/>
      </a:accent4>
      <a:accent5>
        <a:srgbClr val="F58025"/>
      </a:accent5>
      <a:accent6>
        <a:srgbClr val="B5121B"/>
      </a:accent6>
      <a:hlink>
        <a:srgbClr val="A3A9A5"/>
      </a:hlink>
      <a:folHlink>
        <a:srgbClr val="6B676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Custom 5">
      <a:dk1>
        <a:srgbClr val="717073"/>
      </a:dk1>
      <a:lt1>
        <a:sysClr val="window" lastClr="FFFFFF"/>
      </a:lt1>
      <a:dk2>
        <a:srgbClr val="000000"/>
      </a:dk2>
      <a:lt2>
        <a:srgbClr val="FFD100"/>
      </a:lt2>
      <a:accent1>
        <a:srgbClr val="54BCEB"/>
      </a:accent1>
      <a:accent2>
        <a:srgbClr val="D5D10E"/>
      </a:accent2>
      <a:accent3>
        <a:srgbClr val="90C1CC"/>
      </a:accent3>
      <a:accent4>
        <a:srgbClr val="9398CC"/>
      </a:accent4>
      <a:accent5>
        <a:srgbClr val="F58025"/>
      </a:accent5>
      <a:accent6>
        <a:srgbClr val="B5121B"/>
      </a:accent6>
      <a:hlink>
        <a:srgbClr val="A3A9A5"/>
      </a:hlink>
      <a:folHlink>
        <a:srgbClr val="6B676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Custom 5">
      <a:dk1>
        <a:srgbClr val="717073"/>
      </a:dk1>
      <a:lt1>
        <a:sysClr val="window" lastClr="FFFFFF"/>
      </a:lt1>
      <a:dk2>
        <a:srgbClr val="000000"/>
      </a:dk2>
      <a:lt2>
        <a:srgbClr val="FFD100"/>
      </a:lt2>
      <a:accent1>
        <a:srgbClr val="54BCEB"/>
      </a:accent1>
      <a:accent2>
        <a:srgbClr val="D5D10E"/>
      </a:accent2>
      <a:accent3>
        <a:srgbClr val="90C1CC"/>
      </a:accent3>
      <a:accent4>
        <a:srgbClr val="9398CC"/>
      </a:accent4>
      <a:accent5>
        <a:srgbClr val="F58025"/>
      </a:accent5>
      <a:accent6>
        <a:srgbClr val="B5121B"/>
      </a:accent6>
      <a:hlink>
        <a:srgbClr val="A3A9A5"/>
      </a:hlink>
      <a:folHlink>
        <a:srgbClr val="6B676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Custom 5">
      <a:dk1>
        <a:srgbClr val="717073"/>
      </a:dk1>
      <a:lt1>
        <a:sysClr val="window" lastClr="FFFFFF"/>
      </a:lt1>
      <a:dk2>
        <a:srgbClr val="000000"/>
      </a:dk2>
      <a:lt2>
        <a:srgbClr val="FFD100"/>
      </a:lt2>
      <a:accent1>
        <a:srgbClr val="54BCEB"/>
      </a:accent1>
      <a:accent2>
        <a:srgbClr val="D5D10E"/>
      </a:accent2>
      <a:accent3>
        <a:srgbClr val="90C1CC"/>
      </a:accent3>
      <a:accent4>
        <a:srgbClr val="9398CC"/>
      </a:accent4>
      <a:accent5>
        <a:srgbClr val="F58025"/>
      </a:accent5>
      <a:accent6>
        <a:srgbClr val="B5121B"/>
      </a:accent6>
      <a:hlink>
        <a:srgbClr val="A3A9A5"/>
      </a:hlink>
      <a:folHlink>
        <a:srgbClr val="6B676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Office Theme">
  <a:themeElements>
    <a:clrScheme name="Custom 5">
      <a:dk1>
        <a:srgbClr val="717073"/>
      </a:dk1>
      <a:lt1>
        <a:sysClr val="window" lastClr="FFFFFF"/>
      </a:lt1>
      <a:dk2>
        <a:srgbClr val="000000"/>
      </a:dk2>
      <a:lt2>
        <a:srgbClr val="FFD100"/>
      </a:lt2>
      <a:accent1>
        <a:srgbClr val="54BCEB"/>
      </a:accent1>
      <a:accent2>
        <a:srgbClr val="D5D10E"/>
      </a:accent2>
      <a:accent3>
        <a:srgbClr val="90C1CC"/>
      </a:accent3>
      <a:accent4>
        <a:srgbClr val="9398CC"/>
      </a:accent4>
      <a:accent5>
        <a:srgbClr val="F58025"/>
      </a:accent5>
      <a:accent6>
        <a:srgbClr val="B5121B"/>
      </a:accent6>
      <a:hlink>
        <a:srgbClr val="A3A9A5"/>
      </a:hlink>
      <a:folHlink>
        <a:srgbClr val="6B676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9_Office Theme">
  <a:themeElements>
    <a:clrScheme name="Custom 5">
      <a:dk1>
        <a:srgbClr val="717073"/>
      </a:dk1>
      <a:lt1>
        <a:sysClr val="window" lastClr="FFFFFF"/>
      </a:lt1>
      <a:dk2>
        <a:srgbClr val="000000"/>
      </a:dk2>
      <a:lt2>
        <a:srgbClr val="FFD100"/>
      </a:lt2>
      <a:accent1>
        <a:srgbClr val="54BCEB"/>
      </a:accent1>
      <a:accent2>
        <a:srgbClr val="D5D10E"/>
      </a:accent2>
      <a:accent3>
        <a:srgbClr val="90C1CC"/>
      </a:accent3>
      <a:accent4>
        <a:srgbClr val="9398CC"/>
      </a:accent4>
      <a:accent5>
        <a:srgbClr val="F58025"/>
      </a:accent5>
      <a:accent6>
        <a:srgbClr val="B5121B"/>
      </a:accent6>
      <a:hlink>
        <a:srgbClr val="A3A9A5"/>
      </a:hlink>
      <a:folHlink>
        <a:srgbClr val="6B676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3323</TotalTime>
  <Words>3727</Words>
  <Application>Microsoft Office PowerPoint</Application>
  <PresentationFormat>On-screen Show (4:3)</PresentationFormat>
  <Paragraphs>312</Paragraphs>
  <Slides>32</Slides>
  <Notes>27</Notes>
  <HiddenSlides>0</HiddenSlides>
  <MMClips>3</MMClips>
  <ScaleCrop>false</ScaleCrop>
  <HeadingPairs>
    <vt:vector size="4" baseType="variant">
      <vt:variant>
        <vt:lpstr>Theme</vt:lpstr>
      </vt:variant>
      <vt:variant>
        <vt:i4>11</vt:i4>
      </vt:variant>
      <vt:variant>
        <vt:lpstr>Slide Titles</vt:lpstr>
      </vt:variant>
      <vt:variant>
        <vt:i4>32</vt:i4>
      </vt:variant>
    </vt:vector>
  </HeadingPairs>
  <TitlesOfParts>
    <vt:vector size="43" baseType="lpstr">
      <vt:lpstr>Office Theme</vt:lpstr>
      <vt:lpstr>8_Office Theme</vt:lpstr>
      <vt:lpstr>5_Office Theme</vt:lpstr>
      <vt:lpstr>11_Office Theme</vt:lpstr>
      <vt:lpstr>4_Office Theme</vt:lpstr>
      <vt:lpstr>2_Office Theme</vt:lpstr>
      <vt:lpstr>1_Office Theme</vt:lpstr>
      <vt:lpstr>3_Office Theme</vt:lpstr>
      <vt:lpstr>9_Office Theme</vt:lpstr>
      <vt:lpstr>10_Office Theme</vt:lpstr>
      <vt:lpstr>13_Office Theme</vt:lpstr>
      <vt:lpstr>Chad Wick • Katherine Prince February 25, 2013</vt:lpstr>
      <vt:lpstr>Humor Me</vt:lpstr>
      <vt:lpstr>Humor Me</vt:lpstr>
      <vt:lpstr>Slide 4</vt:lpstr>
      <vt:lpstr>Stuck in Old Ways of Thinking</vt:lpstr>
      <vt:lpstr># of Mobile Devices to Exceed Human Population</vt:lpstr>
      <vt:lpstr>A New Epoch</vt:lpstr>
      <vt:lpstr>Buckle Up!</vt:lpstr>
      <vt:lpstr>Who Are Today’s Learners?</vt:lpstr>
      <vt:lpstr>What’s That Going to Cost Us?</vt:lpstr>
      <vt:lpstr>Looking Ahead</vt:lpstr>
      <vt:lpstr>The Map of Future Forces Is Here</vt:lpstr>
      <vt:lpstr>Reinventing Education</vt:lpstr>
      <vt:lpstr>Five Disruptions</vt:lpstr>
      <vt:lpstr>Reimagining Educator Roles</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Collaborating to Support Learning</vt:lpstr>
      <vt:lpstr>A World of Continuous Learning</vt:lpstr>
      <vt:lpstr>Slide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Elaine Olund</dc:creator>
  <cp:lastModifiedBy> Katherine Prince</cp:lastModifiedBy>
  <cp:revision>95</cp:revision>
  <dcterms:created xsi:type="dcterms:W3CDTF">2013-01-28T02:43:54Z</dcterms:created>
  <dcterms:modified xsi:type="dcterms:W3CDTF">2013-03-07T17:54:53Z</dcterms:modified>
</cp:coreProperties>
</file>