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700" r:id="rId3"/>
  </p:sldMasterIdLst>
  <p:notesMasterIdLst>
    <p:notesMasterId r:id="rId31"/>
  </p:notesMasterIdLst>
  <p:handoutMasterIdLst>
    <p:handoutMasterId r:id="rId32"/>
  </p:handoutMasterIdLst>
  <p:sldIdLst>
    <p:sldId id="452" r:id="rId4"/>
    <p:sldId id="461" r:id="rId5"/>
    <p:sldId id="456" r:id="rId6"/>
    <p:sldId id="458" r:id="rId7"/>
    <p:sldId id="459" r:id="rId8"/>
    <p:sldId id="457" r:id="rId9"/>
    <p:sldId id="460" r:id="rId10"/>
    <p:sldId id="463" r:id="rId11"/>
    <p:sldId id="464" r:id="rId12"/>
    <p:sldId id="465" r:id="rId13"/>
    <p:sldId id="455" r:id="rId14"/>
    <p:sldId id="454" r:id="rId15"/>
    <p:sldId id="453" r:id="rId16"/>
    <p:sldId id="449" r:id="rId17"/>
    <p:sldId id="409" r:id="rId18"/>
    <p:sldId id="448" r:id="rId19"/>
    <p:sldId id="365" r:id="rId20"/>
    <p:sldId id="406" r:id="rId21"/>
    <p:sldId id="425" r:id="rId22"/>
    <p:sldId id="447" r:id="rId23"/>
    <p:sldId id="405" r:id="rId24"/>
    <p:sldId id="440" r:id="rId25"/>
    <p:sldId id="444" r:id="rId26"/>
    <p:sldId id="430" r:id="rId27"/>
    <p:sldId id="433" r:id="rId28"/>
    <p:sldId id="413" r:id="rId29"/>
    <p:sldId id="34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F23B3"/>
    <a:srgbClr val="0091B2"/>
    <a:srgbClr val="8E908F"/>
    <a:srgbClr val="C2C2C2"/>
    <a:srgbClr val="B9F2FF"/>
    <a:srgbClr val="D1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1964" autoAdjust="0"/>
  </p:normalViewPr>
  <p:slideViewPr>
    <p:cSldViewPr>
      <p:cViewPr>
        <p:scale>
          <a:sx n="75" d="100"/>
          <a:sy n="75" d="100"/>
        </p:scale>
        <p:origin x="-1794" y="-2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A0927-BD8F-4927-AA9D-5AF7E7D3985E}" type="doc">
      <dgm:prSet loTypeId="urn:microsoft.com/office/officeart/2005/8/layout/hProcess9" loCatId="process" qsTypeId="urn:microsoft.com/office/officeart/2005/8/quickstyle/simple1" qsCatId="simple" csTypeId="urn:microsoft.com/office/officeart/2005/8/colors/accent1_2" csCatId="accent1" phldr="1"/>
      <dgm:spPr/>
    </dgm:pt>
    <dgm:pt modelId="{C3C82918-614A-479A-8F0E-F5AAB375F2BA}">
      <dgm:prSet phldrT="[Text]"/>
      <dgm:spPr>
        <a:solidFill>
          <a:srgbClr val="0091B2"/>
        </a:solidFill>
      </dgm:spPr>
      <dgm:t>
        <a:bodyPr/>
        <a:lstStyle/>
        <a:p>
          <a:r>
            <a:rPr lang="en-US" dirty="0" smtClean="0"/>
            <a:t>K-2</a:t>
          </a:r>
          <a:endParaRPr lang="en-US" dirty="0"/>
        </a:p>
      </dgm:t>
    </dgm:pt>
    <dgm:pt modelId="{B055D7AE-19FE-44B5-B00E-C3A98C31561B}" type="parTrans" cxnId="{85F465D9-C7F9-4194-AE4F-16890A66DD88}">
      <dgm:prSet/>
      <dgm:spPr/>
      <dgm:t>
        <a:bodyPr/>
        <a:lstStyle/>
        <a:p>
          <a:endParaRPr lang="en-US"/>
        </a:p>
      </dgm:t>
    </dgm:pt>
    <dgm:pt modelId="{848AADDF-9710-4513-854C-F14589042EEF}" type="sibTrans" cxnId="{85F465D9-C7F9-4194-AE4F-16890A66DD88}">
      <dgm:prSet/>
      <dgm:spPr/>
      <dgm:t>
        <a:bodyPr/>
        <a:lstStyle/>
        <a:p>
          <a:endParaRPr lang="en-US"/>
        </a:p>
      </dgm:t>
    </dgm:pt>
    <dgm:pt modelId="{6E735443-3C07-4F43-98B6-E8E76E30F617}">
      <dgm:prSet phldrT="[Text]"/>
      <dgm:spPr>
        <a:solidFill>
          <a:srgbClr val="0091B2"/>
        </a:solidFill>
      </dgm:spPr>
      <dgm:t>
        <a:bodyPr/>
        <a:lstStyle/>
        <a:p>
          <a:r>
            <a:rPr lang="en-US" dirty="0" smtClean="0"/>
            <a:t>3-8</a:t>
          </a:r>
          <a:endParaRPr lang="en-US" dirty="0"/>
        </a:p>
      </dgm:t>
    </dgm:pt>
    <dgm:pt modelId="{737BAF2B-F882-4B19-89DC-6C2FFC9A8FA2}" type="parTrans" cxnId="{3C84EAB3-A6BA-4A45-B128-0DD91947B400}">
      <dgm:prSet/>
      <dgm:spPr/>
      <dgm:t>
        <a:bodyPr/>
        <a:lstStyle/>
        <a:p>
          <a:endParaRPr lang="en-US"/>
        </a:p>
      </dgm:t>
    </dgm:pt>
    <dgm:pt modelId="{AE3B8066-BF3F-4B5B-BCEB-65D0DDC141A7}" type="sibTrans" cxnId="{3C84EAB3-A6BA-4A45-B128-0DD91947B400}">
      <dgm:prSet/>
      <dgm:spPr/>
      <dgm:t>
        <a:bodyPr/>
        <a:lstStyle/>
        <a:p>
          <a:endParaRPr lang="en-US"/>
        </a:p>
      </dgm:t>
    </dgm:pt>
    <dgm:pt modelId="{849EB0F9-9767-423B-8759-1A4C167860E0}">
      <dgm:prSet phldrT="[Text]"/>
      <dgm:spPr>
        <a:solidFill>
          <a:srgbClr val="0091B2"/>
        </a:solidFill>
      </dgm:spPr>
      <dgm:t>
        <a:bodyPr/>
        <a:lstStyle/>
        <a:p>
          <a:r>
            <a:rPr lang="en-US" dirty="0" smtClean="0"/>
            <a:t>High School</a:t>
          </a:r>
          <a:endParaRPr lang="en-US" dirty="0"/>
        </a:p>
      </dgm:t>
    </dgm:pt>
    <dgm:pt modelId="{1334B5CC-FED6-4F53-8E69-B5FABD240D4B}" type="parTrans" cxnId="{FA75E870-124B-476B-8C4A-78C4711AE3C2}">
      <dgm:prSet/>
      <dgm:spPr/>
      <dgm:t>
        <a:bodyPr/>
        <a:lstStyle/>
        <a:p>
          <a:endParaRPr lang="en-US"/>
        </a:p>
      </dgm:t>
    </dgm:pt>
    <dgm:pt modelId="{C0C2063D-91DC-4DA9-9F3C-FE88217C83A0}" type="sibTrans" cxnId="{FA75E870-124B-476B-8C4A-78C4711AE3C2}">
      <dgm:prSet/>
      <dgm:spPr/>
      <dgm:t>
        <a:bodyPr/>
        <a:lstStyle/>
        <a:p>
          <a:endParaRPr lang="en-US"/>
        </a:p>
      </dgm:t>
    </dgm:pt>
    <dgm:pt modelId="{92043DFF-B4B5-45F4-829F-718C07567C60}" type="pres">
      <dgm:prSet presAssocID="{E00A0927-BD8F-4927-AA9D-5AF7E7D3985E}" presName="CompostProcess" presStyleCnt="0">
        <dgm:presLayoutVars>
          <dgm:dir/>
          <dgm:resizeHandles val="exact"/>
        </dgm:presLayoutVars>
      </dgm:prSet>
      <dgm:spPr/>
    </dgm:pt>
    <dgm:pt modelId="{93F81525-F0C2-48FC-937E-2A3E2DB1F49B}" type="pres">
      <dgm:prSet presAssocID="{E00A0927-BD8F-4927-AA9D-5AF7E7D3985E}" presName="arrow" presStyleLbl="bgShp" presStyleIdx="0" presStyleCnt="1"/>
      <dgm:spPr>
        <a:gradFill flip="none" rotWithShape="0">
          <a:gsLst>
            <a:gs pos="0">
              <a:srgbClr val="0091B2">
                <a:tint val="66000"/>
                <a:satMod val="160000"/>
              </a:srgbClr>
            </a:gs>
            <a:gs pos="50000">
              <a:srgbClr val="0091B2">
                <a:tint val="44500"/>
                <a:satMod val="160000"/>
              </a:srgbClr>
            </a:gs>
            <a:gs pos="100000">
              <a:srgbClr val="0091B2">
                <a:tint val="23500"/>
                <a:satMod val="160000"/>
              </a:srgbClr>
            </a:gs>
          </a:gsLst>
          <a:lin ang="5400000" scaled="1"/>
          <a:tileRect/>
        </a:gradFill>
      </dgm:spPr>
    </dgm:pt>
    <dgm:pt modelId="{5489A358-D29B-4701-83D2-39C038CF1AA2}" type="pres">
      <dgm:prSet presAssocID="{E00A0927-BD8F-4927-AA9D-5AF7E7D3985E}" presName="linearProcess" presStyleCnt="0"/>
      <dgm:spPr/>
    </dgm:pt>
    <dgm:pt modelId="{A2A71A9A-AD6C-4A98-A0D2-EECAD175EBD1}" type="pres">
      <dgm:prSet presAssocID="{C3C82918-614A-479A-8F0E-F5AAB375F2BA}" presName="textNode" presStyleLbl="node1" presStyleIdx="0" presStyleCnt="3" custScaleX="46070" custLinFactNeighborX="17947" custLinFactNeighborY="1446">
        <dgm:presLayoutVars>
          <dgm:bulletEnabled val="1"/>
        </dgm:presLayoutVars>
      </dgm:prSet>
      <dgm:spPr/>
      <dgm:t>
        <a:bodyPr/>
        <a:lstStyle/>
        <a:p>
          <a:endParaRPr lang="en-US"/>
        </a:p>
      </dgm:t>
    </dgm:pt>
    <dgm:pt modelId="{57F9F140-105D-4FBE-BB48-893C9D8398BF}" type="pres">
      <dgm:prSet presAssocID="{848AADDF-9710-4513-854C-F14589042EEF}" presName="sibTrans" presStyleCnt="0"/>
      <dgm:spPr/>
    </dgm:pt>
    <dgm:pt modelId="{9C90ADA8-E1D7-487E-8D55-7BBCA6D01280}" type="pres">
      <dgm:prSet presAssocID="{6E735443-3C07-4F43-98B6-E8E76E30F617}" presName="textNode" presStyleLbl="node1" presStyleIdx="1" presStyleCnt="3" custScaleX="118926" custLinFactNeighborX="-50729" custLinFactNeighborY="1446">
        <dgm:presLayoutVars>
          <dgm:bulletEnabled val="1"/>
        </dgm:presLayoutVars>
      </dgm:prSet>
      <dgm:spPr/>
      <dgm:t>
        <a:bodyPr/>
        <a:lstStyle/>
        <a:p>
          <a:endParaRPr lang="en-US"/>
        </a:p>
      </dgm:t>
    </dgm:pt>
    <dgm:pt modelId="{F778E7AF-5A1F-4503-92F3-C4C43C566D13}" type="pres">
      <dgm:prSet presAssocID="{AE3B8066-BF3F-4B5B-BCEB-65D0DDC141A7}" presName="sibTrans" presStyleCnt="0"/>
      <dgm:spPr/>
    </dgm:pt>
    <dgm:pt modelId="{E80C508C-61FC-46A3-B997-3CD563747018}" type="pres">
      <dgm:prSet presAssocID="{849EB0F9-9767-423B-8759-1A4C167860E0}" presName="textNode" presStyleLbl="node1" presStyleIdx="2" presStyleCnt="3" custScaleX="80845" custLinFactX="-3766" custLinFactNeighborX="-100000" custLinFactNeighborY="1446">
        <dgm:presLayoutVars>
          <dgm:bulletEnabled val="1"/>
        </dgm:presLayoutVars>
      </dgm:prSet>
      <dgm:spPr/>
      <dgm:t>
        <a:bodyPr/>
        <a:lstStyle/>
        <a:p>
          <a:endParaRPr lang="en-US"/>
        </a:p>
      </dgm:t>
    </dgm:pt>
  </dgm:ptLst>
  <dgm:cxnLst>
    <dgm:cxn modelId="{FA75E870-124B-476B-8C4A-78C4711AE3C2}" srcId="{E00A0927-BD8F-4927-AA9D-5AF7E7D3985E}" destId="{849EB0F9-9767-423B-8759-1A4C167860E0}" srcOrd="2" destOrd="0" parTransId="{1334B5CC-FED6-4F53-8E69-B5FABD240D4B}" sibTransId="{C0C2063D-91DC-4DA9-9F3C-FE88217C83A0}"/>
    <dgm:cxn modelId="{85F465D9-C7F9-4194-AE4F-16890A66DD88}" srcId="{E00A0927-BD8F-4927-AA9D-5AF7E7D3985E}" destId="{C3C82918-614A-479A-8F0E-F5AAB375F2BA}" srcOrd="0" destOrd="0" parTransId="{B055D7AE-19FE-44B5-B00E-C3A98C31561B}" sibTransId="{848AADDF-9710-4513-854C-F14589042EEF}"/>
    <dgm:cxn modelId="{BAE9BCAB-B823-47EB-97B8-9E9E1A9E9E9C}" type="presOf" srcId="{6E735443-3C07-4F43-98B6-E8E76E30F617}" destId="{9C90ADA8-E1D7-487E-8D55-7BBCA6D01280}" srcOrd="0" destOrd="0" presId="urn:microsoft.com/office/officeart/2005/8/layout/hProcess9"/>
    <dgm:cxn modelId="{3C84EAB3-A6BA-4A45-B128-0DD91947B400}" srcId="{E00A0927-BD8F-4927-AA9D-5AF7E7D3985E}" destId="{6E735443-3C07-4F43-98B6-E8E76E30F617}" srcOrd="1" destOrd="0" parTransId="{737BAF2B-F882-4B19-89DC-6C2FFC9A8FA2}" sibTransId="{AE3B8066-BF3F-4B5B-BCEB-65D0DDC141A7}"/>
    <dgm:cxn modelId="{D8141BAF-4295-4E7F-9CB1-B4CCA59CC853}" type="presOf" srcId="{849EB0F9-9767-423B-8759-1A4C167860E0}" destId="{E80C508C-61FC-46A3-B997-3CD563747018}" srcOrd="0" destOrd="0" presId="urn:microsoft.com/office/officeart/2005/8/layout/hProcess9"/>
    <dgm:cxn modelId="{3BDB701B-5AE9-4009-997A-4BE5C32049A8}" type="presOf" srcId="{E00A0927-BD8F-4927-AA9D-5AF7E7D3985E}" destId="{92043DFF-B4B5-45F4-829F-718C07567C60}" srcOrd="0" destOrd="0" presId="urn:microsoft.com/office/officeart/2005/8/layout/hProcess9"/>
    <dgm:cxn modelId="{2AEA9758-E210-4EAE-A5FD-2CF97628E8CE}" type="presOf" srcId="{C3C82918-614A-479A-8F0E-F5AAB375F2BA}" destId="{A2A71A9A-AD6C-4A98-A0D2-EECAD175EBD1}" srcOrd="0" destOrd="0" presId="urn:microsoft.com/office/officeart/2005/8/layout/hProcess9"/>
    <dgm:cxn modelId="{92B146B7-F818-4629-94DC-D1654E665226}" type="presParOf" srcId="{92043DFF-B4B5-45F4-829F-718C07567C60}" destId="{93F81525-F0C2-48FC-937E-2A3E2DB1F49B}" srcOrd="0" destOrd="0" presId="urn:microsoft.com/office/officeart/2005/8/layout/hProcess9"/>
    <dgm:cxn modelId="{E2FF07C2-F6C5-470A-8F60-058D090468A5}" type="presParOf" srcId="{92043DFF-B4B5-45F4-829F-718C07567C60}" destId="{5489A358-D29B-4701-83D2-39C038CF1AA2}" srcOrd="1" destOrd="0" presId="urn:microsoft.com/office/officeart/2005/8/layout/hProcess9"/>
    <dgm:cxn modelId="{4E15D5F9-BC07-465F-A919-A2F94B5F06F9}" type="presParOf" srcId="{5489A358-D29B-4701-83D2-39C038CF1AA2}" destId="{A2A71A9A-AD6C-4A98-A0D2-EECAD175EBD1}" srcOrd="0" destOrd="0" presId="urn:microsoft.com/office/officeart/2005/8/layout/hProcess9"/>
    <dgm:cxn modelId="{60BBCC45-13B3-44FF-BE28-15DE635EF885}" type="presParOf" srcId="{5489A358-D29B-4701-83D2-39C038CF1AA2}" destId="{57F9F140-105D-4FBE-BB48-893C9D8398BF}" srcOrd="1" destOrd="0" presId="urn:microsoft.com/office/officeart/2005/8/layout/hProcess9"/>
    <dgm:cxn modelId="{CA453341-3FB0-4984-A54B-0B4627152617}" type="presParOf" srcId="{5489A358-D29B-4701-83D2-39C038CF1AA2}" destId="{9C90ADA8-E1D7-487E-8D55-7BBCA6D01280}" srcOrd="2" destOrd="0" presId="urn:microsoft.com/office/officeart/2005/8/layout/hProcess9"/>
    <dgm:cxn modelId="{666C18B9-CCFB-4137-886C-A7CD83A0F9B2}" type="presParOf" srcId="{5489A358-D29B-4701-83D2-39C038CF1AA2}" destId="{F778E7AF-5A1F-4503-92F3-C4C43C566D13}" srcOrd="3" destOrd="0" presId="urn:microsoft.com/office/officeart/2005/8/layout/hProcess9"/>
    <dgm:cxn modelId="{7E7C0E9A-0D82-4D1E-8119-6420830BB6D6}" type="presParOf" srcId="{5489A358-D29B-4701-83D2-39C038CF1AA2}" destId="{E80C508C-61FC-46A3-B997-3CD563747018}" srcOrd="4" destOrd="0" presId="urn:microsoft.com/office/officeart/2005/8/layout/hProcess9"/>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9E9C46-72BD-4F19-9391-7FD52A037C5F}" type="doc">
      <dgm:prSet loTypeId="urn:microsoft.com/office/officeart/2005/8/layout/hierarchy4" loCatId="hierarchy" qsTypeId="urn:microsoft.com/office/officeart/2005/8/quickstyle/simple1" qsCatId="simple" csTypeId="urn:microsoft.com/office/officeart/2005/8/colors/accent4_3" csCatId="accent4" phldr="1"/>
      <dgm:spPr/>
      <dgm:t>
        <a:bodyPr/>
        <a:lstStyle/>
        <a:p>
          <a:endParaRPr lang="en-US"/>
        </a:p>
      </dgm:t>
    </dgm:pt>
    <dgm:pt modelId="{0BFEC2C1-1AC3-4853-A757-FB681D550F7B}">
      <dgm:prSet phldrT="[Text]">
        <dgm:style>
          <a:lnRef idx="2">
            <a:schemeClr val="accent5"/>
          </a:lnRef>
          <a:fillRef idx="1">
            <a:schemeClr val="lt1"/>
          </a:fillRef>
          <a:effectRef idx="0">
            <a:schemeClr val="accent5"/>
          </a:effectRef>
          <a:fontRef idx="minor">
            <a:schemeClr val="dk1"/>
          </a:fontRef>
        </dgm:style>
      </dgm:prSet>
      <dgm:spPr>
        <a:ln w="57150"/>
      </dgm:spPr>
      <dgm:t>
        <a:bodyPr/>
        <a:lstStyle/>
        <a:p>
          <a:r>
            <a:rPr lang="en-US" dirty="0" smtClean="0">
              <a:solidFill>
                <a:schemeClr val="tx1"/>
              </a:solidFill>
            </a:rPr>
            <a:t>Students are on-track or ready for college and careers </a:t>
          </a:r>
          <a:endParaRPr lang="en-US" dirty="0">
            <a:solidFill>
              <a:schemeClr val="tx1"/>
            </a:solidFill>
          </a:endParaRPr>
        </a:p>
      </dgm:t>
    </dgm:pt>
    <dgm:pt modelId="{FD52AF77-3F3B-4ED9-8064-11AFF5803947}" type="parTrans" cxnId="{EEBC79FD-B319-4A7C-AA2B-B28E293A99B3}">
      <dgm:prSet/>
      <dgm:spPr/>
      <dgm:t>
        <a:bodyPr/>
        <a:lstStyle/>
        <a:p>
          <a:endParaRPr lang="en-US"/>
        </a:p>
      </dgm:t>
    </dgm:pt>
    <dgm:pt modelId="{B72263C7-AB61-405C-9180-35815214FEB7}" type="sibTrans" cxnId="{EEBC79FD-B319-4A7C-AA2B-B28E293A99B3}">
      <dgm:prSet/>
      <dgm:spPr/>
      <dgm:t>
        <a:bodyPr/>
        <a:lstStyle/>
        <a:p>
          <a:endParaRPr lang="en-US"/>
        </a:p>
      </dgm:t>
    </dgm:pt>
    <dgm:pt modelId="{5C084ED3-FB46-404D-9066-B9F98F6C1326}">
      <dgm:prSet phldrT="[Text]"/>
      <dgm:spPr>
        <a:solidFill>
          <a:srgbClr val="78488E"/>
        </a:solidFill>
      </dgm:spPr>
      <dgm:t>
        <a:bodyPr/>
        <a:lstStyle/>
        <a:p>
          <a:r>
            <a:rPr lang="en-US" b="1" dirty="0" smtClean="0"/>
            <a:t>Students build and present knowledge through research and the integration, comparison, and synthesis of ideas.</a:t>
          </a:r>
          <a:endParaRPr lang="en-US" b="1" dirty="0"/>
        </a:p>
      </dgm:t>
    </dgm:pt>
    <dgm:pt modelId="{8B89319A-E72F-4B5B-8877-10543B20D14F}" type="parTrans" cxnId="{48258F0A-F23A-4793-B23C-1B90362E37B5}">
      <dgm:prSet/>
      <dgm:spPr/>
      <dgm:t>
        <a:bodyPr/>
        <a:lstStyle/>
        <a:p>
          <a:endParaRPr lang="en-US"/>
        </a:p>
      </dgm:t>
    </dgm:pt>
    <dgm:pt modelId="{C1B0E0C3-7EF5-47D2-8D6B-277C08C811DE}" type="sibTrans" cxnId="{48258F0A-F23A-4793-B23C-1B90362E37B5}">
      <dgm:prSet/>
      <dgm:spPr/>
      <dgm:t>
        <a:bodyPr/>
        <a:lstStyle/>
        <a:p>
          <a:endParaRPr lang="en-US"/>
        </a:p>
      </dgm:t>
    </dgm:pt>
    <dgm:pt modelId="{E8C09872-BA41-4A3A-838C-B8951C39903C}">
      <dgm:prSet phldrT="[Text]" custT="1"/>
      <dgm:spPr>
        <a:solidFill>
          <a:srgbClr val="0091B2">
            <a:alpha val="60000"/>
          </a:srgbClr>
        </a:solidFill>
      </dgm:spPr>
      <dgm:t>
        <a:bodyPr/>
        <a:lstStyle/>
        <a:p>
          <a:r>
            <a:rPr lang="en-US" sz="1500" b="1" dirty="0" smtClean="0"/>
            <a:t>Reading Literature</a:t>
          </a:r>
          <a:endParaRPr lang="en-US" sz="1500" b="1" dirty="0"/>
        </a:p>
      </dgm:t>
    </dgm:pt>
    <dgm:pt modelId="{8302A2A9-545E-416B-A7E7-90417E54A573}" type="sibTrans" cxnId="{BCF51E20-3ADD-43DE-8EEE-4BD3FD7E91B5}">
      <dgm:prSet/>
      <dgm:spPr/>
      <dgm:t>
        <a:bodyPr/>
        <a:lstStyle/>
        <a:p>
          <a:endParaRPr lang="en-US"/>
        </a:p>
      </dgm:t>
    </dgm:pt>
    <dgm:pt modelId="{7D81B2AE-214E-423A-8855-CD27C214A330}" type="parTrans" cxnId="{BCF51E20-3ADD-43DE-8EEE-4BD3FD7E91B5}">
      <dgm:prSet/>
      <dgm:spPr/>
      <dgm:t>
        <a:bodyPr/>
        <a:lstStyle/>
        <a:p>
          <a:endParaRPr lang="en-US"/>
        </a:p>
      </dgm:t>
    </dgm:pt>
    <dgm:pt modelId="{EF2DFE25-6C8F-45F2-9280-CD7B2402CB91}">
      <dgm:prSet phldrT="[Text]" custT="1"/>
      <dgm:spPr>
        <a:solidFill>
          <a:srgbClr val="0091B2"/>
        </a:solidFill>
      </dgm:spPr>
      <dgm:t>
        <a:bodyPr/>
        <a:lstStyle/>
        <a:p>
          <a:r>
            <a:rPr lang="en-US" sz="1800" b="1" dirty="0" smtClean="0"/>
            <a:t>Students read and comprehend a range of sufficiently complex texts independently</a:t>
          </a:r>
          <a:endParaRPr lang="en-US" sz="1800" b="1" dirty="0"/>
        </a:p>
      </dgm:t>
    </dgm:pt>
    <dgm:pt modelId="{C6F858C4-5CD0-493C-87D7-1004B6837688}" type="sibTrans" cxnId="{A8560A74-ACF1-4733-8229-408F38F143B3}">
      <dgm:prSet/>
      <dgm:spPr/>
      <dgm:t>
        <a:bodyPr/>
        <a:lstStyle/>
        <a:p>
          <a:endParaRPr lang="en-US"/>
        </a:p>
      </dgm:t>
    </dgm:pt>
    <dgm:pt modelId="{3C2666D6-AC5E-4D74-9646-708737D079D5}" type="parTrans" cxnId="{A8560A74-ACF1-4733-8229-408F38F143B3}">
      <dgm:prSet/>
      <dgm:spPr/>
      <dgm:t>
        <a:bodyPr/>
        <a:lstStyle/>
        <a:p>
          <a:endParaRPr lang="en-US"/>
        </a:p>
      </dgm:t>
    </dgm:pt>
    <dgm:pt modelId="{8C5281CD-6A8E-4EE7-AC26-E0BF2D0AC23A}">
      <dgm:prSet custT="1"/>
      <dgm:spPr>
        <a:solidFill>
          <a:schemeClr val="tx1">
            <a:lumMod val="50000"/>
            <a:lumOff val="50000"/>
          </a:schemeClr>
        </a:solidFill>
      </dgm:spPr>
      <dgm:t>
        <a:bodyPr/>
        <a:lstStyle/>
        <a:p>
          <a:r>
            <a:rPr lang="en-US" sz="1800" b="1" dirty="0" smtClean="0"/>
            <a:t>Students write effectively when using and/or analyzing sources. </a:t>
          </a:r>
          <a:endParaRPr lang="en-US" sz="1800" b="1" dirty="0"/>
        </a:p>
      </dgm:t>
    </dgm:pt>
    <dgm:pt modelId="{18A15307-BEE7-4D1B-BFDC-6C52DB3E12C3}" type="parTrans" cxnId="{B5BF4F52-4F3C-4C79-BEE8-ED8BA7A08961}">
      <dgm:prSet/>
      <dgm:spPr/>
      <dgm:t>
        <a:bodyPr/>
        <a:lstStyle/>
        <a:p>
          <a:endParaRPr lang="en-US"/>
        </a:p>
      </dgm:t>
    </dgm:pt>
    <dgm:pt modelId="{C155198B-0412-46D0-9BC7-EBA79367B558}" type="sibTrans" cxnId="{B5BF4F52-4F3C-4C79-BEE8-ED8BA7A08961}">
      <dgm:prSet/>
      <dgm:spPr/>
      <dgm:t>
        <a:bodyPr/>
        <a:lstStyle/>
        <a:p>
          <a:endParaRPr lang="en-US"/>
        </a:p>
      </dgm:t>
    </dgm:pt>
    <dgm:pt modelId="{3E961B85-882D-4308-A6CD-981DE00CD385}">
      <dgm:prSet custT="1"/>
      <dgm:spPr>
        <a:solidFill>
          <a:srgbClr val="0091B2">
            <a:alpha val="60000"/>
          </a:srgbClr>
        </a:solidFill>
      </dgm:spPr>
      <dgm:t>
        <a:bodyPr/>
        <a:lstStyle/>
        <a:p>
          <a:r>
            <a:rPr lang="en-US" sz="1400" b="1" dirty="0" smtClean="0"/>
            <a:t>Reading Informational Text</a:t>
          </a:r>
          <a:endParaRPr lang="en-US" sz="1400" b="1" dirty="0"/>
        </a:p>
      </dgm:t>
    </dgm:pt>
    <dgm:pt modelId="{DA79A859-3D10-40B8-AB73-3F2BAFA73CCA}" type="parTrans" cxnId="{82FE8227-3BAB-407C-8906-9EC67E7AEEC0}">
      <dgm:prSet/>
      <dgm:spPr/>
      <dgm:t>
        <a:bodyPr/>
        <a:lstStyle/>
        <a:p>
          <a:endParaRPr lang="en-US"/>
        </a:p>
      </dgm:t>
    </dgm:pt>
    <dgm:pt modelId="{97C21A00-B0A2-4AC8-AFBD-1171D3EF1ED3}" type="sibTrans" cxnId="{82FE8227-3BAB-407C-8906-9EC67E7AEEC0}">
      <dgm:prSet/>
      <dgm:spPr/>
      <dgm:t>
        <a:bodyPr/>
        <a:lstStyle/>
        <a:p>
          <a:endParaRPr lang="en-US"/>
        </a:p>
      </dgm:t>
    </dgm:pt>
    <dgm:pt modelId="{AEE5BAD3-80DB-42F1-8E1C-A05AE99083A6}">
      <dgm:prSet custT="1"/>
      <dgm:spPr>
        <a:solidFill>
          <a:srgbClr val="0091B2">
            <a:alpha val="60000"/>
          </a:srgbClr>
        </a:solidFill>
      </dgm:spPr>
      <dgm:t>
        <a:bodyPr/>
        <a:lstStyle/>
        <a:p>
          <a:r>
            <a:rPr lang="en-US" sz="1400" b="1" dirty="0" smtClean="0"/>
            <a:t>Vocabulary Interpretation and Use</a:t>
          </a:r>
          <a:endParaRPr lang="en-US" sz="1400" b="1" dirty="0"/>
        </a:p>
      </dgm:t>
    </dgm:pt>
    <dgm:pt modelId="{48D05EE0-45A1-495E-B5B5-6049BF97EC04}" type="parTrans" cxnId="{A65EC324-C8DA-4BDD-8DB8-60F15DB13EE9}">
      <dgm:prSet/>
      <dgm:spPr/>
      <dgm:t>
        <a:bodyPr/>
        <a:lstStyle/>
        <a:p>
          <a:endParaRPr lang="en-US"/>
        </a:p>
      </dgm:t>
    </dgm:pt>
    <dgm:pt modelId="{9FD4CE48-6B60-475F-9491-ACFD9DEACA98}" type="sibTrans" cxnId="{A65EC324-C8DA-4BDD-8DB8-60F15DB13EE9}">
      <dgm:prSet/>
      <dgm:spPr/>
      <dgm:t>
        <a:bodyPr/>
        <a:lstStyle/>
        <a:p>
          <a:endParaRPr lang="en-US"/>
        </a:p>
      </dgm:t>
    </dgm:pt>
    <dgm:pt modelId="{BA8CCB43-ABD9-406F-96FD-0F48B4C00FD3}">
      <dgm:prSet custT="1"/>
      <dgm:spPr>
        <a:solidFill>
          <a:schemeClr val="bg1">
            <a:lumMod val="65000"/>
          </a:schemeClr>
        </a:solidFill>
      </dgm:spPr>
      <dgm:t>
        <a:bodyPr/>
        <a:lstStyle/>
        <a:p>
          <a:r>
            <a:rPr lang="en-US" sz="1600" b="1" dirty="0" smtClean="0"/>
            <a:t>Written Expression</a:t>
          </a:r>
          <a:endParaRPr lang="en-US" sz="1600" b="1" dirty="0"/>
        </a:p>
      </dgm:t>
    </dgm:pt>
    <dgm:pt modelId="{2154C11F-AACF-4C40-A135-C457CAD01E17}" type="parTrans" cxnId="{6F67B847-5595-44CC-A45A-39E442201A24}">
      <dgm:prSet/>
      <dgm:spPr/>
      <dgm:t>
        <a:bodyPr/>
        <a:lstStyle/>
        <a:p>
          <a:endParaRPr lang="en-US"/>
        </a:p>
      </dgm:t>
    </dgm:pt>
    <dgm:pt modelId="{DAF3F89D-CE5F-4FEC-A3B1-369BA08DCAEC}" type="sibTrans" cxnId="{6F67B847-5595-44CC-A45A-39E442201A24}">
      <dgm:prSet/>
      <dgm:spPr/>
      <dgm:t>
        <a:bodyPr/>
        <a:lstStyle/>
        <a:p>
          <a:endParaRPr lang="en-US"/>
        </a:p>
      </dgm:t>
    </dgm:pt>
    <dgm:pt modelId="{8C33E629-E528-4673-A8C4-9DC87EEC5630}">
      <dgm:prSet custT="1"/>
      <dgm:spPr>
        <a:solidFill>
          <a:schemeClr val="bg1">
            <a:lumMod val="65000"/>
          </a:schemeClr>
        </a:solidFill>
      </dgm:spPr>
      <dgm:t>
        <a:bodyPr/>
        <a:lstStyle/>
        <a:p>
          <a:r>
            <a:rPr lang="en-US" sz="1400" b="1" dirty="0" smtClean="0"/>
            <a:t>Conventions and Knowledge of Language</a:t>
          </a:r>
          <a:endParaRPr lang="en-US" sz="1400" b="1" dirty="0"/>
        </a:p>
      </dgm:t>
    </dgm:pt>
    <dgm:pt modelId="{557AB01A-F119-462F-9D11-EC9A9BBD95F6}" type="parTrans" cxnId="{B7B31FFA-4CF1-4F72-9ECD-5C9838651BAC}">
      <dgm:prSet/>
      <dgm:spPr/>
      <dgm:t>
        <a:bodyPr/>
        <a:lstStyle/>
        <a:p>
          <a:endParaRPr lang="en-US"/>
        </a:p>
      </dgm:t>
    </dgm:pt>
    <dgm:pt modelId="{39C7089A-F5DA-4EB6-8B85-BE055C66DC4C}" type="sibTrans" cxnId="{B7B31FFA-4CF1-4F72-9ECD-5C9838651BAC}">
      <dgm:prSet/>
      <dgm:spPr/>
      <dgm:t>
        <a:bodyPr/>
        <a:lstStyle/>
        <a:p>
          <a:endParaRPr lang="en-US"/>
        </a:p>
      </dgm:t>
    </dgm:pt>
    <dgm:pt modelId="{3ED2881F-2039-4EE4-9178-15D8EF6D3E97}" type="pres">
      <dgm:prSet presAssocID="{259E9C46-72BD-4F19-9391-7FD52A037C5F}" presName="Name0" presStyleCnt="0">
        <dgm:presLayoutVars>
          <dgm:chPref val="1"/>
          <dgm:dir/>
          <dgm:animOne val="branch"/>
          <dgm:animLvl val="lvl"/>
          <dgm:resizeHandles/>
        </dgm:presLayoutVars>
      </dgm:prSet>
      <dgm:spPr/>
      <dgm:t>
        <a:bodyPr/>
        <a:lstStyle/>
        <a:p>
          <a:endParaRPr lang="en-US"/>
        </a:p>
      </dgm:t>
    </dgm:pt>
    <dgm:pt modelId="{BEA5EBA7-9E1E-4367-932B-F27EE8463C46}" type="pres">
      <dgm:prSet presAssocID="{0BFEC2C1-1AC3-4853-A757-FB681D550F7B}" presName="vertOne" presStyleCnt="0"/>
      <dgm:spPr/>
    </dgm:pt>
    <dgm:pt modelId="{CE2853C3-8D22-4EEB-99A1-326022E51770}" type="pres">
      <dgm:prSet presAssocID="{0BFEC2C1-1AC3-4853-A757-FB681D550F7B}" presName="txOne" presStyleLbl="node0" presStyleIdx="0" presStyleCnt="1" custScaleY="60050" custLinFactNeighborY="23929">
        <dgm:presLayoutVars>
          <dgm:chPref val="3"/>
        </dgm:presLayoutVars>
      </dgm:prSet>
      <dgm:spPr/>
      <dgm:t>
        <a:bodyPr/>
        <a:lstStyle/>
        <a:p>
          <a:endParaRPr lang="en-US"/>
        </a:p>
      </dgm:t>
    </dgm:pt>
    <dgm:pt modelId="{9B3D340B-F31D-4496-ABCE-BB4933FB22D5}" type="pres">
      <dgm:prSet presAssocID="{0BFEC2C1-1AC3-4853-A757-FB681D550F7B}" presName="parTransOne" presStyleCnt="0"/>
      <dgm:spPr/>
    </dgm:pt>
    <dgm:pt modelId="{61A830BD-FE61-44A1-830D-10A5288FF952}" type="pres">
      <dgm:prSet presAssocID="{0BFEC2C1-1AC3-4853-A757-FB681D550F7B}" presName="horzOne" presStyleCnt="0"/>
      <dgm:spPr/>
    </dgm:pt>
    <dgm:pt modelId="{63E4A7CB-52C2-4196-8FAD-73E7A223280C}" type="pres">
      <dgm:prSet presAssocID="{EF2DFE25-6C8F-45F2-9280-CD7B2402CB91}" presName="vertTwo" presStyleCnt="0"/>
      <dgm:spPr/>
    </dgm:pt>
    <dgm:pt modelId="{BF0C99B6-0110-4FBF-8CAF-C1BEEA48DB32}" type="pres">
      <dgm:prSet presAssocID="{EF2DFE25-6C8F-45F2-9280-CD7B2402CB91}" presName="txTwo" presStyleLbl="node2" presStyleIdx="0" presStyleCnt="3" custScaleX="93273">
        <dgm:presLayoutVars>
          <dgm:chPref val="3"/>
        </dgm:presLayoutVars>
      </dgm:prSet>
      <dgm:spPr/>
      <dgm:t>
        <a:bodyPr/>
        <a:lstStyle/>
        <a:p>
          <a:endParaRPr lang="en-US"/>
        </a:p>
      </dgm:t>
    </dgm:pt>
    <dgm:pt modelId="{CA444F59-C012-4510-8651-F5394EA473AC}" type="pres">
      <dgm:prSet presAssocID="{EF2DFE25-6C8F-45F2-9280-CD7B2402CB91}" presName="parTransTwo" presStyleCnt="0"/>
      <dgm:spPr/>
    </dgm:pt>
    <dgm:pt modelId="{5266D4E9-E8F4-4CB5-88E5-D6CBD3A91A63}" type="pres">
      <dgm:prSet presAssocID="{EF2DFE25-6C8F-45F2-9280-CD7B2402CB91}" presName="horzTwo" presStyleCnt="0"/>
      <dgm:spPr/>
    </dgm:pt>
    <dgm:pt modelId="{880CCE6D-0A6C-4D90-901D-2DC82CC80A44}" type="pres">
      <dgm:prSet presAssocID="{E8C09872-BA41-4A3A-838C-B8951C39903C}" presName="vertThree" presStyleCnt="0"/>
      <dgm:spPr/>
    </dgm:pt>
    <dgm:pt modelId="{F9EB82F5-6649-4365-8C16-35363D72439B}" type="pres">
      <dgm:prSet presAssocID="{E8C09872-BA41-4A3A-838C-B8951C39903C}" presName="txThree" presStyleLbl="node3" presStyleIdx="0" presStyleCnt="5">
        <dgm:presLayoutVars>
          <dgm:chPref val="3"/>
        </dgm:presLayoutVars>
      </dgm:prSet>
      <dgm:spPr/>
      <dgm:t>
        <a:bodyPr/>
        <a:lstStyle/>
        <a:p>
          <a:endParaRPr lang="en-US"/>
        </a:p>
      </dgm:t>
    </dgm:pt>
    <dgm:pt modelId="{3A3B78EE-615D-4C73-AE05-89DD646F8182}" type="pres">
      <dgm:prSet presAssocID="{E8C09872-BA41-4A3A-838C-B8951C39903C}" presName="horzThree" presStyleCnt="0"/>
      <dgm:spPr/>
    </dgm:pt>
    <dgm:pt modelId="{838744B4-3F01-428E-9321-83BAE5B8FC2F}" type="pres">
      <dgm:prSet presAssocID="{8302A2A9-545E-416B-A7E7-90417E54A573}" presName="sibSpaceThree" presStyleCnt="0"/>
      <dgm:spPr/>
    </dgm:pt>
    <dgm:pt modelId="{B72340EA-B2D9-4972-9420-CD819F219E99}" type="pres">
      <dgm:prSet presAssocID="{3E961B85-882D-4308-A6CD-981DE00CD385}" presName="vertThree" presStyleCnt="0"/>
      <dgm:spPr/>
    </dgm:pt>
    <dgm:pt modelId="{76E68AFD-BEEA-4EB4-B301-66695741DAF4}" type="pres">
      <dgm:prSet presAssocID="{3E961B85-882D-4308-A6CD-981DE00CD385}" presName="txThree" presStyleLbl="node3" presStyleIdx="1" presStyleCnt="5">
        <dgm:presLayoutVars>
          <dgm:chPref val="3"/>
        </dgm:presLayoutVars>
      </dgm:prSet>
      <dgm:spPr/>
      <dgm:t>
        <a:bodyPr/>
        <a:lstStyle/>
        <a:p>
          <a:endParaRPr lang="en-US"/>
        </a:p>
      </dgm:t>
    </dgm:pt>
    <dgm:pt modelId="{7B2D55AD-5CFE-485D-ABB0-AF30940DA1A0}" type="pres">
      <dgm:prSet presAssocID="{3E961B85-882D-4308-A6CD-981DE00CD385}" presName="horzThree" presStyleCnt="0"/>
      <dgm:spPr/>
    </dgm:pt>
    <dgm:pt modelId="{AE893B9D-27DD-4940-A04B-249B229735A9}" type="pres">
      <dgm:prSet presAssocID="{97C21A00-B0A2-4AC8-AFBD-1171D3EF1ED3}" presName="sibSpaceThree" presStyleCnt="0"/>
      <dgm:spPr/>
    </dgm:pt>
    <dgm:pt modelId="{EFCC8499-EC9B-4D60-B268-0488D55D8B0D}" type="pres">
      <dgm:prSet presAssocID="{AEE5BAD3-80DB-42F1-8E1C-A05AE99083A6}" presName="vertThree" presStyleCnt="0"/>
      <dgm:spPr/>
    </dgm:pt>
    <dgm:pt modelId="{0DEAF55B-653B-4602-946E-CA2345D343F5}" type="pres">
      <dgm:prSet presAssocID="{AEE5BAD3-80DB-42F1-8E1C-A05AE99083A6}" presName="txThree" presStyleLbl="node3" presStyleIdx="2" presStyleCnt="5">
        <dgm:presLayoutVars>
          <dgm:chPref val="3"/>
        </dgm:presLayoutVars>
      </dgm:prSet>
      <dgm:spPr/>
      <dgm:t>
        <a:bodyPr/>
        <a:lstStyle/>
        <a:p>
          <a:endParaRPr lang="en-US"/>
        </a:p>
      </dgm:t>
    </dgm:pt>
    <dgm:pt modelId="{654A765D-8071-4280-949D-3680CE910473}" type="pres">
      <dgm:prSet presAssocID="{AEE5BAD3-80DB-42F1-8E1C-A05AE99083A6}" presName="horzThree" presStyleCnt="0"/>
      <dgm:spPr/>
    </dgm:pt>
    <dgm:pt modelId="{878B232C-7E99-48BE-8736-1C2C471F8957}" type="pres">
      <dgm:prSet presAssocID="{C6F858C4-5CD0-493C-87D7-1004B6837688}" presName="sibSpaceTwo" presStyleCnt="0"/>
      <dgm:spPr/>
    </dgm:pt>
    <dgm:pt modelId="{0BACA4B8-6894-4B35-9126-5063244D19EE}" type="pres">
      <dgm:prSet presAssocID="{8C5281CD-6A8E-4EE7-AC26-E0BF2D0AC23A}" presName="vertTwo" presStyleCnt="0"/>
      <dgm:spPr/>
    </dgm:pt>
    <dgm:pt modelId="{FAE6083A-E99C-4838-A2E4-4229C993C0F7}" type="pres">
      <dgm:prSet presAssocID="{8C5281CD-6A8E-4EE7-AC26-E0BF2D0AC23A}" presName="txTwo" presStyleLbl="node2" presStyleIdx="1" presStyleCnt="3" custScaleX="96450" custLinFactNeighborX="-1475" custLinFactNeighborY="-1595">
        <dgm:presLayoutVars>
          <dgm:chPref val="3"/>
        </dgm:presLayoutVars>
      </dgm:prSet>
      <dgm:spPr/>
      <dgm:t>
        <a:bodyPr/>
        <a:lstStyle/>
        <a:p>
          <a:endParaRPr lang="en-US"/>
        </a:p>
      </dgm:t>
    </dgm:pt>
    <dgm:pt modelId="{42D6AEA1-CE42-4C41-B25A-F50E985CD181}" type="pres">
      <dgm:prSet presAssocID="{8C5281CD-6A8E-4EE7-AC26-E0BF2D0AC23A}" presName="parTransTwo" presStyleCnt="0"/>
      <dgm:spPr/>
    </dgm:pt>
    <dgm:pt modelId="{7B1A4462-0CAF-4BB3-8AB0-C7C3E279EA94}" type="pres">
      <dgm:prSet presAssocID="{8C5281CD-6A8E-4EE7-AC26-E0BF2D0AC23A}" presName="horzTwo" presStyleCnt="0"/>
      <dgm:spPr/>
    </dgm:pt>
    <dgm:pt modelId="{E0C11B86-6100-4B22-8176-798277A44CB4}" type="pres">
      <dgm:prSet presAssocID="{BA8CCB43-ABD9-406F-96FD-0F48B4C00FD3}" presName="vertThree" presStyleCnt="0"/>
      <dgm:spPr/>
    </dgm:pt>
    <dgm:pt modelId="{52048A83-900E-4722-983E-B23B7B5C934B}" type="pres">
      <dgm:prSet presAssocID="{BA8CCB43-ABD9-406F-96FD-0F48B4C00FD3}" presName="txThree" presStyleLbl="node3" presStyleIdx="3" presStyleCnt="5">
        <dgm:presLayoutVars>
          <dgm:chPref val="3"/>
        </dgm:presLayoutVars>
      </dgm:prSet>
      <dgm:spPr/>
      <dgm:t>
        <a:bodyPr/>
        <a:lstStyle/>
        <a:p>
          <a:endParaRPr lang="en-US"/>
        </a:p>
      </dgm:t>
    </dgm:pt>
    <dgm:pt modelId="{B9E0764D-B762-4845-B268-28203CBA68A1}" type="pres">
      <dgm:prSet presAssocID="{BA8CCB43-ABD9-406F-96FD-0F48B4C00FD3}" presName="horzThree" presStyleCnt="0"/>
      <dgm:spPr/>
    </dgm:pt>
    <dgm:pt modelId="{584CF285-F9D3-4578-9344-A352AD80FA92}" type="pres">
      <dgm:prSet presAssocID="{DAF3F89D-CE5F-4FEC-A3B1-369BA08DCAEC}" presName="sibSpaceThree" presStyleCnt="0"/>
      <dgm:spPr/>
    </dgm:pt>
    <dgm:pt modelId="{977836E2-9FAB-4143-BDC2-D2C90C76C1AE}" type="pres">
      <dgm:prSet presAssocID="{8C33E629-E528-4673-A8C4-9DC87EEC5630}" presName="vertThree" presStyleCnt="0"/>
      <dgm:spPr/>
    </dgm:pt>
    <dgm:pt modelId="{F3505574-33A9-468D-8CEF-4ADF71CB9495}" type="pres">
      <dgm:prSet presAssocID="{8C33E629-E528-4673-A8C4-9DC87EEC5630}" presName="txThree" presStyleLbl="node3" presStyleIdx="4" presStyleCnt="5">
        <dgm:presLayoutVars>
          <dgm:chPref val="3"/>
        </dgm:presLayoutVars>
      </dgm:prSet>
      <dgm:spPr/>
      <dgm:t>
        <a:bodyPr/>
        <a:lstStyle/>
        <a:p>
          <a:endParaRPr lang="en-US"/>
        </a:p>
      </dgm:t>
    </dgm:pt>
    <dgm:pt modelId="{8289B21D-63E1-4522-A6E2-135B8C0E42D9}" type="pres">
      <dgm:prSet presAssocID="{8C33E629-E528-4673-A8C4-9DC87EEC5630}" presName="horzThree" presStyleCnt="0"/>
      <dgm:spPr/>
    </dgm:pt>
    <dgm:pt modelId="{AE36F022-AAC8-4907-9796-EB182EC960B4}" type="pres">
      <dgm:prSet presAssocID="{C155198B-0412-46D0-9BC7-EBA79367B558}" presName="sibSpaceTwo" presStyleCnt="0"/>
      <dgm:spPr/>
    </dgm:pt>
    <dgm:pt modelId="{2FA0B3A4-091A-4591-87CA-BA79C0D17CF2}" type="pres">
      <dgm:prSet presAssocID="{5C084ED3-FB46-404D-9066-B9F98F6C1326}" presName="vertTwo" presStyleCnt="0"/>
      <dgm:spPr/>
    </dgm:pt>
    <dgm:pt modelId="{62F4246D-493F-4A4B-9AC1-02082E8EB325}" type="pres">
      <dgm:prSet presAssocID="{5C084ED3-FB46-404D-9066-B9F98F6C1326}" presName="txTwo" presStyleLbl="node2" presStyleIdx="2" presStyleCnt="3" custScaleX="128325" custScaleY="215427" custLinFactNeighborY="-162">
        <dgm:presLayoutVars>
          <dgm:chPref val="3"/>
        </dgm:presLayoutVars>
      </dgm:prSet>
      <dgm:spPr/>
      <dgm:t>
        <a:bodyPr/>
        <a:lstStyle/>
        <a:p>
          <a:endParaRPr lang="en-US"/>
        </a:p>
      </dgm:t>
    </dgm:pt>
    <dgm:pt modelId="{737DDBBE-A493-454C-9488-9088732724FA}" type="pres">
      <dgm:prSet presAssocID="{5C084ED3-FB46-404D-9066-B9F98F6C1326}" presName="horzTwo" presStyleCnt="0"/>
      <dgm:spPr/>
    </dgm:pt>
  </dgm:ptLst>
  <dgm:cxnLst>
    <dgm:cxn modelId="{65980D0E-994C-444F-97D6-0D7C7A416C8C}" type="presOf" srcId="{259E9C46-72BD-4F19-9391-7FD52A037C5F}" destId="{3ED2881F-2039-4EE4-9178-15D8EF6D3E97}" srcOrd="0" destOrd="0" presId="urn:microsoft.com/office/officeart/2005/8/layout/hierarchy4"/>
    <dgm:cxn modelId="{6D7BA69F-65D0-4B05-BB3F-FB47C6A0ED2B}" type="presOf" srcId="{8C5281CD-6A8E-4EE7-AC26-E0BF2D0AC23A}" destId="{FAE6083A-E99C-4838-A2E4-4229C993C0F7}" srcOrd="0" destOrd="0" presId="urn:microsoft.com/office/officeart/2005/8/layout/hierarchy4"/>
    <dgm:cxn modelId="{48258F0A-F23A-4793-B23C-1B90362E37B5}" srcId="{0BFEC2C1-1AC3-4853-A757-FB681D550F7B}" destId="{5C084ED3-FB46-404D-9066-B9F98F6C1326}" srcOrd="2" destOrd="0" parTransId="{8B89319A-E72F-4B5B-8877-10543B20D14F}" sibTransId="{C1B0E0C3-7EF5-47D2-8D6B-277C08C811DE}"/>
    <dgm:cxn modelId="{A65EC324-C8DA-4BDD-8DB8-60F15DB13EE9}" srcId="{EF2DFE25-6C8F-45F2-9280-CD7B2402CB91}" destId="{AEE5BAD3-80DB-42F1-8E1C-A05AE99083A6}" srcOrd="2" destOrd="0" parTransId="{48D05EE0-45A1-495E-B5B5-6049BF97EC04}" sibTransId="{9FD4CE48-6B60-475F-9491-ACFD9DEACA98}"/>
    <dgm:cxn modelId="{82FE8227-3BAB-407C-8906-9EC67E7AEEC0}" srcId="{EF2DFE25-6C8F-45F2-9280-CD7B2402CB91}" destId="{3E961B85-882D-4308-A6CD-981DE00CD385}" srcOrd="1" destOrd="0" parTransId="{DA79A859-3D10-40B8-AB73-3F2BAFA73CCA}" sibTransId="{97C21A00-B0A2-4AC8-AFBD-1171D3EF1ED3}"/>
    <dgm:cxn modelId="{EEBC79FD-B319-4A7C-AA2B-B28E293A99B3}" srcId="{259E9C46-72BD-4F19-9391-7FD52A037C5F}" destId="{0BFEC2C1-1AC3-4853-A757-FB681D550F7B}" srcOrd="0" destOrd="0" parTransId="{FD52AF77-3F3B-4ED9-8064-11AFF5803947}" sibTransId="{B72263C7-AB61-405C-9180-35815214FEB7}"/>
    <dgm:cxn modelId="{B7B31FFA-4CF1-4F72-9ECD-5C9838651BAC}" srcId="{8C5281CD-6A8E-4EE7-AC26-E0BF2D0AC23A}" destId="{8C33E629-E528-4673-A8C4-9DC87EEC5630}" srcOrd="1" destOrd="0" parTransId="{557AB01A-F119-462F-9D11-EC9A9BBD95F6}" sibTransId="{39C7089A-F5DA-4EB6-8B85-BE055C66DC4C}"/>
    <dgm:cxn modelId="{141AE4CB-F0CD-4336-876A-0D9E7CCF17D8}" type="presOf" srcId="{E8C09872-BA41-4A3A-838C-B8951C39903C}" destId="{F9EB82F5-6649-4365-8C16-35363D72439B}" srcOrd="0" destOrd="0" presId="urn:microsoft.com/office/officeart/2005/8/layout/hierarchy4"/>
    <dgm:cxn modelId="{6F67B847-5595-44CC-A45A-39E442201A24}" srcId="{8C5281CD-6A8E-4EE7-AC26-E0BF2D0AC23A}" destId="{BA8CCB43-ABD9-406F-96FD-0F48B4C00FD3}" srcOrd="0" destOrd="0" parTransId="{2154C11F-AACF-4C40-A135-C457CAD01E17}" sibTransId="{DAF3F89D-CE5F-4FEC-A3B1-369BA08DCAEC}"/>
    <dgm:cxn modelId="{706344BA-1603-487A-9F49-3AECC7E144AE}" type="presOf" srcId="{0BFEC2C1-1AC3-4853-A757-FB681D550F7B}" destId="{CE2853C3-8D22-4EEB-99A1-326022E51770}" srcOrd="0" destOrd="0" presId="urn:microsoft.com/office/officeart/2005/8/layout/hierarchy4"/>
    <dgm:cxn modelId="{BCF51E20-3ADD-43DE-8EEE-4BD3FD7E91B5}" srcId="{EF2DFE25-6C8F-45F2-9280-CD7B2402CB91}" destId="{E8C09872-BA41-4A3A-838C-B8951C39903C}" srcOrd="0" destOrd="0" parTransId="{7D81B2AE-214E-423A-8855-CD27C214A330}" sibTransId="{8302A2A9-545E-416B-A7E7-90417E54A573}"/>
    <dgm:cxn modelId="{A8560A74-ACF1-4733-8229-408F38F143B3}" srcId="{0BFEC2C1-1AC3-4853-A757-FB681D550F7B}" destId="{EF2DFE25-6C8F-45F2-9280-CD7B2402CB91}" srcOrd="0" destOrd="0" parTransId="{3C2666D6-AC5E-4D74-9646-708737D079D5}" sibTransId="{C6F858C4-5CD0-493C-87D7-1004B6837688}"/>
    <dgm:cxn modelId="{09AFB3F6-9E2E-44C2-9C62-32FD28ABF47C}" type="presOf" srcId="{5C084ED3-FB46-404D-9066-B9F98F6C1326}" destId="{62F4246D-493F-4A4B-9AC1-02082E8EB325}" srcOrd="0" destOrd="0" presId="urn:microsoft.com/office/officeart/2005/8/layout/hierarchy4"/>
    <dgm:cxn modelId="{4385359B-52D5-4802-BFB4-8B164C185FA8}" type="presOf" srcId="{EF2DFE25-6C8F-45F2-9280-CD7B2402CB91}" destId="{BF0C99B6-0110-4FBF-8CAF-C1BEEA48DB32}" srcOrd="0" destOrd="0" presId="urn:microsoft.com/office/officeart/2005/8/layout/hierarchy4"/>
    <dgm:cxn modelId="{65F1459E-BF51-46D2-A922-F2B1EDDA77BF}" type="presOf" srcId="{AEE5BAD3-80DB-42F1-8E1C-A05AE99083A6}" destId="{0DEAF55B-653B-4602-946E-CA2345D343F5}" srcOrd="0" destOrd="0" presId="urn:microsoft.com/office/officeart/2005/8/layout/hierarchy4"/>
    <dgm:cxn modelId="{B703818F-8B41-472D-8F7E-E2447FA52122}" type="presOf" srcId="{BA8CCB43-ABD9-406F-96FD-0F48B4C00FD3}" destId="{52048A83-900E-4722-983E-B23B7B5C934B}" srcOrd="0" destOrd="0" presId="urn:microsoft.com/office/officeart/2005/8/layout/hierarchy4"/>
    <dgm:cxn modelId="{474437BB-3454-45A0-A1A3-1B7DD0A256D0}" type="presOf" srcId="{8C33E629-E528-4673-A8C4-9DC87EEC5630}" destId="{F3505574-33A9-468D-8CEF-4ADF71CB9495}" srcOrd="0" destOrd="0" presId="urn:microsoft.com/office/officeart/2005/8/layout/hierarchy4"/>
    <dgm:cxn modelId="{92D0201E-2B47-4B27-8B1B-8840D1F3EFEA}" type="presOf" srcId="{3E961B85-882D-4308-A6CD-981DE00CD385}" destId="{76E68AFD-BEEA-4EB4-B301-66695741DAF4}" srcOrd="0" destOrd="0" presId="urn:microsoft.com/office/officeart/2005/8/layout/hierarchy4"/>
    <dgm:cxn modelId="{B5BF4F52-4F3C-4C79-BEE8-ED8BA7A08961}" srcId="{0BFEC2C1-1AC3-4853-A757-FB681D550F7B}" destId="{8C5281CD-6A8E-4EE7-AC26-E0BF2D0AC23A}" srcOrd="1" destOrd="0" parTransId="{18A15307-BEE7-4D1B-BFDC-6C52DB3E12C3}" sibTransId="{C155198B-0412-46D0-9BC7-EBA79367B558}"/>
    <dgm:cxn modelId="{CFB8FA93-74D6-4772-BD88-53294E946FA5}" type="presParOf" srcId="{3ED2881F-2039-4EE4-9178-15D8EF6D3E97}" destId="{BEA5EBA7-9E1E-4367-932B-F27EE8463C46}" srcOrd="0" destOrd="0" presId="urn:microsoft.com/office/officeart/2005/8/layout/hierarchy4"/>
    <dgm:cxn modelId="{34B40F5B-0700-45C1-B193-506C67741D58}" type="presParOf" srcId="{BEA5EBA7-9E1E-4367-932B-F27EE8463C46}" destId="{CE2853C3-8D22-4EEB-99A1-326022E51770}" srcOrd="0" destOrd="0" presId="urn:microsoft.com/office/officeart/2005/8/layout/hierarchy4"/>
    <dgm:cxn modelId="{13E69B73-3DDB-4124-A168-4BD950A94D64}" type="presParOf" srcId="{BEA5EBA7-9E1E-4367-932B-F27EE8463C46}" destId="{9B3D340B-F31D-4496-ABCE-BB4933FB22D5}" srcOrd="1" destOrd="0" presId="urn:microsoft.com/office/officeart/2005/8/layout/hierarchy4"/>
    <dgm:cxn modelId="{5F01BA32-CE0C-4EB2-B5D6-50CA8CFDD57C}" type="presParOf" srcId="{BEA5EBA7-9E1E-4367-932B-F27EE8463C46}" destId="{61A830BD-FE61-44A1-830D-10A5288FF952}" srcOrd="2" destOrd="0" presId="urn:microsoft.com/office/officeart/2005/8/layout/hierarchy4"/>
    <dgm:cxn modelId="{D3363A77-9625-4FD4-88E9-63A8386DB524}" type="presParOf" srcId="{61A830BD-FE61-44A1-830D-10A5288FF952}" destId="{63E4A7CB-52C2-4196-8FAD-73E7A223280C}" srcOrd="0" destOrd="0" presId="urn:microsoft.com/office/officeart/2005/8/layout/hierarchy4"/>
    <dgm:cxn modelId="{0E4EF458-A6C8-4F47-8091-00F9783354DC}" type="presParOf" srcId="{63E4A7CB-52C2-4196-8FAD-73E7A223280C}" destId="{BF0C99B6-0110-4FBF-8CAF-C1BEEA48DB32}" srcOrd="0" destOrd="0" presId="urn:microsoft.com/office/officeart/2005/8/layout/hierarchy4"/>
    <dgm:cxn modelId="{4C873E64-B07D-49A9-96AF-15468C722C49}" type="presParOf" srcId="{63E4A7CB-52C2-4196-8FAD-73E7A223280C}" destId="{CA444F59-C012-4510-8651-F5394EA473AC}" srcOrd="1" destOrd="0" presId="urn:microsoft.com/office/officeart/2005/8/layout/hierarchy4"/>
    <dgm:cxn modelId="{F46DEE6F-0717-471E-959D-7981DBC5ED38}" type="presParOf" srcId="{63E4A7CB-52C2-4196-8FAD-73E7A223280C}" destId="{5266D4E9-E8F4-4CB5-88E5-D6CBD3A91A63}" srcOrd="2" destOrd="0" presId="urn:microsoft.com/office/officeart/2005/8/layout/hierarchy4"/>
    <dgm:cxn modelId="{BC1A4F47-9FC7-4D54-962E-322B0DB77633}" type="presParOf" srcId="{5266D4E9-E8F4-4CB5-88E5-D6CBD3A91A63}" destId="{880CCE6D-0A6C-4D90-901D-2DC82CC80A44}" srcOrd="0" destOrd="0" presId="urn:microsoft.com/office/officeart/2005/8/layout/hierarchy4"/>
    <dgm:cxn modelId="{60BAE7C6-3E06-4863-9107-91442319CF4C}" type="presParOf" srcId="{880CCE6D-0A6C-4D90-901D-2DC82CC80A44}" destId="{F9EB82F5-6649-4365-8C16-35363D72439B}" srcOrd="0" destOrd="0" presId="urn:microsoft.com/office/officeart/2005/8/layout/hierarchy4"/>
    <dgm:cxn modelId="{4D3F8A2C-F82B-4EB1-AC42-49824C0A7A83}" type="presParOf" srcId="{880CCE6D-0A6C-4D90-901D-2DC82CC80A44}" destId="{3A3B78EE-615D-4C73-AE05-89DD646F8182}" srcOrd="1" destOrd="0" presId="urn:microsoft.com/office/officeart/2005/8/layout/hierarchy4"/>
    <dgm:cxn modelId="{BA0E159F-A542-4992-99A9-91C3EBCE3FB4}" type="presParOf" srcId="{5266D4E9-E8F4-4CB5-88E5-D6CBD3A91A63}" destId="{838744B4-3F01-428E-9321-83BAE5B8FC2F}" srcOrd="1" destOrd="0" presId="urn:microsoft.com/office/officeart/2005/8/layout/hierarchy4"/>
    <dgm:cxn modelId="{B1BB4584-BDEE-46EE-9F20-DB08AFDDD001}" type="presParOf" srcId="{5266D4E9-E8F4-4CB5-88E5-D6CBD3A91A63}" destId="{B72340EA-B2D9-4972-9420-CD819F219E99}" srcOrd="2" destOrd="0" presId="urn:microsoft.com/office/officeart/2005/8/layout/hierarchy4"/>
    <dgm:cxn modelId="{408E1961-3859-440A-9A1B-F72BDF2C1198}" type="presParOf" srcId="{B72340EA-B2D9-4972-9420-CD819F219E99}" destId="{76E68AFD-BEEA-4EB4-B301-66695741DAF4}" srcOrd="0" destOrd="0" presId="urn:microsoft.com/office/officeart/2005/8/layout/hierarchy4"/>
    <dgm:cxn modelId="{4735C195-D3F4-4495-B999-007620E9FFC9}" type="presParOf" srcId="{B72340EA-B2D9-4972-9420-CD819F219E99}" destId="{7B2D55AD-5CFE-485D-ABB0-AF30940DA1A0}" srcOrd="1" destOrd="0" presId="urn:microsoft.com/office/officeart/2005/8/layout/hierarchy4"/>
    <dgm:cxn modelId="{45B15BAB-49AA-4D6D-B3CD-073E6E4DDD7A}" type="presParOf" srcId="{5266D4E9-E8F4-4CB5-88E5-D6CBD3A91A63}" destId="{AE893B9D-27DD-4940-A04B-249B229735A9}" srcOrd="3" destOrd="0" presId="urn:microsoft.com/office/officeart/2005/8/layout/hierarchy4"/>
    <dgm:cxn modelId="{E75BDFAD-B657-4B30-80FE-7A358077DAF6}" type="presParOf" srcId="{5266D4E9-E8F4-4CB5-88E5-D6CBD3A91A63}" destId="{EFCC8499-EC9B-4D60-B268-0488D55D8B0D}" srcOrd="4" destOrd="0" presId="urn:microsoft.com/office/officeart/2005/8/layout/hierarchy4"/>
    <dgm:cxn modelId="{22BED708-1654-4976-9617-ED04A3966AB0}" type="presParOf" srcId="{EFCC8499-EC9B-4D60-B268-0488D55D8B0D}" destId="{0DEAF55B-653B-4602-946E-CA2345D343F5}" srcOrd="0" destOrd="0" presId="urn:microsoft.com/office/officeart/2005/8/layout/hierarchy4"/>
    <dgm:cxn modelId="{DA79C09B-4264-4170-81E5-4E86942ED67E}" type="presParOf" srcId="{EFCC8499-EC9B-4D60-B268-0488D55D8B0D}" destId="{654A765D-8071-4280-949D-3680CE910473}" srcOrd="1" destOrd="0" presId="urn:microsoft.com/office/officeart/2005/8/layout/hierarchy4"/>
    <dgm:cxn modelId="{91067877-B766-47F0-B518-07CFD24131BA}" type="presParOf" srcId="{61A830BD-FE61-44A1-830D-10A5288FF952}" destId="{878B232C-7E99-48BE-8736-1C2C471F8957}" srcOrd="1" destOrd="0" presId="urn:microsoft.com/office/officeart/2005/8/layout/hierarchy4"/>
    <dgm:cxn modelId="{0CA2CD13-61E7-42B9-8CB7-2A9AF41D239F}" type="presParOf" srcId="{61A830BD-FE61-44A1-830D-10A5288FF952}" destId="{0BACA4B8-6894-4B35-9126-5063244D19EE}" srcOrd="2" destOrd="0" presId="urn:microsoft.com/office/officeart/2005/8/layout/hierarchy4"/>
    <dgm:cxn modelId="{E2D62548-A5A3-40FB-8FA6-440D71C44B7D}" type="presParOf" srcId="{0BACA4B8-6894-4B35-9126-5063244D19EE}" destId="{FAE6083A-E99C-4838-A2E4-4229C993C0F7}" srcOrd="0" destOrd="0" presId="urn:microsoft.com/office/officeart/2005/8/layout/hierarchy4"/>
    <dgm:cxn modelId="{BCA46870-98DD-4FBD-A0C7-D9A0BA1A7261}" type="presParOf" srcId="{0BACA4B8-6894-4B35-9126-5063244D19EE}" destId="{42D6AEA1-CE42-4C41-B25A-F50E985CD181}" srcOrd="1" destOrd="0" presId="urn:microsoft.com/office/officeart/2005/8/layout/hierarchy4"/>
    <dgm:cxn modelId="{B60E7897-4400-45D2-A7E8-871FF312E4BA}" type="presParOf" srcId="{0BACA4B8-6894-4B35-9126-5063244D19EE}" destId="{7B1A4462-0CAF-4BB3-8AB0-C7C3E279EA94}" srcOrd="2" destOrd="0" presId="urn:microsoft.com/office/officeart/2005/8/layout/hierarchy4"/>
    <dgm:cxn modelId="{C40A0D49-C708-4291-B8CC-D182FE0B1465}" type="presParOf" srcId="{7B1A4462-0CAF-4BB3-8AB0-C7C3E279EA94}" destId="{E0C11B86-6100-4B22-8176-798277A44CB4}" srcOrd="0" destOrd="0" presId="urn:microsoft.com/office/officeart/2005/8/layout/hierarchy4"/>
    <dgm:cxn modelId="{34D6FB88-00A8-43D5-A8DF-425A4E3E77F6}" type="presParOf" srcId="{E0C11B86-6100-4B22-8176-798277A44CB4}" destId="{52048A83-900E-4722-983E-B23B7B5C934B}" srcOrd="0" destOrd="0" presId="urn:microsoft.com/office/officeart/2005/8/layout/hierarchy4"/>
    <dgm:cxn modelId="{472440F7-9A39-4AC8-9C06-32FF0CE6C717}" type="presParOf" srcId="{E0C11B86-6100-4B22-8176-798277A44CB4}" destId="{B9E0764D-B762-4845-B268-28203CBA68A1}" srcOrd="1" destOrd="0" presId="urn:microsoft.com/office/officeart/2005/8/layout/hierarchy4"/>
    <dgm:cxn modelId="{4BA24731-77A9-46B6-B7AB-5747F0BB925B}" type="presParOf" srcId="{7B1A4462-0CAF-4BB3-8AB0-C7C3E279EA94}" destId="{584CF285-F9D3-4578-9344-A352AD80FA92}" srcOrd="1" destOrd="0" presId="urn:microsoft.com/office/officeart/2005/8/layout/hierarchy4"/>
    <dgm:cxn modelId="{19310757-F176-419E-9232-A2E1E65F2FE7}" type="presParOf" srcId="{7B1A4462-0CAF-4BB3-8AB0-C7C3E279EA94}" destId="{977836E2-9FAB-4143-BDC2-D2C90C76C1AE}" srcOrd="2" destOrd="0" presId="urn:microsoft.com/office/officeart/2005/8/layout/hierarchy4"/>
    <dgm:cxn modelId="{C989F4C3-F228-4BF1-9330-7F94D1A50EA2}" type="presParOf" srcId="{977836E2-9FAB-4143-BDC2-D2C90C76C1AE}" destId="{F3505574-33A9-468D-8CEF-4ADF71CB9495}" srcOrd="0" destOrd="0" presId="urn:microsoft.com/office/officeart/2005/8/layout/hierarchy4"/>
    <dgm:cxn modelId="{92B6B507-CC33-499F-98EF-F207360F49FF}" type="presParOf" srcId="{977836E2-9FAB-4143-BDC2-D2C90C76C1AE}" destId="{8289B21D-63E1-4522-A6E2-135B8C0E42D9}" srcOrd="1" destOrd="0" presId="urn:microsoft.com/office/officeart/2005/8/layout/hierarchy4"/>
    <dgm:cxn modelId="{63279232-E7D8-4F4C-98AD-8AF228565CBE}" type="presParOf" srcId="{61A830BD-FE61-44A1-830D-10A5288FF952}" destId="{AE36F022-AAC8-4907-9796-EB182EC960B4}" srcOrd="3" destOrd="0" presId="urn:microsoft.com/office/officeart/2005/8/layout/hierarchy4"/>
    <dgm:cxn modelId="{7613E279-B215-4449-9D3A-A3C1516E8CAF}" type="presParOf" srcId="{61A830BD-FE61-44A1-830D-10A5288FF952}" destId="{2FA0B3A4-091A-4591-87CA-BA79C0D17CF2}" srcOrd="4" destOrd="0" presId="urn:microsoft.com/office/officeart/2005/8/layout/hierarchy4"/>
    <dgm:cxn modelId="{AAF5274B-2F3F-4402-AA43-12099C5E9114}" type="presParOf" srcId="{2FA0B3A4-091A-4591-87CA-BA79C0D17CF2}" destId="{62F4246D-493F-4A4B-9AC1-02082E8EB325}" srcOrd="0" destOrd="0" presId="urn:microsoft.com/office/officeart/2005/8/layout/hierarchy4"/>
    <dgm:cxn modelId="{BDD2D38F-60D0-45EC-8B24-0ECCC1173D49}" type="presParOf" srcId="{2FA0B3A4-091A-4591-87CA-BA79C0D17CF2}" destId="{737DDBBE-A493-454C-9488-9088732724F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4CF54-75E2-4597-A9CF-E50E2D6F0599}" type="doc">
      <dgm:prSet loTypeId="urn:microsoft.com/office/officeart/2005/8/layout/default#2" loCatId="list" qsTypeId="urn:microsoft.com/office/officeart/2005/8/quickstyle/simple1" qsCatId="simple" csTypeId="urn:microsoft.com/office/officeart/2005/8/colors/accent4_2" csCatId="accent4" phldr="1"/>
      <dgm:spPr/>
      <dgm:t>
        <a:bodyPr/>
        <a:lstStyle/>
        <a:p>
          <a:endParaRPr lang="en-US"/>
        </a:p>
      </dgm:t>
    </dgm:pt>
    <dgm:pt modelId="{12F006D2-3BA0-4A9C-982B-4E49A214FA91}">
      <dgm:prSet phldrT="[Text]"/>
      <dgm:spPr>
        <a:solidFill>
          <a:srgbClr val="0091B2"/>
        </a:solidFill>
      </dgm:spPr>
      <dgm:t>
        <a:bodyPr/>
        <a:lstStyle/>
        <a:p>
          <a:r>
            <a:rPr lang="en-US" dirty="0" smtClean="0"/>
            <a:t>Students </a:t>
          </a:r>
          <a:r>
            <a:rPr lang="en-US" b="1" dirty="0" smtClean="0"/>
            <a:t>solve problems involving the major content </a:t>
          </a:r>
          <a:r>
            <a:rPr lang="en-US" dirty="0" smtClean="0"/>
            <a:t>for their grade level with connections to practices </a:t>
          </a:r>
          <a:endParaRPr lang="en-US" dirty="0"/>
        </a:p>
      </dgm:t>
    </dgm:pt>
    <dgm:pt modelId="{06A5455F-68AF-46AC-B799-597452676ABC}" type="parTrans" cxnId="{429A6601-D979-45AE-89D5-113414AAEA74}">
      <dgm:prSet/>
      <dgm:spPr/>
      <dgm:t>
        <a:bodyPr/>
        <a:lstStyle/>
        <a:p>
          <a:endParaRPr lang="en-US"/>
        </a:p>
      </dgm:t>
    </dgm:pt>
    <dgm:pt modelId="{1763502F-9EFA-466C-BFC2-671FBF7EAC79}" type="sibTrans" cxnId="{429A6601-D979-45AE-89D5-113414AAEA74}">
      <dgm:prSet/>
      <dgm:spPr/>
      <dgm:t>
        <a:bodyPr/>
        <a:lstStyle/>
        <a:p>
          <a:endParaRPr lang="en-US"/>
        </a:p>
      </dgm:t>
    </dgm:pt>
    <dgm:pt modelId="{CCB066A4-5AB9-4464-874C-A5F9207C736D}">
      <dgm:prSet phldrT="[Text]"/>
      <dgm:spPr>
        <a:solidFill>
          <a:srgbClr val="0091B2"/>
        </a:solidFill>
      </dgm:spPr>
      <dgm:t>
        <a:bodyPr/>
        <a:lstStyle/>
        <a:p>
          <a:r>
            <a:rPr lang="en-US" dirty="0" smtClean="0"/>
            <a:t>Student </a:t>
          </a:r>
          <a:r>
            <a:rPr lang="en-US" b="1" dirty="0" smtClean="0"/>
            <a:t>demonstrate fluency </a:t>
          </a:r>
          <a:r>
            <a:rPr lang="en-US" dirty="0" smtClean="0"/>
            <a:t>in areas set forth in the Standards for Content in grades 3-6 </a:t>
          </a:r>
          <a:endParaRPr lang="en-US" dirty="0"/>
        </a:p>
      </dgm:t>
    </dgm:pt>
    <dgm:pt modelId="{C6155003-E058-487C-A592-71121B1FDE72}" type="parTrans" cxnId="{2AA892BB-61BB-4E8F-BD1D-99A05938F887}">
      <dgm:prSet/>
      <dgm:spPr/>
      <dgm:t>
        <a:bodyPr/>
        <a:lstStyle/>
        <a:p>
          <a:endParaRPr lang="en-US"/>
        </a:p>
      </dgm:t>
    </dgm:pt>
    <dgm:pt modelId="{F2C07D09-CF1A-45B6-9E39-FAC8E50DF512}" type="sibTrans" cxnId="{2AA892BB-61BB-4E8F-BD1D-99A05938F887}">
      <dgm:prSet/>
      <dgm:spPr/>
      <dgm:t>
        <a:bodyPr/>
        <a:lstStyle/>
        <a:p>
          <a:endParaRPr lang="en-US"/>
        </a:p>
      </dgm:t>
    </dgm:pt>
    <dgm:pt modelId="{CFA746E0-F2DD-405D-8F4E-494900E083C4}">
      <dgm:prSet/>
      <dgm:spPr>
        <a:solidFill>
          <a:srgbClr val="0091B2"/>
        </a:solidFill>
      </dgm:spPr>
      <dgm:t>
        <a:bodyPr/>
        <a:lstStyle/>
        <a:p>
          <a:r>
            <a:rPr lang="en-US" dirty="0" smtClean="0"/>
            <a:t>Students </a:t>
          </a:r>
          <a:r>
            <a:rPr lang="en-US" b="1" dirty="0" smtClean="0"/>
            <a:t>solve problems involving the additional and supporting content </a:t>
          </a:r>
          <a:r>
            <a:rPr lang="en-US" dirty="0" smtClean="0"/>
            <a:t>for their grade level with connections to practices</a:t>
          </a:r>
          <a:endParaRPr lang="en-US" dirty="0"/>
        </a:p>
      </dgm:t>
    </dgm:pt>
    <dgm:pt modelId="{4E338AFF-D3F7-4D54-927A-A8D4F9363B99}" type="parTrans" cxnId="{F81829F2-F80D-431B-8937-2685EDFDCEAD}">
      <dgm:prSet/>
      <dgm:spPr/>
      <dgm:t>
        <a:bodyPr/>
        <a:lstStyle/>
        <a:p>
          <a:endParaRPr lang="en-US"/>
        </a:p>
      </dgm:t>
    </dgm:pt>
    <dgm:pt modelId="{1DE55D3E-D7C2-4453-9149-C632D513A239}" type="sibTrans" cxnId="{F81829F2-F80D-431B-8937-2685EDFDCEAD}">
      <dgm:prSet/>
      <dgm:spPr/>
      <dgm:t>
        <a:bodyPr/>
        <a:lstStyle/>
        <a:p>
          <a:endParaRPr lang="en-US"/>
        </a:p>
      </dgm:t>
    </dgm:pt>
    <dgm:pt modelId="{5D350C23-D470-484C-B9CA-65E5D7C5DFF3}">
      <dgm:prSet/>
      <dgm:spPr>
        <a:solidFill>
          <a:srgbClr val="0091B2"/>
        </a:solidFill>
      </dgm:spPr>
      <dgm:t>
        <a:bodyPr/>
        <a:lstStyle/>
        <a:p>
          <a:r>
            <a:rPr lang="en-US" dirty="0" smtClean="0"/>
            <a:t>Students </a:t>
          </a:r>
          <a:r>
            <a:rPr lang="en-US" b="1" dirty="0" smtClean="0"/>
            <a:t>express mathematical reasoning </a:t>
          </a:r>
          <a:r>
            <a:rPr lang="en-US" dirty="0" smtClean="0"/>
            <a:t>by constructing mathematical arguments and critiques</a:t>
          </a:r>
          <a:endParaRPr lang="en-US" dirty="0"/>
        </a:p>
      </dgm:t>
    </dgm:pt>
    <dgm:pt modelId="{29FFBEA2-6DA3-45EC-882E-AE2296EC45E6}" type="parTrans" cxnId="{852AA0AF-F77A-488D-920A-A7F715A00B6C}">
      <dgm:prSet/>
      <dgm:spPr/>
      <dgm:t>
        <a:bodyPr/>
        <a:lstStyle/>
        <a:p>
          <a:endParaRPr lang="en-US"/>
        </a:p>
      </dgm:t>
    </dgm:pt>
    <dgm:pt modelId="{5C24766A-066E-45EA-A3EB-B1788D7D9C39}" type="sibTrans" cxnId="{852AA0AF-F77A-488D-920A-A7F715A00B6C}">
      <dgm:prSet/>
      <dgm:spPr/>
      <dgm:t>
        <a:bodyPr/>
        <a:lstStyle/>
        <a:p>
          <a:endParaRPr lang="en-US"/>
        </a:p>
      </dgm:t>
    </dgm:pt>
    <dgm:pt modelId="{3F9146C8-8905-4DAE-B7F6-57E7FEE29CEB}">
      <dgm:prSet/>
      <dgm:spPr>
        <a:solidFill>
          <a:srgbClr val="0091B2"/>
        </a:solidFill>
      </dgm:spPr>
      <dgm:t>
        <a:bodyPr/>
        <a:lstStyle/>
        <a:p>
          <a:r>
            <a:rPr lang="en-US" dirty="0" smtClean="0"/>
            <a:t>Students solve real world problems engaging particularly in the </a:t>
          </a:r>
          <a:r>
            <a:rPr lang="en-US" b="1" dirty="0" smtClean="0"/>
            <a:t>modeling practice </a:t>
          </a:r>
          <a:endParaRPr lang="en-US" dirty="0"/>
        </a:p>
      </dgm:t>
    </dgm:pt>
    <dgm:pt modelId="{8FA5C280-2064-4113-804B-F9DC9E91D3BA}" type="parTrans" cxnId="{0EB1B3FC-F957-4ECB-BDCE-F61B1565A15E}">
      <dgm:prSet/>
      <dgm:spPr/>
      <dgm:t>
        <a:bodyPr/>
        <a:lstStyle/>
        <a:p>
          <a:endParaRPr lang="en-US"/>
        </a:p>
      </dgm:t>
    </dgm:pt>
    <dgm:pt modelId="{12E83429-1D17-43EB-923C-E3379D6BC997}" type="sibTrans" cxnId="{0EB1B3FC-F957-4ECB-BDCE-F61B1565A15E}">
      <dgm:prSet/>
      <dgm:spPr/>
      <dgm:t>
        <a:bodyPr/>
        <a:lstStyle/>
        <a:p>
          <a:endParaRPr lang="en-US"/>
        </a:p>
      </dgm:t>
    </dgm:pt>
    <dgm:pt modelId="{522996B9-A7BC-4852-B66B-F5F772B83EAD}" type="pres">
      <dgm:prSet presAssocID="{34D4CF54-75E2-4597-A9CF-E50E2D6F0599}" presName="diagram" presStyleCnt="0">
        <dgm:presLayoutVars>
          <dgm:dir/>
          <dgm:resizeHandles val="exact"/>
        </dgm:presLayoutVars>
      </dgm:prSet>
      <dgm:spPr/>
      <dgm:t>
        <a:bodyPr/>
        <a:lstStyle/>
        <a:p>
          <a:endParaRPr lang="en-US"/>
        </a:p>
      </dgm:t>
    </dgm:pt>
    <dgm:pt modelId="{52204077-AD1C-488A-82B8-508A405C5D4A}" type="pres">
      <dgm:prSet presAssocID="{12F006D2-3BA0-4A9C-982B-4E49A214FA91}" presName="node" presStyleLbl="node1" presStyleIdx="0" presStyleCnt="5">
        <dgm:presLayoutVars>
          <dgm:bulletEnabled val="1"/>
        </dgm:presLayoutVars>
      </dgm:prSet>
      <dgm:spPr>
        <a:prstGeom prst="roundRect">
          <a:avLst/>
        </a:prstGeom>
      </dgm:spPr>
      <dgm:t>
        <a:bodyPr/>
        <a:lstStyle/>
        <a:p>
          <a:endParaRPr lang="en-US"/>
        </a:p>
      </dgm:t>
    </dgm:pt>
    <dgm:pt modelId="{2D88CC7F-06B7-4AED-88D2-5A76CD246440}" type="pres">
      <dgm:prSet presAssocID="{1763502F-9EFA-466C-BFC2-671FBF7EAC79}" presName="sibTrans" presStyleCnt="0"/>
      <dgm:spPr/>
      <dgm:t>
        <a:bodyPr/>
        <a:lstStyle/>
        <a:p>
          <a:endParaRPr lang="en-US"/>
        </a:p>
      </dgm:t>
    </dgm:pt>
    <dgm:pt modelId="{452E5E17-A990-4817-92CC-DE82978A3461}" type="pres">
      <dgm:prSet presAssocID="{CFA746E0-F2DD-405D-8F4E-494900E083C4}" presName="node" presStyleLbl="node1" presStyleIdx="1" presStyleCnt="5">
        <dgm:presLayoutVars>
          <dgm:bulletEnabled val="1"/>
        </dgm:presLayoutVars>
      </dgm:prSet>
      <dgm:spPr>
        <a:prstGeom prst="roundRect">
          <a:avLst/>
        </a:prstGeom>
      </dgm:spPr>
      <dgm:t>
        <a:bodyPr/>
        <a:lstStyle/>
        <a:p>
          <a:endParaRPr lang="en-US"/>
        </a:p>
      </dgm:t>
    </dgm:pt>
    <dgm:pt modelId="{606B1E66-FF6F-4839-A413-408A7F6C5635}" type="pres">
      <dgm:prSet presAssocID="{1DE55D3E-D7C2-4453-9149-C632D513A239}" presName="sibTrans" presStyleCnt="0"/>
      <dgm:spPr/>
      <dgm:t>
        <a:bodyPr/>
        <a:lstStyle/>
        <a:p>
          <a:endParaRPr lang="en-US"/>
        </a:p>
      </dgm:t>
    </dgm:pt>
    <dgm:pt modelId="{1A3519D2-6CBB-4D1F-82B9-D9F128DC3814}" type="pres">
      <dgm:prSet presAssocID="{5D350C23-D470-484C-B9CA-65E5D7C5DFF3}" presName="node" presStyleLbl="node1" presStyleIdx="2" presStyleCnt="5">
        <dgm:presLayoutVars>
          <dgm:bulletEnabled val="1"/>
        </dgm:presLayoutVars>
      </dgm:prSet>
      <dgm:spPr>
        <a:prstGeom prst="roundRect">
          <a:avLst/>
        </a:prstGeom>
      </dgm:spPr>
      <dgm:t>
        <a:bodyPr/>
        <a:lstStyle/>
        <a:p>
          <a:endParaRPr lang="en-US"/>
        </a:p>
      </dgm:t>
    </dgm:pt>
    <dgm:pt modelId="{A4D4EA33-EE17-4EA9-9580-F8A997133F90}" type="pres">
      <dgm:prSet presAssocID="{5C24766A-066E-45EA-A3EB-B1788D7D9C39}" presName="sibTrans" presStyleCnt="0"/>
      <dgm:spPr/>
      <dgm:t>
        <a:bodyPr/>
        <a:lstStyle/>
        <a:p>
          <a:endParaRPr lang="en-US"/>
        </a:p>
      </dgm:t>
    </dgm:pt>
    <dgm:pt modelId="{2D6823CE-5BBE-4DCD-AF26-1599A54B086F}" type="pres">
      <dgm:prSet presAssocID="{3F9146C8-8905-4DAE-B7F6-57E7FEE29CEB}" presName="node" presStyleLbl="node1" presStyleIdx="3" presStyleCnt="5" custLinFactNeighborY="-6034">
        <dgm:presLayoutVars>
          <dgm:bulletEnabled val="1"/>
        </dgm:presLayoutVars>
      </dgm:prSet>
      <dgm:spPr>
        <a:prstGeom prst="roundRect">
          <a:avLst/>
        </a:prstGeom>
      </dgm:spPr>
      <dgm:t>
        <a:bodyPr/>
        <a:lstStyle/>
        <a:p>
          <a:endParaRPr lang="en-US"/>
        </a:p>
      </dgm:t>
    </dgm:pt>
    <dgm:pt modelId="{4F96C112-4A92-42FE-9290-90A858DE9BDB}" type="pres">
      <dgm:prSet presAssocID="{12E83429-1D17-43EB-923C-E3379D6BC997}" presName="sibTrans" presStyleCnt="0"/>
      <dgm:spPr/>
      <dgm:t>
        <a:bodyPr/>
        <a:lstStyle/>
        <a:p>
          <a:endParaRPr lang="en-US"/>
        </a:p>
      </dgm:t>
    </dgm:pt>
    <dgm:pt modelId="{2A389E56-E9E4-4FD7-981A-B9E5DF18DCCD}" type="pres">
      <dgm:prSet presAssocID="{CCB066A4-5AB9-4464-874C-A5F9207C736D}" presName="node" presStyleLbl="node1" presStyleIdx="4" presStyleCnt="5" custLinFactNeighborY="-6034">
        <dgm:presLayoutVars>
          <dgm:bulletEnabled val="1"/>
        </dgm:presLayoutVars>
      </dgm:prSet>
      <dgm:spPr>
        <a:prstGeom prst="roundRect">
          <a:avLst/>
        </a:prstGeom>
      </dgm:spPr>
      <dgm:t>
        <a:bodyPr/>
        <a:lstStyle/>
        <a:p>
          <a:endParaRPr lang="en-US"/>
        </a:p>
      </dgm:t>
    </dgm:pt>
  </dgm:ptLst>
  <dgm:cxnLst>
    <dgm:cxn modelId="{2A26C36F-0B3D-43C6-97AC-E71B50D27E8A}" type="presOf" srcId="{CCB066A4-5AB9-4464-874C-A5F9207C736D}" destId="{2A389E56-E9E4-4FD7-981A-B9E5DF18DCCD}" srcOrd="0" destOrd="0" presId="urn:microsoft.com/office/officeart/2005/8/layout/default#2"/>
    <dgm:cxn modelId="{429A6601-D979-45AE-89D5-113414AAEA74}" srcId="{34D4CF54-75E2-4597-A9CF-E50E2D6F0599}" destId="{12F006D2-3BA0-4A9C-982B-4E49A214FA91}" srcOrd="0" destOrd="0" parTransId="{06A5455F-68AF-46AC-B799-597452676ABC}" sibTransId="{1763502F-9EFA-466C-BFC2-671FBF7EAC79}"/>
    <dgm:cxn modelId="{62407457-D2D1-4E42-8B84-F31F5B286FA5}" type="presOf" srcId="{3F9146C8-8905-4DAE-B7F6-57E7FEE29CEB}" destId="{2D6823CE-5BBE-4DCD-AF26-1599A54B086F}" srcOrd="0" destOrd="0" presId="urn:microsoft.com/office/officeart/2005/8/layout/default#2"/>
    <dgm:cxn modelId="{E553486F-C33A-4C2D-88E3-02E4D2D2CF3F}" type="presOf" srcId="{CFA746E0-F2DD-405D-8F4E-494900E083C4}" destId="{452E5E17-A990-4817-92CC-DE82978A3461}" srcOrd="0" destOrd="0" presId="urn:microsoft.com/office/officeart/2005/8/layout/default#2"/>
    <dgm:cxn modelId="{2AA892BB-61BB-4E8F-BD1D-99A05938F887}" srcId="{34D4CF54-75E2-4597-A9CF-E50E2D6F0599}" destId="{CCB066A4-5AB9-4464-874C-A5F9207C736D}" srcOrd="4" destOrd="0" parTransId="{C6155003-E058-487C-A592-71121B1FDE72}" sibTransId="{F2C07D09-CF1A-45B6-9E39-FAC8E50DF512}"/>
    <dgm:cxn modelId="{0EB1B3FC-F957-4ECB-BDCE-F61B1565A15E}" srcId="{34D4CF54-75E2-4597-A9CF-E50E2D6F0599}" destId="{3F9146C8-8905-4DAE-B7F6-57E7FEE29CEB}" srcOrd="3" destOrd="0" parTransId="{8FA5C280-2064-4113-804B-F9DC9E91D3BA}" sibTransId="{12E83429-1D17-43EB-923C-E3379D6BC997}"/>
    <dgm:cxn modelId="{A8705C78-DC89-496F-BEC3-70A7E5E20FC6}" type="presOf" srcId="{34D4CF54-75E2-4597-A9CF-E50E2D6F0599}" destId="{522996B9-A7BC-4852-B66B-F5F772B83EAD}" srcOrd="0" destOrd="0" presId="urn:microsoft.com/office/officeart/2005/8/layout/default#2"/>
    <dgm:cxn modelId="{AFBA728F-965B-4E42-BC5D-40E7FBD7D70B}" type="presOf" srcId="{5D350C23-D470-484C-B9CA-65E5D7C5DFF3}" destId="{1A3519D2-6CBB-4D1F-82B9-D9F128DC3814}" srcOrd="0" destOrd="0" presId="urn:microsoft.com/office/officeart/2005/8/layout/default#2"/>
    <dgm:cxn modelId="{852AA0AF-F77A-488D-920A-A7F715A00B6C}" srcId="{34D4CF54-75E2-4597-A9CF-E50E2D6F0599}" destId="{5D350C23-D470-484C-B9CA-65E5D7C5DFF3}" srcOrd="2" destOrd="0" parTransId="{29FFBEA2-6DA3-45EC-882E-AE2296EC45E6}" sibTransId="{5C24766A-066E-45EA-A3EB-B1788D7D9C39}"/>
    <dgm:cxn modelId="{F81829F2-F80D-431B-8937-2685EDFDCEAD}" srcId="{34D4CF54-75E2-4597-A9CF-E50E2D6F0599}" destId="{CFA746E0-F2DD-405D-8F4E-494900E083C4}" srcOrd="1" destOrd="0" parTransId="{4E338AFF-D3F7-4D54-927A-A8D4F9363B99}" sibTransId="{1DE55D3E-D7C2-4453-9149-C632D513A239}"/>
    <dgm:cxn modelId="{08F11D90-5FBF-4002-9E4A-28C564477FC0}" type="presOf" srcId="{12F006D2-3BA0-4A9C-982B-4E49A214FA91}" destId="{52204077-AD1C-488A-82B8-508A405C5D4A}" srcOrd="0" destOrd="0" presId="urn:microsoft.com/office/officeart/2005/8/layout/default#2"/>
    <dgm:cxn modelId="{9FDF55EC-4C97-4830-A289-43EF285122A1}" type="presParOf" srcId="{522996B9-A7BC-4852-B66B-F5F772B83EAD}" destId="{52204077-AD1C-488A-82B8-508A405C5D4A}" srcOrd="0" destOrd="0" presId="urn:microsoft.com/office/officeart/2005/8/layout/default#2"/>
    <dgm:cxn modelId="{3F41F872-AC30-4FBD-9A7E-DFC581B7A619}" type="presParOf" srcId="{522996B9-A7BC-4852-B66B-F5F772B83EAD}" destId="{2D88CC7F-06B7-4AED-88D2-5A76CD246440}" srcOrd="1" destOrd="0" presId="urn:microsoft.com/office/officeart/2005/8/layout/default#2"/>
    <dgm:cxn modelId="{750F02BA-72CB-4808-AC3C-A9D28566EEAD}" type="presParOf" srcId="{522996B9-A7BC-4852-B66B-F5F772B83EAD}" destId="{452E5E17-A990-4817-92CC-DE82978A3461}" srcOrd="2" destOrd="0" presId="urn:microsoft.com/office/officeart/2005/8/layout/default#2"/>
    <dgm:cxn modelId="{64789919-06AA-4D41-BE3C-C6A7334CEB45}" type="presParOf" srcId="{522996B9-A7BC-4852-B66B-F5F772B83EAD}" destId="{606B1E66-FF6F-4839-A413-408A7F6C5635}" srcOrd="3" destOrd="0" presId="urn:microsoft.com/office/officeart/2005/8/layout/default#2"/>
    <dgm:cxn modelId="{F5E64A0E-1E10-4E6F-978E-37407A28F148}" type="presParOf" srcId="{522996B9-A7BC-4852-B66B-F5F772B83EAD}" destId="{1A3519D2-6CBB-4D1F-82B9-D9F128DC3814}" srcOrd="4" destOrd="0" presId="urn:microsoft.com/office/officeart/2005/8/layout/default#2"/>
    <dgm:cxn modelId="{B557CBFF-D75A-4267-A477-53A9E3724D85}" type="presParOf" srcId="{522996B9-A7BC-4852-B66B-F5F772B83EAD}" destId="{A4D4EA33-EE17-4EA9-9580-F8A997133F90}" srcOrd="5" destOrd="0" presId="urn:microsoft.com/office/officeart/2005/8/layout/default#2"/>
    <dgm:cxn modelId="{9E3EC036-CFA6-4D38-B06E-4D2ACDCCD0FD}" type="presParOf" srcId="{522996B9-A7BC-4852-B66B-F5F772B83EAD}" destId="{2D6823CE-5BBE-4DCD-AF26-1599A54B086F}" srcOrd="6" destOrd="0" presId="urn:microsoft.com/office/officeart/2005/8/layout/default#2"/>
    <dgm:cxn modelId="{C8335862-3EAB-4807-8292-8E4E1BD2AD84}" type="presParOf" srcId="{522996B9-A7BC-4852-B66B-F5F772B83EAD}" destId="{4F96C112-4A92-42FE-9290-90A858DE9BDB}" srcOrd="7" destOrd="0" presId="urn:microsoft.com/office/officeart/2005/8/layout/default#2"/>
    <dgm:cxn modelId="{94FE92C1-9BCA-42A6-BD66-BFF7BA21E71C}" type="presParOf" srcId="{522996B9-A7BC-4852-B66B-F5F772B83EAD}" destId="{2A389E56-E9E4-4FD7-981A-B9E5DF18DCCD}"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81525-F0C2-48FC-937E-2A3E2DB1F49B}">
      <dsp:nvSpPr>
        <dsp:cNvPr id="0" name=""/>
        <dsp:cNvSpPr/>
      </dsp:nvSpPr>
      <dsp:spPr>
        <a:xfrm>
          <a:off x="628649" y="0"/>
          <a:ext cx="7124700" cy="3073400"/>
        </a:xfrm>
        <a:prstGeom prst="rightArrow">
          <a:avLst/>
        </a:prstGeom>
        <a:gradFill flip="none" rotWithShape="0">
          <a:gsLst>
            <a:gs pos="0">
              <a:srgbClr val="0091B2">
                <a:tint val="66000"/>
                <a:satMod val="160000"/>
              </a:srgbClr>
            </a:gs>
            <a:gs pos="50000">
              <a:srgbClr val="0091B2">
                <a:tint val="44500"/>
                <a:satMod val="160000"/>
              </a:srgbClr>
            </a:gs>
            <a:gs pos="100000">
              <a:srgbClr val="0091B2">
                <a:tint val="23500"/>
                <a:satMod val="160000"/>
              </a:srgbClr>
            </a:gs>
          </a:gsLst>
          <a:lin ang="5400000" scaled="1"/>
          <a:tileRect/>
        </a:gradFill>
        <a:ln>
          <a:noFill/>
        </a:ln>
        <a:effectLst/>
      </dsp:spPr>
      <dsp:style>
        <a:lnRef idx="0">
          <a:scrgbClr r="0" g="0" b="0"/>
        </a:lnRef>
        <a:fillRef idx="1">
          <a:scrgbClr r="0" g="0" b="0"/>
        </a:fillRef>
        <a:effectRef idx="0">
          <a:scrgbClr r="0" g="0" b="0"/>
        </a:effectRef>
        <a:fontRef idx="minor"/>
      </dsp:style>
    </dsp:sp>
    <dsp:sp modelId="{A2A71A9A-AD6C-4A98-A0D2-EECAD175EBD1}">
      <dsp:nvSpPr>
        <dsp:cNvPr id="0" name=""/>
        <dsp:cNvSpPr/>
      </dsp:nvSpPr>
      <dsp:spPr>
        <a:xfrm>
          <a:off x="530774" y="939796"/>
          <a:ext cx="1242948" cy="1229360"/>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K-2</a:t>
          </a:r>
          <a:endParaRPr lang="en-US" sz="3100" kern="1200" dirty="0"/>
        </a:p>
      </dsp:txBody>
      <dsp:txXfrm>
        <a:off x="590786" y="999808"/>
        <a:ext cx="1122924" cy="1109336"/>
      </dsp:txXfrm>
    </dsp:sp>
    <dsp:sp modelId="{9C90ADA8-E1D7-487E-8D55-7BBCA6D01280}">
      <dsp:nvSpPr>
        <dsp:cNvPr id="0" name=""/>
        <dsp:cNvSpPr/>
      </dsp:nvSpPr>
      <dsp:spPr>
        <a:xfrm>
          <a:off x="1905001" y="939796"/>
          <a:ext cx="3208571" cy="1229360"/>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3-8</a:t>
          </a:r>
          <a:endParaRPr lang="en-US" sz="3100" kern="1200" dirty="0"/>
        </a:p>
      </dsp:txBody>
      <dsp:txXfrm>
        <a:off x="1965013" y="999808"/>
        <a:ext cx="3088547" cy="1109336"/>
      </dsp:txXfrm>
    </dsp:sp>
    <dsp:sp modelId="{E80C508C-61FC-46A3-B997-3CD563747018}">
      <dsp:nvSpPr>
        <dsp:cNvPr id="0" name=""/>
        <dsp:cNvSpPr/>
      </dsp:nvSpPr>
      <dsp:spPr>
        <a:xfrm>
          <a:off x="5224573" y="939796"/>
          <a:ext cx="2181162" cy="1229360"/>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High School</a:t>
          </a:r>
          <a:endParaRPr lang="en-US" sz="3100" kern="1200" dirty="0"/>
        </a:p>
      </dsp:txBody>
      <dsp:txXfrm>
        <a:off x="5284585" y="999808"/>
        <a:ext cx="2061138" cy="1109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853C3-8D22-4EEB-99A1-326022E51770}">
      <dsp:nvSpPr>
        <dsp:cNvPr id="0" name=""/>
        <dsp:cNvSpPr/>
      </dsp:nvSpPr>
      <dsp:spPr>
        <a:xfrm>
          <a:off x="5249" y="41581"/>
          <a:ext cx="8676300" cy="977511"/>
        </a:xfrm>
        <a:prstGeom prst="roundRect">
          <a:avLst>
            <a:gd name="adj" fmla="val 10000"/>
          </a:avLst>
        </a:prstGeom>
        <a:solidFill>
          <a:schemeClr val="lt1"/>
        </a:solidFill>
        <a:ln w="571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Students are on-track or ready for college and careers </a:t>
          </a:r>
          <a:endParaRPr lang="en-US" sz="3000" kern="1200" dirty="0">
            <a:solidFill>
              <a:schemeClr val="tx1"/>
            </a:solidFill>
          </a:endParaRPr>
        </a:p>
      </dsp:txBody>
      <dsp:txXfrm>
        <a:off x="33879" y="70211"/>
        <a:ext cx="8619040" cy="920251"/>
      </dsp:txXfrm>
    </dsp:sp>
    <dsp:sp modelId="{BF0C99B6-0110-4FBF-8CAF-C1BEEA48DB32}">
      <dsp:nvSpPr>
        <dsp:cNvPr id="0" name=""/>
        <dsp:cNvSpPr/>
      </dsp:nvSpPr>
      <dsp:spPr>
        <a:xfrm>
          <a:off x="150285" y="1148468"/>
          <a:ext cx="3787144" cy="1627829"/>
        </a:xfrm>
        <a:prstGeom prst="roundRect">
          <a:avLst>
            <a:gd name="adj" fmla="val 10000"/>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Students read and comprehend a range of sufficiently complex texts independently</a:t>
          </a:r>
          <a:endParaRPr lang="en-US" sz="1800" b="1" kern="1200" dirty="0"/>
        </a:p>
      </dsp:txBody>
      <dsp:txXfrm>
        <a:off x="197962" y="1196145"/>
        <a:ext cx="3691790" cy="1532475"/>
      </dsp:txXfrm>
    </dsp:sp>
    <dsp:sp modelId="{F9EB82F5-6649-4365-8C16-35363D72439B}">
      <dsp:nvSpPr>
        <dsp:cNvPr id="0" name=""/>
        <dsp:cNvSpPr/>
      </dsp:nvSpPr>
      <dsp:spPr>
        <a:xfrm>
          <a:off x="13718" y="2946369"/>
          <a:ext cx="1316562" cy="1627829"/>
        </a:xfrm>
        <a:prstGeom prst="roundRect">
          <a:avLst>
            <a:gd name="adj" fmla="val 10000"/>
          </a:avLst>
        </a:prstGeom>
        <a:solidFill>
          <a:srgbClr val="0091B2">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Reading Literature</a:t>
          </a:r>
          <a:endParaRPr lang="en-US" sz="1500" b="1" kern="1200" dirty="0"/>
        </a:p>
      </dsp:txBody>
      <dsp:txXfrm>
        <a:off x="52279" y="2984930"/>
        <a:ext cx="1239440" cy="1550707"/>
      </dsp:txXfrm>
    </dsp:sp>
    <dsp:sp modelId="{76E68AFD-BEEA-4EB4-B301-66695741DAF4}">
      <dsp:nvSpPr>
        <dsp:cNvPr id="0" name=""/>
        <dsp:cNvSpPr/>
      </dsp:nvSpPr>
      <dsp:spPr>
        <a:xfrm>
          <a:off x="1385576" y="2946369"/>
          <a:ext cx="1316562" cy="1627829"/>
        </a:xfrm>
        <a:prstGeom prst="roundRect">
          <a:avLst>
            <a:gd name="adj" fmla="val 10000"/>
          </a:avLst>
        </a:prstGeom>
        <a:solidFill>
          <a:srgbClr val="0091B2">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Reading Informational Text</a:t>
          </a:r>
          <a:endParaRPr lang="en-US" sz="1400" b="1" kern="1200" dirty="0"/>
        </a:p>
      </dsp:txBody>
      <dsp:txXfrm>
        <a:off x="1424137" y="2984930"/>
        <a:ext cx="1239440" cy="1550707"/>
      </dsp:txXfrm>
    </dsp:sp>
    <dsp:sp modelId="{0DEAF55B-653B-4602-946E-CA2345D343F5}">
      <dsp:nvSpPr>
        <dsp:cNvPr id="0" name=""/>
        <dsp:cNvSpPr/>
      </dsp:nvSpPr>
      <dsp:spPr>
        <a:xfrm>
          <a:off x="2757435" y="2946369"/>
          <a:ext cx="1316562" cy="1627829"/>
        </a:xfrm>
        <a:prstGeom prst="roundRect">
          <a:avLst>
            <a:gd name="adj" fmla="val 10000"/>
          </a:avLst>
        </a:prstGeom>
        <a:solidFill>
          <a:srgbClr val="0091B2">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Vocabulary Interpretation and Use</a:t>
          </a:r>
          <a:endParaRPr lang="en-US" sz="1400" b="1" kern="1200" dirty="0"/>
        </a:p>
      </dsp:txBody>
      <dsp:txXfrm>
        <a:off x="2795996" y="2984930"/>
        <a:ext cx="1239440" cy="1550707"/>
      </dsp:txXfrm>
    </dsp:sp>
    <dsp:sp modelId="{FAE6083A-E99C-4838-A2E4-4229C993C0F7}">
      <dsp:nvSpPr>
        <dsp:cNvPr id="0" name=""/>
        <dsp:cNvSpPr/>
      </dsp:nvSpPr>
      <dsp:spPr>
        <a:xfrm>
          <a:off x="4192654" y="1145755"/>
          <a:ext cx="2592982" cy="1627829"/>
        </a:xfrm>
        <a:prstGeom prst="roundRect">
          <a:avLst>
            <a:gd name="adj" fmla="val 10000"/>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Students write effectively when using and/or analyzing sources. </a:t>
          </a:r>
          <a:endParaRPr lang="en-US" sz="1800" b="1" kern="1200" dirty="0"/>
        </a:p>
      </dsp:txBody>
      <dsp:txXfrm>
        <a:off x="4240331" y="1193432"/>
        <a:ext cx="2497628" cy="1532475"/>
      </dsp:txXfrm>
    </dsp:sp>
    <dsp:sp modelId="{52048A83-900E-4722-983E-B23B7B5C934B}">
      <dsp:nvSpPr>
        <dsp:cNvPr id="0" name=""/>
        <dsp:cNvSpPr/>
      </dsp:nvSpPr>
      <dsp:spPr>
        <a:xfrm>
          <a:off x="4184589" y="2946369"/>
          <a:ext cx="1316562" cy="1627829"/>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Written Expression</a:t>
          </a:r>
          <a:endParaRPr lang="en-US" sz="1600" b="1" kern="1200" dirty="0"/>
        </a:p>
      </dsp:txBody>
      <dsp:txXfrm>
        <a:off x="4223150" y="2984930"/>
        <a:ext cx="1239440" cy="1550707"/>
      </dsp:txXfrm>
    </dsp:sp>
    <dsp:sp modelId="{F3505574-33A9-468D-8CEF-4ADF71CB9495}">
      <dsp:nvSpPr>
        <dsp:cNvPr id="0" name=""/>
        <dsp:cNvSpPr/>
      </dsp:nvSpPr>
      <dsp:spPr>
        <a:xfrm>
          <a:off x="5556448" y="2946369"/>
          <a:ext cx="1316562" cy="1627829"/>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Conventions and Knowledge of Language</a:t>
          </a:r>
          <a:endParaRPr lang="en-US" sz="1400" b="1" kern="1200" dirty="0"/>
        </a:p>
      </dsp:txBody>
      <dsp:txXfrm>
        <a:off x="5595009" y="2984930"/>
        <a:ext cx="1239440" cy="1550707"/>
      </dsp:txXfrm>
    </dsp:sp>
    <dsp:sp modelId="{62F4246D-493F-4A4B-9AC1-02082E8EB325}">
      <dsp:nvSpPr>
        <dsp:cNvPr id="0" name=""/>
        <dsp:cNvSpPr/>
      </dsp:nvSpPr>
      <dsp:spPr>
        <a:xfrm>
          <a:off x="6983602" y="1145831"/>
          <a:ext cx="1689479" cy="3506784"/>
        </a:xfrm>
        <a:prstGeom prst="roundRect">
          <a:avLst>
            <a:gd name="adj" fmla="val 10000"/>
          </a:avLst>
        </a:prstGeom>
        <a:solidFill>
          <a:srgbClr val="7848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Students build and present knowledge through research and the integration, comparison, and synthesis of ideas.</a:t>
          </a:r>
          <a:endParaRPr lang="en-US" sz="2000" b="1" kern="1200" dirty="0"/>
        </a:p>
      </dsp:txBody>
      <dsp:txXfrm>
        <a:off x="7033085" y="1195314"/>
        <a:ext cx="1590513" cy="3407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04077-AD1C-488A-82B8-508A405C5D4A}">
      <dsp:nvSpPr>
        <dsp:cNvPr id="0" name=""/>
        <dsp:cNvSpPr/>
      </dsp:nvSpPr>
      <dsp:spPr>
        <a:xfrm>
          <a:off x="0" y="109537"/>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Students </a:t>
          </a:r>
          <a:r>
            <a:rPr lang="en-US" sz="1900" b="1" kern="1200" dirty="0" smtClean="0"/>
            <a:t>solve problems involving the major content </a:t>
          </a:r>
          <a:r>
            <a:rPr lang="en-US" sz="1900" kern="1200" dirty="0" smtClean="0"/>
            <a:t>for their grade level with connections to practices </a:t>
          </a:r>
          <a:endParaRPr lang="en-US" sz="1900" kern="1200" dirty="0"/>
        </a:p>
      </dsp:txBody>
      <dsp:txXfrm>
        <a:off x="80905" y="190442"/>
        <a:ext cx="2600440" cy="1495539"/>
      </dsp:txXfrm>
    </dsp:sp>
    <dsp:sp modelId="{452E5E17-A990-4817-92CC-DE82978A3461}">
      <dsp:nvSpPr>
        <dsp:cNvPr id="0" name=""/>
        <dsp:cNvSpPr/>
      </dsp:nvSpPr>
      <dsp:spPr>
        <a:xfrm>
          <a:off x="3038474" y="109537"/>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Students </a:t>
          </a:r>
          <a:r>
            <a:rPr lang="en-US" sz="1900" b="1" kern="1200" dirty="0" smtClean="0"/>
            <a:t>solve problems involving the additional and supporting content </a:t>
          </a:r>
          <a:r>
            <a:rPr lang="en-US" sz="1900" kern="1200" dirty="0" smtClean="0"/>
            <a:t>for their grade level with connections to practices</a:t>
          </a:r>
          <a:endParaRPr lang="en-US" sz="1900" kern="1200" dirty="0"/>
        </a:p>
      </dsp:txBody>
      <dsp:txXfrm>
        <a:off x="3119379" y="190442"/>
        <a:ext cx="2600440" cy="1495539"/>
      </dsp:txXfrm>
    </dsp:sp>
    <dsp:sp modelId="{1A3519D2-6CBB-4D1F-82B9-D9F128DC3814}">
      <dsp:nvSpPr>
        <dsp:cNvPr id="0" name=""/>
        <dsp:cNvSpPr/>
      </dsp:nvSpPr>
      <dsp:spPr>
        <a:xfrm>
          <a:off x="6076950" y="109537"/>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Students </a:t>
          </a:r>
          <a:r>
            <a:rPr lang="en-US" sz="1900" b="1" kern="1200" dirty="0" smtClean="0"/>
            <a:t>express mathematical reasoning </a:t>
          </a:r>
          <a:r>
            <a:rPr lang="en-US" sz="1900" kern="1200" dirty="0" smtClean="0"/>
            <a:t>by constructing mathematical arguments and critiques</a:t>
          </a:r>
          <a:endParaRPr lang="en-US" sz="1900" kern="1200" dirty="0"/>
        </a:p>
      </dsp:txBody>
      <dsp:txXfrm>
        <a:off x="6157855" y="190442"/>
        <a:ext cx="2600440" cy="1495539"/>
      </dsp:txXfrm>
    </dsp:sp>
    <dsp:sp modelId="{2D6823CE-5BBE-4DCD-AF26-1599A54B086F}">
      <dsp:nvSpPr>
        <dsp:cNvPr id="0" name=""/>
        <dsp:cNvSpPr/>
      </dsp:nvSpPr>
      <dsp:spPr>
        <a:xfrm>
          <a:off x="1519237" y="1943108"/>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Students solve real world problems engaging particularly in the </a:t>
          </a:r>
          <a:r>
            <a:rPr lang="en-US" sz="1900" b="1" kern="1200" dirty="0" smtClean="0"/>
            <a:t>modeling practice </a:t>
          </a:r>
          <a:endParaRPr lang="en-US" sz="1900" kern="1200" dirty="0"/>
        </a:p>
      </dsp:txBody>
      <dsp:txXfrm>
        <a:off x="1600142" y="2024013"/>
        <a:ext cx="2600440" cy="1495539"/>
      </dsp:txXfrm>
    </dsp:sp>
    <dsp:sp modelId="{2A389E56-E9E4-4FD7-981A-B9E5DF18DCCD}">
      <dsp:nvSpPr>
        <dsp:cNvPr id="0" name=""/>
        <dsp:cNvSpPr/>
      </dsp:nvSpPr>
      <dsp:spPr>
        <a:xfrm>
          <a:off x="4557712" y="1943108"/>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Student </a:t>
          </a:r>
          <a:r>
            <a:rPr lang="en-US" sz="1900" b="1" kern="1200" dirty="0" smtClean="0"/>
            <a:t>demonstrate fluency </a:t>
          </a:r>
          <a:r>
            <a:rPr lang="en-US" sz="1900" kern="1200" dirty="0" smtClean="0"/>
            <a:t>in areas set forth in the Standards for Content in grades 3-6 </a:t>
          </a:r>
          <a:endParaRPr lang="en-US" sz="1900" kern="1200" dirty="0"/>
        </a:p>
      </dsp:txBody>
      <dsp:txXfrm>
        <a:off x="4638617" y="2024013"/>
        <a:ext cx="2600440" cy="14955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77BC68-C460-4B34-AFD7-B9027B0504C7}" type="datetimeFigureOut">
              <a:rPr lang="en-US" smtClean="0"/>
              <a:pPr/>
              <a:t>3/21/2012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500616-59A6-425A-A392-A24B6510BD61}" type="slidenum">
              <a:rPr lang="en-US" smtClean="0"/>
              <a:pPr/>
              <a:t>‹#›</a:t>
            </a:fld>
            <a:endParaRPr lang="en-US"/>
          </a:p>
        </p:txBody>
      </p:sp>
    </p:spTree>
    <p:extLst>
      <p:ext uri="{BB962C8B-B14F-4D97-AF65-F5344CB8AC3E}">
        <p14:creationId xmlns:p14="http://schemas.microsoft.com/office/powerpoint/2010/main" val="3077155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6D56283-6016-43A4-96D7-CE16B338513C}" type="datetimeFigureOut">
              <a:rPr lang="en-US" smtClean="0"/>
              <a:pPr/>
              <a:t>3/21/2012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B1C21B-5D40-4303-A0FF-A967A5E5CDAC}" type="slidenum">
              <a:rPr lang="en-US" smtClean="0"/>
              <a:pPr/>
              <a:t>‹#›</a:t>
            </a:fld>
            <a:endParaRPr lang="en-US"/>
          </a:p>
        </p:txBody>
      </p:sp>
    </p:spTree>
    <p:extLst>
      <p:ext uri="{BB962C8B-B14F-4D97-AF65-F5344CB8AC3E}">
        <p14:creationId xmlns:p14="http://schemas.microsoft.com/office/powerpoint/2010/main" val="305078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14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spcAft>
                <a:spcPts val="600"/>
              </a:spcAft>
            </a:pPr>
            <a:r>
              <a:rPr lang="en-US" sz="2800" dirty="0" smtClean="0"/>
              <a:t>All on the same level</a:t>
            </a:r>
          </a:p>
          <a:p>
            <a:endParaRPr lang="en-US"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23</a:t>
            </a:fld>
            <a:endParaRPr lang="en-US"/>
          </a:p>
        </p:txBody>
      </p:sp>
    </p:spTree>
    <p:extLst>
      <p:ext uri="{BB962C8B-B14F-4D97-AF65-F5344CB8AC3E}">
        <p14:creationId xmlns:p14="http://schemas.microsoft.com/office/powerpoint/2010/main" val="237263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spcBef>
                <a:spcPts val="0"/>
              </a:spcBef>
              <a:spcAft>
                <a:spcPts val="883"/>
              </a:spcAft>
              <a:buFont typeface="+mj-lt"/>
              <a:buAutoNum type="arabicPeriod"/>
            </a:pPr>
            <a:r>
              <a:rPr lang="en-US" sz="1200" dirty="0" smtClean="0">
                <a:solidFill>
                  <a:schemeClr val="tx1"/>
                </a:solidFill>
              </a:rPr>
              <a:t>Institutes</a:t>
            </a:r>
            <a:r>
              <a:rPr lang="en-US" sz="1200" baseline="0" dirty="0" smtClean="0">
                <a:solidFill>
                  <a:schemeClr val="tx1"/>
                </a:solidFill>
              </a:rPr>
              <a:t> and </a:t>
            </a:r>
            <a:r>
              <a:rPr lang="en-US" sz="1200" dirty="0" smtClean="0">
                <a:solidFill>
                  <a:schemeClr val="tx1"/>
                </a:solidFill>
              </a:rPr>
              <a:t>TIPS</a:t>
            </a:r>
          </a:p>
          <a:p>
            <a:pPr marL="228600" lvl="0" indent="-228600">
              <a:spcBef>
                <a:spcPts val="0"/>
              </a:spcBef>
              <a:spcAft>
                <a:spcPts val="883"/>
              </a:spcAft>
              <a:buFont typeface="+mj-lt"/>
              <a:buAutoNum type="arabicPeriod"/>
            </a:pPr>
            <a:r>
              <a:rPr lang="en-US" sz="1200" dirty="0" smtClean="0">
                <a:solidFill>
                  <a:schemeClr val="tx1"/>
                </a:solidFill>
              </a:rPr>
              <a:t>Model Content Frameworks</a:t>
            </a:r>
          </a:p>
          <a:p>
            <a:pPr marL="228600" lvl="1">
              <a:spcBef>
                <a:spcPts val="0"/>
              </a:spcBef>
              <a:spcAft>
                <a:spcPts val="883"/>
              </a:spcAft>
              <a:buFont typeface="Arial" pitchFamily="34" charset="0"/>
              <a:buNone/>
            </a:pPr>
            <a:r>
              <a:rPr lang="en-US" sz="1200" dirty="0" smtClean="0">
                <a:solidFill>
                  <a:schemeClr val="tx1"/>
                </a:solidFill>
              </a:rPr>
              <a:t>Model Instructional</a:t>
            </a:r>
            <a:r>
              <a:rPr lang="en-US" sz="1200" baseline="0" dirty="0" smtClean="0">
                <a:solidFill>
                  <a:schemeClr val="tx1"/>
                </a:solidFill>
              </a:rPr>
              <a:t> Units</a:t>
            </a:r>
          </a:p>
          <a:p>
            <a:pPr marL="228600" lvl="1">
              <a:spcBef>
                <a:spcPts val="0"/>
              </a:spcBef>
              <a:spcAft>
                <a:spcPts val="883"/>
              </a:spcAft>
              <a:buFont typeface="Arial" pitchFamily="34" charset="0"/>
              <a:buNone/>
            </a:pPr>
            <a:r>
              <a:rPr lang="en-US" sz="1200" baseline="0" dirty="0" smtClean="0">
                <a:solidFill>
                  <a:schemeClr val="tx1"/>
                </a:solidFill>
              </a:rPr>
              <a:t>Professional Development Modules</a:t>
            </a:r>
          </a:p>
          <a:p>
            <a:pPr marL="228600" lvl="1">
              <a:spcBef>
                <a:spcPts val="0"/>
              </a:spcBef>
              <a:spcAft>
                <a:spcPts val="883"/>
              </a:spcAft>
              <a:buFont typeface="Arial" pitchFamily="34" charset="0"/>
              <a:buNone/>
            </a:pPr>
            <a:r>
              <a:rPr lang="en-US" sz="1200" baseline="0" dirty="0" smtClean="0">
                <a:solidFill>
                  <a:schemeClr val="tx1"/>
                </a:solidFill>
              </a:rPr>
              <a:t>Partnership Resource Center</a:t>
            </a:r>
          </a:p>
          <a:p>
            <a:pPr marL="228600" lvl="1">
              <a:spcBef>
                <a:spcPts val="0"/>
              </a:spcBef>
              <a:spcAft>
                <a:spcPts val="883"/>
              </a:spcAft>
              <a:buFont typeface="Arial" pitchFamily="34" charset="0"/>
              <a:buNone/>
            </a:pPr>
            <a:r>
              <a:rPr lang="en-US" sz="1200" baseline="0" dirty="0" smtClean="0">
                <a:solidFill>
                  <a:schemeClr val="tx1"/>
                </a:solidFill>
              </a:rPr>
              <a:t>Item Prototypes</a:t>
            </a:r>
          </a:p>
          <a:p>
            <a:pPr marL="228600" lvl="1">
              <a:spcBef>
                <a:spcPts val="0"/>
              </a:spcBef>
              <a:spcAft>
                <a:spcPts val="883"/>
              </a:spcAft>
              <a:buFont typeface="Arial" pitchFamily="34" charset="0"/>
              <a:buNone/>
            </a:pPr>
            <a:r>
              <a:rPr lang="en-US" sz="1200" baseline="0" dirty="0" smtClean="0">
                <a:solidFill>
                  <a:schemeClr val="tx1"/>
                </a:solidFill>
              </a:rPr>
              <a:t>K-2 diagnostic</a:t>
            </a:r>
          </a:p>
          <a:p>
            <a:pPr marL="0" lvl="0" indent="-228600">
              <a:spcBef>
                <a:spcPts val="0"/>
              </a:spcBef>
              <a:spcAft>
                <a:spcPts val="883"/>
              </a:spcAft>
              <a:buFont typeface="+mj-lt"/>
              <a:buAutoNum type="arabicPeriod"/>
            </a:pPr>
            <a:r>
              <a:rPr lang="en-US" sz="1200" baseline="0" dirty="0" smtClean="0">
                <a:solidFill>
                  <a:schemeClr val="tx1"/>
                </a:solidFill>
              </a:rPr>
              <a:t>ELCs</a:t>
            </a:r>
          </a:p>
          <a:p>
            <a:pPr marL="0" lvl="0" indent="-228600">
              <a:spcBef>
                <a:spcPts val="0"/>
              </a:spcBef>
              <a:spcAft>
                <a:spcPts val="883"/>
              </a:spcAft>
              <a:buFont typeface="+mj-lt"/>
              <a:buAutoNum type="arabicPeriod"/>
            </a:pPr>
            <a:r>
              <a:rPr lang="en-US" sz="1200" baseline="0" dirty="0" smtClean="0">
                <a:solidFill>
                  <a:schemeClr val="tx1"/>
                </a:solidFill>
              </a:rPr>
              <a:t>Postsecondary Outreach</a:t>
            </a:r>
          </a:p>
          <a:p>
            <a:pPr marL="0" lvl="0" indent="-228600">
              <a:spcBef>
                <a:spcPts val="0"/>
              </a:spcBef>
              <a:spcAft>
                <a:spcPts val="883"/>
              </a:spcAft>
              <a:buFont typeface="+mj-lt"/>
              <a:buAutoNum type="arabicPeriod"/>
            </a:pPr>
            <a:r>
              <a:rPr lang="en-US" sz="1200" baseline="0" dirty="0" smtClean="0">
                <a:solidFill>
                  <a:schemeClr val="tx1"/>
                </a:solidFill>
              </a:rPr>
              <a:t>Technology transition – Tech Readiness Tool (needs </a:t>
            </a:r>
            <a:r>
              <a:rPr lang="en-US" sz="1200" baseline="0" dirty="0" err="1" smtClean="0">
                <a:solidFill>
                  <a:schemeClr val="tx1"/>
                </a:solidFill>
              </a:rPr>
              <a:t>assessement</a:t>
            </a:r>
            <a:r>
              <a:rPr lang="en-US" sz="1200" baseline="0" dirty="0" smtClean="0">
                <a:solidFill>
                  <a:schemeClr val="tx1"/>
                </a:solidFill>
              </a:rPr>
              <a:t>), working with states to look at purchases that they use for instruction and that can be used to administer the assessment </a:t>
            </a:r>
          </a:p>
          <a:p>
            <a:pPr lvl="0">
              <a:spcBef>
                <a:spcPts val="0"/>
              </a:spcBef>
              <a:spcAft>
                <a:spcPts val="883"/>
              </a:spcAft>
              <a:buFont typeface="Arial" pitchFamily="34" charset="0"/>
              <a:buNone/>
            </a:pP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48DDD233-47F8-4194-BBBC-DA81A0313A94}" type="slidenum">
              <a:rPr lang="en-US" smtClean="0"/>
              <a:pPr/>
              <a:t>24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25</a:t>
            </a:fld>
            <a:endParaRPr lang="en-US"/>
          </a:p>
        </p:txBody>
      </p:sp>
    </p:spTree>
    <p:extLst>
      <p:ext uri="{BB962C8B-B14F-4D97-AF65-F5344CB8AC3E}">
        <p14:creationId xmlns:p14="http://schemas.microsoft.com/office/powerpoint/2010/main" val="319811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none" baseline="0"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eaLnBrk="1" hangingPunct="1"/>
            <a:fld id="{4D49B4B6-8AC7-4828-B700-9D50DB40C1DF}" type="slidenum">
              <a:rPr lang="en-US">
                <a:latin typeface="Calibri" pitchFamily="26" charset="0"/>
              </a:rPr>
              <a:pPr eaLnBrk="1" hangingPunct="1"/>
              <a:t>26</a:t>
            </a:fld>
            <a:endParaRPr lang="en-US">
              <a:latin typeface="Calibri" pitchFamily="2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spcBef>
                <a:spcPts val="0"/>
              </a:spcBef>
              <a:spcAft>
                <a:spcPts val="0"/>
              </a:spcAft>
              <a:buFont typeface="Arial"/>
              <a:buNone/>
              <a:tabLst>
                <a:tab pos="457200" algn="l"/>
              </a:tabLst>
            </a:pPr>
            <a:endParaRPr lang="en-US" dirty="0">
              <a:effectLst/>
              <a:cs typeface="Times New Roman"/>
            </a:endParaRPr>
          </a:p>
        </p:txBody>
      </p:sp>
      <p:sp>
        <p:nvSpPr>
          <p:cNvPr id="4" name="Slide Number Placeholder 3"/>
          <p:cNvSpPr>
            <a:spLocks noGrp="1"/>
          </p:cNvSpPr>
          <p:nvPr>
            <p:ph type="sldNum" sz="quarter" idx="10"/>
          </p:nvPr>
        </p:nvSpPr>
        <p:spPr/>
        <p:txBody>
          <a:bodyPr/>
          <a:lstStyle/>
          <a:p>
            <a:fld id="{48DDD233-47F8-4194-BBBC-DA81A0313A94}" type="slidenum">
              <a:rPr lang="en-US" smtClean="0"/>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a:t>
            </a:r>
            <a:r>
              <a:rPr lang="en-US" baseline="0" dirty="0" smtClean="0"/>
              <a:t> want to reference who on staff is responsible for each area.  </a:t>
            </a:r>
          </a:p>
          <a:p>
            <a:endParaRPr lang="en-US" baseline="0" dirty="0" smtClean="0"/>
          </a:p>
          <a:p>
            <a:r>
              <a:rPr lang="en-US" b="1" baseline="0" dirty="0" smtClean="0"/>
              <a:t>Established OWGs</a:t>
            </a:r>
          </a:p>
          <a:p>
            <a:r>
              <a:rPr lang="en-US" dirty="0" smtClean="0"/>
              <a:t>assessment design; research; technology; accessibility, accommodations and fairness; CCSS implementation and educator engagement; procurement; K-2; performance levels; and communications. OWGs are comprised of state and district leaders with relevant expertise, and each working group is chaired by a member of the K-12 Leadership Team.</a:t>
            </a:r>
            <a:endParaRPr lang="en-US"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16</a:t>
            </a:fld>
            <a:endParaRPr lang="en-US"/>
          </a:p>
        </p:txBody>
      </p:sp>
    </p:spTree>
    <p:extLst>
      <p:ext uri="{BB962C8B-B14F-4D97-AF65-F5344CB8AC3E}">
        <p14:creationId xmlns:p14="http://schemas.microsoft.com/office/powerpoint/2010/main" val="137636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p>
          <a:p>
            <a:r>
              <a:rPr lang="en-US" dirty="0" smtClean="0"/>
              <a:t>4. Develop 21st century, technology-based assessments includes developing and implementing automated scoring systems and processes to deliver </a:t>
            </a:r>
            <a:r>
              <a:rPr lang="en-US" baseline="0" dirty="0" smtClean="0"/>
              <a:t>quick results </a:t>
            </a:r>
            <a:endParaRPr lang="en-US" dirty="0" smtClean="0"/>
          </a:p>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17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nSpc>
                <a:spcPct val="100000"/>
              </a:lnSpc>
              <a:spcBef>
                <a:spcPts val="0"/>
              </a:spcBef>
              <a:spcAft>
                <a:spcPts val="0"/>
              </a:spcAft>
              <a:buFont typeface="Arial" pitchFamily="34" charset="0"/>
              <a:buNone/>
            </a:pPr>
            <a:r>
              <a:rPr lang="en-US" sz="1200" b="1" dirty="0" smtClean="0"/>
              <a:t>Optional</a:t>
            </a:r>
            <a:r>
              <a:rPr lang="en-US" sz="1200" b="1" baseline="0" dirty="0" smtClean="0"/>
              <a:t> </a:t>
            </a:r>
            <a:r>
              <a:rPr lang="en-US" sz="1200" b="1" dirty="0" smtClean="0"/>
              <a:t>K-2 Formative Tools</a:t>
            </a:r>
            <a:r>
              <a:rPr lang="en-US" sz="1200" b="1" baseline="0" dirty="0" smtClean="0"/>
              <a:t> </a:t>
            </a:r>
            <a:r>
              <a:rPr lang="en-US" sz="1200" b="0" baseline="0" dirty="0" smtClean="0"/>
              <a:t>:</a:t>
            </a:r>
            <a:r>
              <a:rPr lang="en-US" sz="1200" baseline="0" dirty="0" smtClean="0"/>
              <a:t> Measure student knowledge and skills across the full range of CCSS; produce results that identify appropriate interventions or enrichment activities; support measures of growth.  </a:t>
            </a:r>
          </a:p>
          <a:p>
            <a:pPr marL="171450" indent="-171450">
              <a:lnSpc>
                <a:spcPct val="100000"/>
              </a:lnSpc>
              <a:spcBef>
                <a:spcPts val="0"/>
              </a:spcBef>
              <a:spcAft>
                <a:spcPts val="0"/>
              </a:spcAft>
              <a:buFont typeface="Arial" pitchFamily="34" charset="0"/>
              <a:buChar char="•"/>
            </a:pPr>
            <a:r>
              <a:rPr lang="en-US" sz="1200" baseline="0" dirty="0" smtClean="0"/>
              <a:t>To help states measure student knowledge and skills across the full range of the CCSS, PARCC will develop optional assessment components for grades K–2. These formative tools will consist of developmentally-appropriate measures, including observations, checklists, running records and performance tasks that reflect milestones within given windows during the school year. The measures will produce results that identify appropriate interventions or enrichment activities and will be capable of supporting measures of growth.</a:t>
            </a:r>
          </a:p>
          <a:p>
            <a:pPr marL="171450" indent="-171450">
              <a:lnSpc>
                <a:spcPct val="100000"/>
              </a:lnSpc>
              <a:spcBef>
                <a:spcPts val="0"/>
              </a:spcBef>
              <a:spcAft>
                <a:spcPts val="0"/>
              </a:spcAft>
              <a:buFont typeface="Arial" pitchFamily="34" charset="0"/>
              <a:buChar char="•"/>
            </a:pPr>
            <a:r>
              <a:rPr lang="en-US" sz="1200" baseline="0" dirty="0" smtClean="0"/>
              <a:t>The voluntary K-2 tools will provide states with a model for administering a fully aligned K-12 assessment system, measuring the full range of the Common Core State Standards.</a:t>
            </a:r>
          </a:p>
          <a:p>
            <a:pPr marL="171450" indent="-171450">
              <a:lnSpc>
                <a:spcPct val="100000"/>
              </a:lnSpc>
              <a:spcBef>
                <a:spcPts val="0"/>
              </a:spcBef>
              <a:spcAft>
                <a:spcPts val="0"/>
              </a:spcAft>
              <a:buFont typeface="Arial" pitchFamily="34" charset="0"/>
              <a:buChar char="•"/>
            </a:pPr>
            <a:r>
              <a:rPr lang="en-US" sz="1200" baseline="0" dirty="0" smtClean="0"/>
              <a:t>The K-2 tools will help educators prepare students for later grades and provide information for educators about the knowledge and skills of the students entering third grade, allowing classroom teachers and administrators to adjust instruction as necessary. </a:t>
            </a:r>
          </a:p>
          <a:p>
            <a:pPr marL="171450" indent="-171450">
              <a:lnSpc>
                <a:spcPct val="100000"/>
              </a:lnSpc>
              <a:spcBef>
                <a:spcPts val="0"/>
              </a:spcBef>
              <a:spcAft>
                <a:spcPts val="0"/>
              </a:spcAft>
              <a:buFont typeface="Arial" pitchFamily="34" charset="0"/>
              <a:buChar char="•"/>
            </a:pPr>
            <a:r>
              <a:rPr lang="en-US" sz="1200" baseline="0" dirty="0" smtClean="0"/>
              <a:t>The K-2 tools are being designed to curtail learning gaps that develop during these early years, gaps that are often very hard to mitigate in later years. </a:t>
            </a:r>
          </a:p>
          <a:p>
            <a:pPr>
              <a:lnSpc>
                <a:spcPct val="100000"/>
              </a:lnSpc>
              <a:spcBef>
                <a:spcPts val="0"/>
              </a:spcBef>
              <a:spcAft>
                <a:spcPts val="0"/>
              </a:spcAft>
              <a:buFont typeface="Arial" pitchFamily="34" charset="0"/>
              <a:buNone/>
            </a:pPr>
            <a:endParaRPr lang="en-US" sz="1200" baseline="0" dirty="0" smtClean="0"/>
          </a:p>
          <a:p>
            <a:pPr>
              <a:lnSpc>
                <a:spcPct val="100000"/>
              </a:lnSpc>
              <a:spcBef>
                <a:spcPts val="0"/>
              </a:spcBef>
              <a:spcAft>
                <a:spcPts val="0"/>
              </a:spcAft>
              <a:buFont typeface="Arial" pitchFamily="34" charset="0"/>
              <a:buNone/>
            </a:pPr>
            <a:r>
              <a:rPr lang="en-US" sz="1200" baseline="0" dirty="0" smtClean="0"/>
              <a:t>Timeline: Development expected Spring 2013</a:t>
            </a:r>
          </a:p>
          <a:p>
            <a:pPr>
              <a:lnSpc>
                <a:spcPct val="100000"/>
              </a:lnSpc>
              <a:spcBef>
                <a:spcPts val="0"/>
              </a:spcBef>
              <a:spcAft>
                <a:spcPts val="0"/>
              </a:spcAft>
              <a:buFont typeface="Arial" pitchFamily="34" charset="0"/>
              <a:buNone/>
            </a:pPr>
            <a:endParaRPr lang="en-US" sz="1200" baseline="0" dirty="0" smtClean="0"/>
          </a:p>
          <a:p>
            <a:pPr>
              <a:lnSpc>
                <a:spcPct val="100000"/>
              </a:lnSpc>
              <a:spcBef>
                <a:spcPts val="0"/>
              </a:spcBef>
              <a:spcAft>
                <a:spcPts val="0"/>
              </a:spcAft>
              <a:buFont typeface="Arial" pitchFamily="34" charset="0"/>
              <a:buNone/>
            </a:pPr>
            <a:r>
              <a:rPr lang="en-US" sz="1200" b="1" baseline="0" dirty="0" smtClean="0"/>
              <a:t>College Bridge Courses:  </a:t>
            </a:r>
            <a:r>
              <a:rPr lang="en-US" sz="1200" baseline="0" dirty="0" smtClean="0"/>
              <a:t>Develop a set of college readiness tools aligned to the CCSS and PARCC assessments; strengthen alignment between K-12 and postsecondary; prepare students for postsecondary opportunities</a:t>
            </a:r>
          </a:p>
          <a:p>
            <a:pPr>
              <a:lnSpc>
                <a:spcPct val="100000"/>
              </a:lnSpc>
              <a:spcBef>
                <a:spcPts val="0"/>
              </a:spcBef>
              <a:spcAft>
                <a:spcPts val="0"/>
              </a:spcAft>
              <a:buFont typeface="Arial" pitchFamily="34" charset="0"/>
              <a:buNone/>
            </a:pPr>
            <a:endParaRPr lang="en-US" sz="1200" baseline="0" dirty="0" smtClean="0"/>
          </a:p>
          <a:p>
            <a:pPr>
              <a:lnSpc>
                <a:spcPct val="100000"/>
              </a:lnSpc>
              <a:spcBef>
                <a:spcPts val="0"/>
              </a:spcBef>
              <a:spcAft>
                <a:spcPts val="0"/>
              </a:spcAft>
              <a:buFont typeface="Arial" pitchFamily="34" charset="0"/>
              <a:buNone/>
            </a:pPr>
            <a:r>
              <a:rPr lang="en-US" sz="1200" baseline="0" dirty="0" smtClean="0"/>
              <a:t>Timeline: Expected Winter/Spring 2014</a:t>
            </a:r>
          </a:p>
          <a:p>
            <a:pPr>
              <a:lnSpc>
                <a:spcPct val="100000"/>
              </a:lnSpc>
              <a:spcBef>
                <a:spcPts val="0"/>
              </a:spcBef>
              <a:spcAft>
                <a:spcPts val="0"/>
              </a:spcAft>
              <a:buFont typeface="Arial" pitchFamily="34" charset="0"/>
              <a:buNone/>
            </a:pPr>
            <a:endParaRPr lang="en-US" sz="1200" baseline="0" dirty="0" smtClean="0"/>
          </a:p>
          <a:p>
            <a:pPr>
              <a:lnSpc>
                <a:spcPct val="100000"/>
              </a:lnSpc>
              <a:spcBef>
                <a:spcPts val="0"/>
              </a:spcBef>
              <a:spcAft>
                <a:spcPts val="0"/>
              </a:spcAft>
              <a:buFont typeface="Arial" pitchFamily="34" charset="0"/>
              <a:buNone/>
            </a:pPr>
            <a:endParaRPr lang="en-US" sz="1200" baseline="0" dirty="0" smtClean="0"/>
          </a:p>
          <a:p>
            <a:pPr>
              <a:lnSpc>
                <a:spcPct val="100000"/>
              </a:lnSpc>
              <a:spcBef>
                <a:spcPts val="0"/>
              </a:spcBef>
              <a:spcAft>
                <a:spcPts val="0"/>
              </a:spcAft>
              <a:buFont typeface="Arial" pitchFamily="34" charset="0"/>
              <a:buNone/>
            </a:pPr>
            <a:endParaRPr lang="en-US" sz="1200" baseline="0" dirty="0" smtClean="0"/>
          </a:p>
          <a:p>
            <a:pPr>
              <a:lnSpc>
                <a:spcPct val="100000"/>
              </a:lnSpc>
              <a:spcBef>
                <a:spcPts val="0"/>
              </a:spcBef>
              <a:spcAft>
                <a:spcPts val="0"/>
              </a:spcAft>
              <a:buFont typeface="Arial" pitchFamily="34" charset="0"/>
              <a:buNone/>
            </a:pPr>
            <a:endParaRPr lang="en-US" sz="1200" dirty="0" smtClean="0"/>
          </a:p>
          <a:p>
            <a:pPr>
              <a:lnSpc>
                <a:spcPct val="100000"/>
              </a:lnSpc>
              <a:spcBef>
                <a:spcPts val="0"/>
              </a:spcBef>
              <a:spcAft>
                <a:spcPts val="0"/>
              </a:spcAft>
              <a:buFont typeface="Arial" pitchFamily="34" charset="0"/>
              <a:buNone/>
            </a:pPr>
            <a:endParaRPr lang="en-US" sz="1200" dirty="0" smtClean="0"/>
          </a:p>
        </p:txBody>
      </p:sp>
      <p:sp>
        <p:nvSpPr>
          <p:cNvPr id="4" name="Slide Number Placeholder 3"/>
          <p:cNvSpPr>
            <a:spLocks noGrp="1"/>
          </p:cNvSpPr>
          <p:nvPr>
            <p:ph type="sldNum" sz="quarter" idx="10"/>
          </p:nvPr>
        </p:nvSpPr>
        <p:spPr/>
        <p:txBody>
          <a:bodyPr/>
          <a:lstStyle/>
          <a:p>
            <a:fld id="{48DDD233-47F8-4194-BBBC-DA81A0313A94}" type="slidenum">
              <a:rPr lang="en-US" smtClean="0"/>
              <a:pPr/>
              <a:t>18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K-12 Educators</a:t>
            </a:r>
          </a:p>
          <a:p>
            <a:r>
              <a:rPr lang="en-US" dirty="0" smtClean="0"/>
              <a:t>HE Faculty</a:t>
            </a: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TALKING POINTS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ELA/LITERACY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Reading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Balance of literature and informational texts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Focus on text complexity and what students read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Writing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Emphasis on argument and informative/explanatory writing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Writing about sources (evidence) – answer questions that require students to have read the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Inclusion of formal and informal talk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Literacy standards for history, science and technical subjects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Promotes the idea that teaching literacy skills is not just the job of the English teacher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Complements rather than replaces those subjects</a:t>
            </a:r>
          </a:p>
          <a:p>
            <a:endParaRPr lang="en-US" dirty="0" smtClean="0"/>
          </a:p>
          <a:p>
            <a:r>
              <a:rPr lang="en-US" b="1" dirty="0" smtClean="0"/>
              <a:t>MATHEMATICS</a:t>
            </a:r>
          </a:p>
          <a:p>
            <a:r>
              <a:rPr lang="en-US" b="1" dirty="0" smtClean="0"/>
              <a:t>Focus, coherence and clarity</a:t>
            </a:r>
          </a:p>
          <a:p>
            <a:r>
              <a:rPr lang="en-US" dirty="0" smtClean="0"/>
              <a:t>Focus on key topics at each grade level</a:t>
            </a:r>
          </a:p>
          <a:p>
            <a:r>
              <a:rPr lang="en-US" dirty="0" smtClean="0"/>
              <a:t>Coherent progressions across grade levels</a:t>
            </a:r>
          </a:p>
          <a:p>
            <a:r>
              <a:rPr lang="en-US" dirty="0" smtClean="0"/>
              <a:t>Addresses long-heard criticism of mile-wide, inch-deep math curricula</a:t>
            </a:r>
          </a:p>
          <a:p>
            <a:r>
              <a:rPr lang="en-US" b="1" dirty="0" smtClean="0"/>
              <a:t>Balance</a:t>
            </a:r>
            <a:r>
              <a:rPr lang="en-US" b="1" baseline="0" dirty="0" smtClean="0"/>
              <a:t> between p</a:t>
            </a:r>
            <a:r>
              <a:rPr lang="en-US" b="1" dirty="0" smtClean="0"/>
              <a:t>rocedural fluency and understanding of concepts and skills</a:t>
            </a:r>
          </a:p>
          <a:p>
            <a:r>
              <a:rPr lang="en-US" dirty="0" smtClean="0"/>
              <a:t>Content standards require both conceptual understanding and procedural fluency</a:t>
            </a:r>
          </a:p>
          <a:p>
            <a:r>
              <a:rPr lang="en-US" dirty="0" smtClean="0"/>
              <a:t>Mathematical proficiencies</a:t>
            </a:r>
          </a:p>
          <a:p>
            <a:r>
              <a:rPr lang="en-US" b="1" dirty="0" smtClean="0"/>
              <a:t>Mathematical proficiencies students should develop </a:t>
            </a:r>
            <a:r>
              <a:rPr lang="en-US" dirty="0" smtClean="0"/>
              <a:t>(e.g., abstract reasoning, modeling, precision, perseverance, strategic use of tools, making arguments)</a:t>
            </a:r>
          </a:p>
          <a:p>
            <a:r>
              <a:rPr lang="en-US" dirty="0" smtClean="0"/>
              <a:t>Using mathematics to understand a problem – even in new or unfamiliar contexts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Speaking and Listening (if you want to discuss)</a:t>
            </a:r>
          </a:p>
          <a:p>
            <a:endParaRPr lang="en-US" dirty="0" smtClean="0"/>
          </a:p>
          <a:p>
            <a:endParaRPr lang="en-US" dirty="0" smtClean="0"/>
          </a:p>
          <a:p>
            <a:r>
              <a:rPr lang="en-US" dirty="0" smtClean="0"/>
              <a:t>BOTH CONTENT AREAS</a:t>
            </a:r>
          </a:p>
          <a:p>
            <a:r>
              <a:rPr lang="en-US" dirty="0" smtClean="0"/>
              <a:t>Anchored in college and career readiness</a:t>
            </a:r>
          </a:p>
          <a:p>
            <a:r>
              <a:rPr lang="en-US" dirty="0" smtClean="0"/>
              <a:t>	Explicitly define the knowledge and skills that students must master to be college and career ready by the end of high school, and the knowledge and skills in each grade that build towards that goal</a:t>
            </a:r>
          </a:p>
          <a:p>
            <a:endParaRPr lang="en-US" dirty="0" smtClean="0"/>
          </a:p>
          <a:p>
            <a:endParaRPr lang="en-US" dirty="0" smtClean="0"/>
          </a:p>
          <a:p>
            <a:r>
              <a:rPr lang="en-US" dirty="0" smtClean="0"/>
              <a:t>These are the key “shifts” in</a:t>
            </a:r>
            <a:r>
              <a:rPr lang="en-US" baseline="0" dirty="0" smtClean="0"/>
              <a:t> the Common Core.</a:t>
            </a:r>
          </a:p>
          <a:p>
            <a:endParaRPr lang="en-US" baseline="0" dirty="0" smtClean="0"/>
          </a:p>
          <a:p>
            <a:r>
              <a:rPr lang="en-US" baseline="0" dirty="0" smtClean="0"/>
              <a:t>Work that is being informed by these shifts. Model Content Frameworks</a:t>
            </a:r>
          </a:p>
          <a:p>
            <a:r>
              <a:rPr lang="en-US" baseline="0" dirty="0" smtClean="0"/>
              <a:t>Item Prototypes</a:t>
            </a:r>
          </a:p>
          <a:p>
            <a:r>
              <a:rPr lang="en-US" baseline="0" dirty="0" smtClean="0"/>
              <a:t>Item Development work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20</a:t>
            </a:fld>
            <a:endParaRPr lang="en-US"/>
          </a:p>
        </p:txBody>
      </p:sp>
    </p:spTree>
    <p:extLst>
      <p:ext uri="{BB962C8B-B14F-4D97-AF65-F5344CB8AC3E}">
        <p14:creationId xmlns:p14="http://schemas.microsoft.com/office/powerpoint/2010/main" val="1962472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0" marR="0" lvl="0" indent="0" algn="l" defTabSz="914400" rtl="0" eaLnBrk="1" fontAlgn="auto" latinLnBrk="0" hangingPunct="1">
              <a:lnSpc>
                <a:spcPct val="100000"/>
              </a:lnSpc>
              <a:spcBef>
                <a:spcPct val="20000"/>
              </a:spcBef>
              <a:spcAft>
                <a:spcPts val="0"/>
              </a:spcAft>
              <a:buClr>
                <a:srgbClr val="8F23B3"/>
              </a:buClr>
              <a:buSzTx/>
              <a:buFont typeface="Arial"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mn-lt"/>
                <a:ea typeface="+mn-ea"/>
                <a:cs typeface="+mn-cs"/>
              </a:rPr>
              <a:t>UNIVERSAL DESIGN</a:t>
            </a:r>
          </a:p>
          <a:p>
            <a:pPr marL="0" marR="0" lvl="0" indent="0" algn="l" defTabSz="914400" rtl="0" eaLnBrk="1" fontAlgn="auto" latinLnBrk="0" hangingPunct="1">
              <a:lnSpc>
                <a:spcPct val="100000"/>
              </a:lnSpc>
              <a:spcBef>
                <a:spcPct val="20000"/>
              </a:spcBef>
              <a:spcAft>
                <a:spcPts val="0"/>
              </a:spcAft>
              <a:buClr>
                <a:srgbClr val="8F23B3"/>
              </a:buClr>
              <a:buSzTx/>
              <a:buFont typeface="Arial"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8F23B3"/>
              </a:buClr>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To address the priority purposes, PARCC states are developing an assessment system comprised of </a:t>
            </a:r>
            <a:r>
              <a:rPr kumimoji="0" lang="en-US" sz="2400" b="1" i="0" u="none" strike="noStrike" kern="1200" cap="none" spc="0" normalizeH="0" baseline="0" noProof="0" dirty="0" smtClean="0">
                <a:ln>
                  <a:noFill/>
                </a:ln>
                <a:solidFill>
                  <a:srgbClr val="0091B2"/>
                </a:solidFill>
                <a:effectLst/>
                <a:uLnTx/>
                <a:uFillTx/>
                <a:latin typeface="+mn-lt"/>
                <a:ea typeface="+mn-ea"/>
                <a:cs typeface="+mn-cs"/>
              </a:rPr>
              <a:t>four components</a:t>
            </a:r>
            <a:r>
              <a:rPr kumimoji="0" lang="en-US" sz="2400" b="0" i="0" u="none" strike="noStrike" kern="1200" cap="none" spc="0" normalizeH="0" baseline="0" noProof="0" dirty="0" smtClean="0">
                <a:ln>
                  <a:noFill/>
                </a:ln>
                <a:solidFill>
                  <a:prstClr val="black"/>
                </a:solidFill>
                <a:effectLst/>
                <a:uLnTx/>
                <a:uFillTx/>
                <a:latin typeface="+mn-lt"/>
                <a:ea typeface="+mn-ea"/>
                <a:cs typeface="+mn-cs"/>
              </a:rPr>
              <a:t>. Each component will be computer-delivered and will leverage technology to incorporate innovations.</a:t>
            </a:r>
          </a:p>
          <a:p>
            <a:pPr marL="742950" marR="0" lvl="1" indent="-285750" algn="l" defTabSz="914400" rtl="0" eaLnBrk="1" fontAlgn="auto" latinLnBrk="0" hangingPunct="1">
              <a:lnSpc>
                <a:spcPct val="100000"/>
              </a:lnSpc>
              <a:spcBef>
                <a:spcPct val="20000"/>
              </a:spcBef>
              <a:spcAft>
                <a:spcPts val="0"/>
              </a:spcAft>
              <a:buClr>
                <a:srgbClr val="8F23B3"/>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Two </a:t>
            </a:r>
            <a:r>
              <a:rPr kumimoji="0" lang="en-US" sz="2000" b="1" i="1" u="none" strike="noStrike" kern="1200" cap="none" spc="0" normalizeH="0" baseline="0" noProof="0" dirty="0" smtClean="0">
                <a:ln>
                  <a:noFill/>
                </a:ln>
                <a:solidFill>
                  <a:srgbClr val="0091B2"/>
                </a:solidFill>
                <a:effectLst/>
                <a:uLnTx/>
                <a:uFillTx/>
                <a:latin typeface="+mn-lt"/>
                <a:ea typeface="+mn-ea"/>
                <a:cs typeface="+mn-cs"/>
              </a:rPr>
              <a:t>summative, required assessment components </a:t>
            </a:r>
            <a:r>
              <a:rPr kumimoji="0" lang="en-US" sz="2000" b="0" i="0" u="none" strike="noStrike" kern="1200" cap="none" spc="0" normalizeH="0" baseline="0" noProof="0" dirty="0" smtClean="0">
                <a:ln>
                  <a:noFill/>
                </a:ln>
                <a:solidFill>
                  <a:prstClr val="black"/>
                </a:solidFill>
                <a:effectLst/>
                <a:uLnTx/>
                <a:uFillTx/>
                <a:latin typeface="+mn-lt"/>
                <a:ea typeface="+mn-ea"/>
                <a:cs typeface="+mn-cs"/>
              </a:rPr>
              <a:t>designed to</a:t>
            </a:r>
          </a:p>
          <a:p>
            <a:pPr marL="1188720" marR="0" lvl="2" indent="-365760" algn="l" defTabSz="914400" rtl="0" eaLnBrk="1" fontAlgn="auto" latinLnBrk="0" hangingPunct="1">
              <a:lnSpc>
                <a:spcPct val="100000"/>
              </a:lnSpc>
              <a:spcBef>
                <a:spcPct val="20000"/>
              </a:spcBef>
              <a:spcAft>
                <a:spcPts val="0"/>
              </a:spcAft>
              <a:buClr>
                <a:srgbClr val="8F23B3"/>
              </a:buClr>
              <a:buSzTx/>
              <a:buFont typeface="Courier New"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Make “college- and career-readiness” and “on-track” determinations</a:t>
            </a:r>
          </a:p>
          <a:p>
            <a:pPr marL="1188720" marR="0" lvl="2" indent="-365760" algn="l" defTabSz="914400" rtl="0" eaLnBrk="1" fontAlgn="auto" latinLnBrk="0" hangingPunct="1">
              <a:lnSpc>
                <a:spcPct val="100000"/>
              </a:lnSpc>
              <a:spcBef>
                <a:spcPct val="20000"/>
              </a:spcBef>
              <a:spcAft>
                <a:spcPts val="0"/>
              </a:spcAft>
              <a:buClr>
                <a:srgbClr val="8F23B3"/>
              </a:buClr>
              <a:buSzTx/>
              <a:buFont typeface="Courier New"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Measure the full range of standards and full performance continuum</a:t>
            </a:r>
          </a:p>
          <a:p>
            <a:pPr marL="1188720" marR="0" lvl="2" indent="-365760" algn="l" defTabSz="914400" rtl="0" eaLnBrk="1" fontAlgn="auto" latinLnBrk="0" hangingPunct="1">
              <a:lnSpc>
                <a:spcPct val="100000"/>
              </a:lnSpc>
              <a:spcBef>
                <a:spcPct val="20000"/>
              </a:spcBef>
              <a:spcAft>
                <a:spcPts val="0"/>
              </a:spcAft>
              <a:buClr>
                <a:srgbClr val="8F23B3"/>
              </a:buClr>
              <a:buSzTx/>
              <a:buFont typeface="Courier New"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Provide data for accountability uses, including measures of growth</a:t>
            </a:r>
          </a:p>
          <a:p>
            <a:pPr marL="742950" marR="0" lvl="1" indent="-285750" algn="l" defTabSz="914400" rtl="0" eaLnBrk="1" fontAlgn="auto" latinLnBrk="0" hangingPunct="1">
              <a:lnSpc>
                <a:spcPct val="100000"/>
              </a:lnSpc>
              <a:spcBef>
                <a:spcPct val="20000"/>
              </a:spcBef>
              <a:spcAft>
                <a:spcPts val="0"/>
              </a:spcAft>
              <a:buClr>
                <a:srgbClr val="8F23B3"/>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Two </a:t>
            </a:r>
            <a:r>
              <a:rPr kumimoji="0" lang="en-US" sz="2000" b="1" i="1" u="none" strike="noStrike" kern="1200" cap="none" spc="0" normalizeH="0" baseline="0" noProof="0" dirty="0" smtClean="0">
                <a:ln>
                  <a:noFill/>
                </a:ln>
                <a:solidFill>
                  <a:srgbClr val="0091B2"/>
                </a:solidFill>
                <a:effectLst/>
                <a:uLnTx/>
                <a:uFillTx/>
                <a:latin typeface="+mn-lt"/>
                <a:ea typeface="+mn-ea"/>
                <a:cs typeface="+mn-cs"/>
              </a:rPr>
              <a:t>interim, optional assessment components </a:t>
            </a:r>
            <a:r>
              <a:rPr kumimoji="0" lang="en-US" sz="2000" b="0" i="0" u="none" strike="noStrike" kern="1200" cap="none" spc="0" normalizeH="0" baseline="0" noProof="0" dirty="0" smtClean="0">
                <a:ln>
                  <a:noFill/>
                </a:ln>
                <a:solidFill>
                  <a:prstClr val="black"/>
                </a:solidFill>
                <a:effectLst/>
                <a:uLnTx/>
                <a:uFillTx/>
                <a:latin typeface="+mn-lt"/>
                <a:ea typeface="+mn-ea"/>
                <a:cs typeface="+mn-cs"/>
              </a:rPr>
              <a:t>designed to </a:t>
            </a:r>
          </a:p>
          <a:p>
            <a:pPr marL="1188720" marR="0" lvl="2" indent="-365760" algn="l" defTabSz="914400" rtl="0" eaLnBrk="1" fontAlgn="auto" latinLnBrk="0" hangingPunct="1">
              <a:lnSpc>
                <a:spcPct val="100000"/>
              </a:lnSpc>
              <a:spcBef>
                <a:spcPct val="20000"/>
              </a:spcBef>
              <a:spcAft>
                <a:spcPts val="0"/>
              </a:spcAft>
              <a:buClr>
                <a:srgbClr val="8F23B3"/>
              </a:buClr>
              <a:buSzTx/>
              <a:buFont typeface="Courier New" pitchFamily="49" charset="0"/>
              <a:buChar char="o"/>
              <a:tabLst/>
              <a:defRPr/>
            </a:pPr>
            <a:r>
              <a:rPr kumimoji="0" lang="en-US" sz="1800" b="0" i="0" u="none" strike="noStrike" kern="1200" cap="none" spc="0" normalizeH="0" baseline="0" noProof="0" dirty="0" smtClean="0">
                <a:ln>
                  <a:noFill/>
                </a:ln>
                <a:solidFill>
                  <a:srgbClr val="000000"/>
                </a:solidFill>
                <a:effectLst/>
                <a:uLnTx/>
                <a:uFillTx/>
                <a:latin typeface="+mn-lt"/>
                <a:ea typeface="+mn-ea"/>
                <a:cs typeface="+mn-cs"/>
              </a:rPr>
              <a:t>Generate </a:t>
            </a:r>
            <a:r>
              <a:rPr kumimoji="0" lang="en-US" sz="1800" b="0" i="1" u="none" strike="noStrike" kern="1200" cap="none" spc="0" normalizeH="0" baseline="0" noProof="0" dirty="0" smtClean="0">
                <a:ln>
                  <a:noFill/>
                </a:ln>
                <a:solidFill>
                  <a:srgbClr val="000000"/>
                </a:solidFill>
                <a:effectLst/>
                <a:uLnTx/>
                <a:uFillTx/>
                <a:latin typeface="+mn-lt"/>
                <a:ea typeface="+mn-ea"/>
                <a:cs typeface="+mn-cs"/>
              </a:rPr>
              <a:t>timely</a:t>
            </a:r>
            <a:r>
              <a:rPr kumimoji="0" lang="en-US" sz="1800" b="0" i="0" u="none" strike="noStrike" kern="1200" cap="none" spc="0" normalizeH="0" baseline="0" noProof="0" dirty="0" smtClean="0">
                <a:ln>
                  <a:noFill/>
                </a:ln>
                <a:solidFill>
                  <a:srgbClr val="000000"/>
                </a:solidFill>
                <a:effectLst/>
                <a:uLnTx/>
                <a:uFillTx/>
                <a:latin typeface="+mn-lt"/>
                <a:ea typeface="+mn-ea"/>
                <a:cs typeface="+mn-cs"/>
              </a:rPr>
              <a:t> information for informing instruction, interventions, and professional development during the school year</a:t>
            </a:r>
          </a:p>
          <a:p>
            <a:pPr marL="740664" marR="0" lvl="1" indent="-283464" algn="l" defTabSz="914400" rtl="0" eaLnBrk="1" fontAlgn="auto" latinLnBrk="0" hangingPunct="1">
              <a:lnSpc>
                <a:spcPct val="100000"/>
              </a:lnSpc>
              <a:spcBef>
                <a:spcPct val="20000"/>
              </a:spcBef>
              <a:spcAft>
                <a:spcPts val="0"/>
              </a:spcAft>
              <a:buClr>
                <a:srgbClr val="8F23B3"/>
              </a:buClr>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In English language arts/literacy, an additional required, non-summative component will assess students’ speaking and listening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TALKING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Graphic depiction of the assessment system.  The system includes a suite of assessments and tools that, taken together, provide a more complete picture of student mastery of standards and progress throughout the year than is currently available on state assessments.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Considerations Leading to 2 optional assessments: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The cost of the assessments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Flexibility on when to administer the optional assessments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The amount of testing time needed to administer the assessments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Possible disruption to school schedules caused by through-course assessment preparation and administration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Constraints the distributed design might have on the flexibility of state and local educators to sequence instruction of the CCSS and to implement their own benchmark and formative assessment initiatives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PARCC assessment system will: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Reflect the sophisticated knowledge and skills found in the English and math Common Core State Standards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Include a mix of item types (e.g., short answer, richer multiple choice, longer open response, performance-based)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Make significant use of technology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Include testing at key points throughout the year to give teachers, parents and students better information about whether students are on track or need additional support in particular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Diagnostic Assessments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One element of the reading diagnostic assessment is a text complexity tool, which will provide a diagnostic of a student’s ability to read texts independently in order to provide useful guidance to educators, parents, and students about appropriate texts for students when reading independently.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These assessments will be useful for the implementation of the ELA/Literacy CCSS in the classroom, as they will help educators  meet the demands of the ELA/Literacy standards to teach appropriately complex texts by helping teachers understand what “appropriately complex” really means.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The diagnostic assessment in math will help educators understand the extent to which students have mastered the key ideas in mathematics ("highlighted domains") in order to pinpoint areas needing improvement or identify areas in which students are excelling. In addition, it will provide greater detail about students who are above and below grade level so teachers can individualize instruction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Timeline: Expected Summer/Fall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HS Assessments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Taken together, the PARCC assessment components comprise a comprehensive system of assessments that will provide timely information to teachers throughout the year, and provide students with meaningful information about their progress toward college and career readiness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eaLnBrk="1" hangingPunct="1"/>
            <a:fld id="{0FD7483B-3211-41A6-B308-1CE06A39C0B7}" type="slidenum">
              <a:rPr lang="en-US">
                <a:latin typeface="Calibri" pitchFamily="26" charset="0"/>
              </a:rPr>
              <a:pPr eaLnBrk="1" hangingPunct="1"/>
              <a:t>21</a:t>
            </a:fld>
            <a:endParaRPr lang="en-US" dirty="0">
              <a:latin typeface="Calibri" pitchFamily="2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the areas emphasized on the assessment.</a:t>
            </a:r>
            <a:endParaRPr lang="en-US" dirty="0"/>
          </a:p>
        </p:txBody>
      </p:sp>
      <p:sp>
        <p:nvSpPr>
          <p:cNvPr id="4" name="Slide Number Placeholder 3"/>
          <p:cNvSpPr>
            <a:spLocks noGrp="1"/>
          </p:cNvSpPr>
          <p:nvPr>
            <p:ph type="sldNum" sz="quarter" idx="10"/>
          </p:nvPr>
        </p:nvSpPr>
        <p:spPr/>
        <p:txBody>
          <a:bodyPr/>
          <a:lstStyle/>
          <a:p>
            <a:fld id="{07239334-D006-4F24-A370-2BF22C877BC4}"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Confidential - Not for Distribution</a:t>
            </a:r>
            <a:endParaRPr lang="en-US"/>
          </a:p>
        </p:txBody>
      </p:sp>
    </p:spTree>
    <p:extLst>
      <p:ext uri="{BB962C8B-B14F-4D97-AF65-F5344CB8AC3E}">
        <p14:creationId xmlns:p14="http://schemas.microsoft.com/office/powerpoint/2010/main" val="2626079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2" descr="PARCC_Header_A2"/>
          <p:cNvPicPr>
            <a:picLocks noChangeAspect="1" noChangeArrowheads="1"/>
          </p:cNvPicPr>
          <p:nvPr userDrawn="1"/>
        </p:nvPicPr>
        <p:blipFill>
          <a:blip r:embed="rId2" cstate="print"/>
          <a:srcRect l="63492" r="5597"/>
          <a:stretch>
            <a:fillRect/>
          </a:stretch>
        </p:blipFill>
        <p:spPr bwMode="auto">
          <a:xfrm>
            <a:off x="0" y="2"/>
            <a:ext cx="2819400" cy="1216152"/>
          </a:xfrm>
          <a:prstGeom prst="rect">
            <a:avLst/>
          </a:prstGeom>
          <a:noFill/>
          <a:ln w="9525">
            <a:noFill/>
            <a:miter lim="800000"/>
            <a:headEnd/>
            <a:tailEnd/>
          </a:ln>
        </p:spPr>
      </p:pic>
      <p:sp>
        <p:nvSpPr>
          <p:cNvPr id="7"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10"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pic>
        <p:nvPicPr>
          <p:cNvPr id="12" name="Picture 2" descr="PARCC_Header_A2"/>
          <p:cNvPicPr>
            <a:picLocks noChangeAspect="1" noChangeArrowheads="1"/>
          </p:cNvPicPr>
          <p:nvPr userDrawn="1"/>
        </p:nvPicPr>
        <p:blipFill>
          <a:blip r:embed="rId2" cstate="print"/>
          <a:srcRect r="68254"/>
          <a:stretch>
            <a:fillRect/>
          </a:stretch>
        </p:blipFill>
        <p:spPr bwMode="auto">
          <a:xfrm>
            <a:off x="6785429" y="5867400"/>
            <a:ext cx="2358571" cy="990600"/>
          </a:xfrm>
          <a:prstGeom prst="rect">
            <a:avLst/>
          </a:prstGeom>
          <a:noFill/>
          <a:ln w="9525">
            <a:noFill/>
            <a:miter lim="800000"/>
            <a:headEnd/>
            <a:tailEnd/>
          </a:ln>
        </p:spPr>
      </p:pic>
      <p:pic>
        <p:nvPicPr>
          <p:cNvPr id="16" name="Picture 2" descr="PARCC_Header_A2"/>
          <p:cNvPicPr>
            <a:picLocks noChangeAspect="1" noChangeArrowheads="1"/>
          </p:cNvPicPr>
          <p:nvPr userDrawn="1"/>
        </p:nvPicPr>
        <p:blipFill>
          <a:blip r:embed="rId2" cstate="print"/>
          <a:srcRect l="29744" r="68254"/>
          <a:stretch>
            <a:fillRect/>
          </a:stretch>
        </p:blipFill>
        <p:spPr bwMode="auto">
          <a:xfrm>
            <a:off x="6858001" y="5867400"/>
            <a:ext cx="148771" cy="990600"/>
          </a:xfrm>
          <a:prstGeom prst="rect">
            <a:avLst/>
          </a:prstGeom>
          <a:noFill/>
          <a:ln w="9525">
            <a:noFill/>
            <a:miter lim="800000"/>
            <a:headEnd/>
            <a:tailEnd/>
          </a:ln>
        </p:spPr>
      </p:pic>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11"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2" y="6569078"/>
            <a:ext cx="609600" cy="288925"/>
          </a:xfrm>
        </p:spPr>
        <p:txBody>
          <a:bodyPr/>
          <a:lstStyle>
            <a:lvl1pPr algn="r">
              <a:defRPr sz="1200" smtClean="0">
                <a:solidFill>
                  <a:schemeClr val="tx1"/>
                </a:solidFill>
              </a:defRPr>
            </a:lvl1pPr>
          </a:lstStyle>
          <a:p>
            <a:pPr>
              <a:defRPr/>
            </a:pPr>
            <a:fld id="{C5B5723D-93F0-4B4C-B2F2-E20AB2C187D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40629430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2"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41076353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BBE1732-D372-4A08-A104-0C3D48CC6752}" type="slidenum">
              <a:rPr lang="en-US" smtClean="0"/>
              <a:pPr>
                <a:defRPr/>
              </a:pPr>
              <a:t>‹#›</a:t>
            </a:fld>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2342306146"/>
      </p:ext>
    </p:extLst>
  </p:cSld>
  <p:clrMapOvr>
    <a:masterClrMapping/>
  </p:clrMapOvr>
  <p:transition spd="med" advClick="0">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pSp>
        <p:nvGrpSpPr>
          <p:cNvPr id="3" name="Group 15"/>
          <p:cNvGrpSpPr>
            <a:grpSpLocks/>
          </p:cNvGrpSpPr>
          <p:nvPr userDrawn="1"/>
        </p:nvGrpSpPr>
        <p:grpSpPr bwMode="auto">
          <a:xfrm>
            <a:off x="0" y="-3175"/>
            <a:ext cx="9144000" cy="1289050"/>
            <a:chOff x="0" y="-3175"/>
            <a:chExt cx="9144000" cy="1289050"/>
          </a:xfrm>
        </p:grpSpPr>
        <p:pic>
          <p:nvPicPr>
            <p:cNvPr id="4" name="Picture 9" descr="_0013_14.jpg"/>
            <p:cNvPicPr>
              <a:picLocks noChangeAspect="1"/>
            </p:cNvPicPr>
            <p:nvPr/>
          </p:nvPicPr>
          <p:blipFill>
            <a:blip r:embed="rId2" cstate="print">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12" name="Title 1"/>
          <p:cNvSpPr>
            <a:spLocks noGrp="1"/>
          </p:cNvSpPr>
          <p:nvPr>
            <p:ph type="title"/>
          </p:nvPr>
        </p:nvSpPr>
        <p:spPr>
          <a:xfrm>
            <a:off x="0" y="-1"/>
            <a:ext cx="6096000" cy="1285875"/>
          </a:xfrm>
          <a:prstGeom prst="rect">
            <a:avLst/>
          </a:prstGeom>
        </p:spPr>
        <p:txBody>
          <a:bodyPr/>
          <a:lstStyle/>
          <a:p>
            <a:r>
              <a:rPr lang="en-US" smtClean="0"/>
              <a:t>Click to edit Master title style</a:t>
            </a:r>
            <a:endParaRPr lang="en-US"/>
          </a:p>
        </p:txBody>
      </p:sp>
      <p:sp>
        <p:nvSpPr>
          <p:cNvPr id="7" name="Slide Number Placeholder 24"/>
          <p:cNvSpPr>
            <a:spLocks noGrp="1"/>
          </p:cNvSpPr>
          <p:nvPr>
            <p:ph type="sldNum" sz="quarter" idx="10"/>
          </p:nvPr>
        </p:nvSpPr>
        <p:spPr/>
        <p:txBody>
          <a:bodyPr/>
          <a:lstStyle>
            <a:lvl1pPr algn="r">
              <a:defRPr sz="1200">
                <a:solidFill>
                  <a:srgbClr val="9F9F9F"/>
                </a:solidFill>
              </a:defRPr>
            </a:lvl1pPr>
          </a:lstStyle>
          <a:p>
            <a:pPr>
              <a:defRPr/>
            </a:pPr>
            <a:fld id="{B2B177E0-A714-4FA8-A407-600CDE6CFD7E}" type="slidenum">
              <a:rPr lang="en-US"/>
              <a:pPr>
                <a:defRPr/>
              </a:pPr>
              <a:t>‹#›</a:t>
            </a:fld>
            <a:endParaRPr lang="en-US" dirty="0"/>
          </a:p>
        </p:txBody>
      </p:sp>
      <p:sp>
        <p:nvSpPr>
          <p:cNvPr id="8" name="Footer Placeholder 3"/>
          <p:cNvSpPr>
            <a:spLocks noGrp="1"/>
          </p:cNvSpPr>
          <p:nvPr>
            <p:ph type="ftr" sz="quarter" idx="11"/>
          </p:nvPr>
        </p:nvSpPr>
        <p:spPr>
          <a:xfrm>
            <a:off x="0" y="6324600"/>
            <a:ext cx="6705600" cy="53340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83843599"/>
      </p:ext>
    </p:extLst>
  </p:cSld>
  <p:clrMapOvr>
    <a:masterClrMapping/>
  </p:clrMapOvr>
  <p:transition spd="med" advClick="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3C625F-E4BD-467F-B99E-B10ACC36E6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1424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E5B68-A69B-4256-A4EC-BAF3A4680F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553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762000" y="1600200"/>
            <a:ext cx="7467600" cy="4267200"/>
          </a:xfrm>
          <a:prstGeom prst="rect">
            <a:avLst/>
          </a:prstGeom>
        </p:spPr>
        <p:txBody>
          <a:bodyPr lIns="89879" tIns="44940" rIns="89879" bIns="44940"/>
          <a:lstStyle>
            <a:lvl1pPr>
              <a:buNone/>
              <a:defRPr/>
            </a:lvl1pPr>
          </a:lstStyle>
          <a:p>
            <a:r>
              <a:rPr lang="en-US" dirty="0" smtClean="0"/>
              <a:t>Map</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5"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6" name="Rectangle 5"/>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91FE3F-AE72-475F-B136-A4614CF54B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299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104BE5-802B-4DB5-879B-918D896C40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2519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7C584F5-DAF8-4CAF-8914-15F0F6B8A0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4951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D075590-25C8-4584-97B5-6784DF6C61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3827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79B0DD3-009E-4DF5-B323-C57775BA8F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6152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D21848E-78A6-4C06-81F5-0DE4995446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2547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53D788-A1E1-4F7A-8A64-719CCEE314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2710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CE1E0F8-BBED-4B04-A598-14F9D39B5A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6626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E33AB8-8960-4869-A512-8D71260895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792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2"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7F37CCC-0789-4342-AA54-2717BDE57D3D}" type="slidenum">
              <a:rPr lang="en-US" smtClean="0"/>
              <a:pPr/>
              <a:t>‹#›</a:t>
            </a:fld>
            <a:endParaRPr lang="en-US"/>
          </a:p>
        </p:txBody>
      </p:sp>
      <p:sp>
        <p:nvSpPr>
          <p:cNvPr id="7" name="Title 16"/>
          <p:cNvSpPr txBox="1">
            <a:spLocks/>
          </p:cNvSpPr>
          <p:nvPr userDrawn="1"/>
        </p:nvSpPr>
        <p:spPr>
          <a:xfrm>
            <a:off x="2819400" y="0"/>
            <a:ext cx="6324600" cy="1219200"/>
          </a:xfrm>
          <a:prstGeom prst="rect">
            <a:avLst/>
          </a:prstGeom>
        </p:spPr>
        <p:txBody>
          <a:bodyPr lIns="89879" tIns="44940" rIns="89879" bIns="44940" anchor="ctr"/>
          <a:lstStyle>
            <a:lvl1pPr marL="168524" indent="0" algn="l">
              <a:defRPr sz="2800"/>
            </a:lvl1pPr>
          </a:lstStyle>
          <a:p>
            <a:pPr marL="168524" marR="0" lvl="0" indent="0" algn="l" defTabSz="898796"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BBE1732-D372-4A08-A104-0C3D48CC6752}" type="slidenum">
              <a:rPr lang="en-US" smtClean="0"/>
              <a:pPr>
                <a:defRPr/>
              </a:pPr>
              <a:t>‹#›</a:t>
            </a:fld>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2" y="6569078"/>
            <a:ext cx="609600" cy="288925"/>
          </a:xfrm>
        </p:spPr>
        <p:txBody>
          <a:bodyPr/>
          <a:lstStyle>
            <a:lvl1pPr algn="r">
              <a:defRPr sz="1200" smtClean="0">
                <a:solidFill>
                  <a:schemeClr val="tx1"/>
                </a:solidFill>
              </a:defRPr>
            </a:lvl1pPr>
          </a:lstStyle>
          <a:p>
            <a:pPr>
              <a:defRPr/>
            </a:pPr>
            <a:fld id="{C5B5723D-93F0-4B4C-B2F2-E20AB2C187D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ARCC_Header_A2"/>
          <p:cNvPicPr>
            <a:picLocks noChangeAspect="1" noChangeArrowheads="1"/>
          </p:cNvPicPr>
          <p:nvPr/>
        </p:nvPicPr>
        <p:blipFill>
          <a:blip r:embed="rId12" cstate="print"/>
          <a:srcRect l="63492" r="5597"/>
          <a:stretch>
            <a:fillRect/>
          </a:stretch>
        </p:blipFill>
        <p:spPr bwMode="auto">
          <a:xfrm>
            <a:off x="0" y="2"/>
            <a:ext cx="2819400" cy="1216152"/>
          </a:xfrm>
          <a:prstGeom prst="rect">
            <a:avLst/>
          </a:prstGeom>
          <a:noFill/>
          <a:ln w="9525">
            <a:noFill/>
            <a:miter lim="800000"/>
            <a:headEnd/>
            <a:tailEnd/>
          </a:ln>
        </p:spPr>
      </p:pic>
      <p:sp>
        <p:nvSpPr>
          <p:cNvPr id="11" name="Rectangle 10"/>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pic>
        <p:nvPicPr>
          <p:cNvPr id="7" name="Picture 2" descr="PARCC_Header_A2"/>
          <p:cNvPicPr>
            <a:picLocks noChangeAspect="1" noChangeArrowheads="1"/>
          </p:cNvPicPr>
          <p:nvPr/>
        </p:nvPicPr>
        <p:blipFill>
          <a:blip r:embed="rId12" cstate="print"/>
          <a:srcRect r="68254"/>
          <a:stretch>
            <a:fillRect/>
          </a:stretch>
        </p:blipFill>
        <p:spPr bwMode="auto">
          <a:xfrm>
            <a:off x="6785429" y="5867400"/>
            <a:ext cx="2358571" cy="990600"/>
          </a:xfrm>
          <a:prstGeom prst="rect">
            <a:avLst/>
          </a:prstGeom>
          <a:noFill/>
          <a:ln w="9525">
            <a:noFill/>
            <a:miter lim="800000"/>
            <a:headEnd/>
            <a:tailEnd/>
          </a:ln>
        </p:spPr>
      </p:pic>
      <p:pic>
        <p:nvPicPr>
          <p:cNvPr id="15" name="Picture 2" descr="PARCC_Header_A2"/>
          <p:cNvPicPr>
            <a:picLocks noChangeAspect="1" noChangeArrowheads="1"/>
          </p:cNvPicPr>
          <p:nvPr/>
        </p:nvPicPr>
        <p:blipFill>
          <a:blip r:embed="rId12" cstate="print"/>
          <a:srcRect l="29744" r="68254"/>
          <a:stretch>
            <a:fillRect/>
          </a:stretch>
        </p:blipFill>
        <p:spPr bwMode="auto">
          <a:xfrm>
            <a:off x="6858001" y="5867400"/>
            <a:ext cx="148771" cy="990600"/>
          </a:xfrm>
          <a:prstGeom prst="rect">
            <a:avLst/>
          </a:prstGeom>
          <a:noFill/>
          <a:ln w="9525">
            <a:noFill/>
            <a:miter lim="800000"/>
            <a:headEnd/>
            <a:tailEnd/>
          </a:ln>
        </p:spPr>
      </p:pic>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8"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 id="2147483672" r:id="rId5"/>
    <p:sldLayoutId id="2147483677" r:id="rId6"/>
    <p:sldLayoutId id="2147483680" r:id="rId7"/>
    <p:sldLayoutId id="2147483681" r:id="rId8"/>
    <p:sldLayoutId id="2147483689" r:id="rId9"/>
    <p:sldLayoutId id="2147483693" r:id="rId10"/>
  </p:sldLayoutIdLst>
  <p:timing>
    <p:tnLst>
      <p:par>
        <p:cTn id="1" dur="indefinite" restart="never" nodeType="tmRoot"/>
      </p:par>
    </p:tnLst>
  </p:timing>
  <p:hf hdr="0" dt="0"/>
  <p:txStyles>
    <p:titleStyle>
      <a:lvl1pPr algn="ctr" defTabSz="898796" rtl="0" eaLnBrk="1" latinLnBrk="0" hangingPunct="1">
        <a:spcBef>
          <a:spcPct val="0"/>
        </a:spcBef>
        <a:buNone/>
        <a:defRPr sz="3500" kern="1200">
          <a:solidFill>
            <a:schemeClr val="tx1"/>
          </a:solidFill>
          <a:latin typeface="+mj-lt"/>
          <a:ea typeface="+mj-ea"/>
          <a:cs typeface="+mj-cs"/>
        </a:defRPr>
      </a:lvl1pPr>
    </p:titleStyle>
    <p:bodyStyle>
      <a:lvl1pPr marL="337048" indent="-337048" algn="l" defTabSz="898796" rtl="0" eaLnBrk="1" latinLnBrk="0" hangingPunct="1">
        <a:spcBef>
          <a:spcPct val="20000"/>
        </a:spcBef>
        <a:buClr>
          <a:srgbClr val="8F23B3"/>
        </a:buClr>
        <a:buFont typeface="Arial" pitchFamily="34" charset="0"/>
        <a:buChar char="•"/>
        <a:defRPr sz="2300" kern="1200">
          <a:solidFill>
            <a:schemeClr val="tx1"/>
          </a:solidFill>
          <a:latin typeface="+mn-lt"/>
          <a:ea typeface="+mn-ea"/>
          <a:cs typeface="+mn-cs"/>
        </a:defRPr>
      </a:lvl1pPr>
      <a:lvl2pPr marL="730271" indent="-280874"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2pPr>
      <a:lvl3pPr marL="1123494" indent="-224698" algn="l" defTabSz="898796" rtl="0" eaLnBrk="1" latinLnBrk="0" hangingPunct="1">
        <a:spcBef>
          <a:spcPct val="20000"/>
        </a:spcBef>
        <a:buClr>
          <a:srgbClr val="8F23B3"/>
        </a:buClr>
        <a:buFont typeface="Arial" pitchFamily="34" charset="0"/>
        <a:buChar char="•"/>
        <a:defRPr sz="1800" kern="1200">
          <a:solidFill>
            <a:schemeClr val="tx1"/>
          </a:solidFill>
          <a:latin typeface="+mn-lt"/>
          <a:ea typeface="+mn-ea"/>
          <a:cs typeface="+mn-cs"/>
        </a:defRPr>
      </a:lvl3pPr>
      <a:lvl4pPr marL="1572893" indent="-224698"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4pPr>
      <a:lvl5pPr marL="2022290" indent="-224698"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5pPr>
      <a:lvl6pPr marL="2471687"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1086"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0484"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19881"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8796" rtl="0" eaLnBrk="1" latinLnBrk="0" hangingPunct="1">
        <a:defRPr sz="1800" kern="1200">
          <a:solidFill>
            <a:schemeClr val="tx1"/>
          </a:solidFill>
          <a:latin typeface="+mn-lt"/>
          <a:ea typeface="+mn-ea"/>
          <a:cs typeface="+mn-cs"/>
        </a:defRPr>
      </a:lvl1pPr>
      <a:lvl2pPr marL="449398" algn="l" defTabSz="898796" rtl="0" eaLnBrk="1" latinLnBrk="0" hangingPunct="1">
        <a:defRPr sz="1800" kern="1200">
          <a:solidFill>
            <a:schemeClr val="tx1"/>
          </a:solidFill>
          <a:latin typeface="+mn-lt"/>
          <a:ea typeface="+mn-ea"/>
          <a:cs typeface="+mn-cs"/>
        </a:defRPr>
      </a:lvl2pPr>
      <a:lvl3pPr marL="898796" algn="l" defTabSz="898796" rtl="0" eaLnBrk="1" latinLnBrk="0" hangingPunct="1">
        <a:defRPr sz="1800" kern="1200">
          <a:solidFill>
            <a:schemeClr val="tx1"/>
          </a:solidFill>
          <a:latin typeface="+mn-lt"/>
          <a:ea typeface="+mn-ea"/>
          <a:cs typeface="+mn-cs"/>
        </a:defRPr>
      </a:lvl3pPr>
      <a:lvl4pPr marL="1348193" algn="l" defTabSz="898796" rtl="0" eaLnBrk="1" latinLnBrk="0" hangingPunct="1">
        <a:defRPr sz="1800" kern="1200">
          <a:solidFill>
            <a:schemeClr val="tx1"/>
          </a:solidFill>
          <a:latin typeface="+mn-lt"/>
          <a:ea typeface="+mn-ea"/>
          <a:cs typeface="+mn-cs"/>
        </a:defRPr>
      </a:lvl4pPr>
      <a:lvl5pPr marL="1797592" algn="l" defTabSz="898796" rtl="0" eaLnBrk="1" latinLnBrk="0" hangingPunct="1">
        <a:defRPr sz="1800" kern="1200">
          <a:solidFill>
            <a:schemeClr val="tx1"/>
          </a:solidFill>
          <a:latin typeface="+mn-lt"/>
          <a:ea typeface="+mn-ea"/>
          <a:cs typeface="+mn-cs"/>
        </a:defRPr>
      </a:lvl5pPr>
      <a:lvl6pPr marL="2246989" algn="l" defTabSz="898796" rtl="0" eaLnBrk="1" latinLnBrk="0" hangingPunct="1">
        <a:defRPr sz="1800" kern="1200">
          <a:solidFill>
            <a:schemeClr val="tx1"/>
          </a:solidFill>
          <a:latin typeface="+mn-lt"/>
          <a:ea typeface="+mn-ea"/>
          <a:cs typeface="+mn-cs"/>
        </a:defRPr>
      </a:lvl6pPr>
      <a:lvl7pPr marL="2696388" algn="l" defTabSz="898796" rtl="0" eaLnBrk="1" latinLnBrk="0" hangingPunct="1">
        <a:defRPr sz="1800" kern="1200">
          <a:solidFill>
            <a:schemeClr val="tx1"/>
          </a:solidFill>
          <a:latin typeface="+mn-lt"/>
          <a:ea typeface="+mn-ea"/>
          <a:cs typeface="+mn-cs"/>
        </a:defRPr>
      </a:lvl7pPr>
      <a:lvl8pPr marL="3145784" algn="l" defTabSz="898796" rtl="0" eaLnBrk="1" latinLnBrk="0" hangingPunct="1">
        <a:defRPr sz="1800" kern="1200">
          <a:solidFill>
            <a:schemeClr val="tx1"/>
          </a:solidFill>
          <a:latin typeface="+mn-lt"/>
          <a:ea typeface="+mn-ea"/>
          <a:cs typeface="+mn-cs"/>
        </a:defRPr>
      </a:lvl8pPr>
      <a:lvl9pPr marL="3595182" algn="l" defTabSz="8987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userDrawn="1"/>
        </p:nvPicPr>
        <p:blipFill>
          <a:blip r:embed="rId9"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13"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94" r:id="rId4"/>
    <p:sldLayoutId id="2147483695" r:id="rId5"/>
    <p:sldLayoutId id="2147483697" r:id="rId6"/>
    <p:sldLayoutId id="2147483698" r:id="rId7"/>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54C9A308-60E7-4F60-9F97-A58E0EE60888}"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5924538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ヒラギノ角ゴ Pro W3" pitchFamily="1" charset="-128"/>
        </a:defRPr>
      </a:lvl2pPr>
      <a:lvl3pPr algn="ctr" rtl="0" fontAlgn="base">
        <a:spcBef>
          <a:spcPct val="0"/>
        </a:spcBef>
        <a:spcAft>
          <a:spcPct val="0"/>
        </a:spcAft>
        <a:defRPr sz="4400">
          <a:solidFill>
            <a:schemeClr val="tx2"/>
          </a:solidFill>
          <a:latin typeface="Arial" charset="0"/>
          <a:ea typeface="ヒラギノ角ゴ Pro W3" pitchFamily="1" charset="-128"/>
        </a:defRPr>
      </a:lvl3pPr>
      <a:lvl4pPr algn="ctr" rtl="0" fontAlgn="base">
        <a:spcBef>
          <a:spcPct val="0"/>
        </a:spcBef>
        <a:spcAft>
          <a:spcPct val="0"/>
        </a:spcAft>
        <a:defRPr sz="4400">
          <a:solidFill>
            <a:schemeClr val="tx2"/>
          </a:solidFill>
          <a:latin typeface="Arial" charset="0"/>
          <a:ea typeface="ヒラギノ角ゴ Pro W3" pitchFamily="1" charset="-128"/>
        </a:defRPr>
      </a:lvl4pPr>
      <a:lvl5pPr algn="ctr" rtl="0" fontAlgn="base">
        <a:spcBef>
          <a:spcPct val="0"/>
        </a:spcBef>
        <a:spcAft>
          <a:spcPct val="0"/>
        </a:spcAft>
        <a:defRPr sz="4400">
          <a:solidFill>
            <a:schemeClr val="tx2"/>
          </a:solidFill>
          <a:latin typeface="Arial" charset="0"/>
          <a:ea typeface="ヒラギノ角ゴ Pro W3" pitchFamily="1" charset="-128"/>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www.parcconline.org/"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www.education.ohio.gov/"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76300" y="533400"/>
            <a:ext cx="7391400" cy="762000"/>
          </a:xfrm>
        </p:spPr>
        <p:txBody>
          <a:bodyPr anchor="t" anchorCtr="1"/>
          <a:lstStyle/>
          <a:p>
            <a:r>
              <a:rPr lang="en-US" b="1" i="1" dirty="0">
                <a:solidFill>
                  <a:srgbClr val="000000"/>
                </a:solidFill>
              </a:rPr>
              <a:t>Ohio Department of Education</a:t>
            </a:r>
            <a:endParaRPr lang="en-US" dirty="0">
              <a:solidFill>
                <a:srgbClr val="000000"/>
              </a:solidFill>
            </a:endParaRPr>
          </a:p>
        </p:txBody>
      </p:sp>
      <p:sp>
        <p:nvSpPr>
          <p:cNvPr id="2051" name="Rectangle 3"/>
          <p:cNvSpPr>
            <a:spLocks noGrp="1" noChangeArrowheads="1"/>
          </p:cNvSpPr>
          <p:nvPr>
            <p:ph type="subTitle" idx="1"/>
          </p:nvPr>
        </p:nvSpPr>
        <p:spPr>
          <a:xfrm>
            <a:off x="1371600" y="2133600"/>
            <a:ext cx="6400800" cy="1981200"/>
          </a:xfrm>
        </p:spPr>
        <p:txBody>
          <a:bodyPr/>
          <a:lstStyle/>
          <a:p>
            <a:pPr eaLnBrk="1" hangingPunct="1"/>
            <a:r>
              <a:rPr lang="en-US" dirty="0" smtClean="0"/>
              <a:t>OCTEO Conference</a:t>
            </a:r>
            <a:endParaRPr lang="en-US" sz="2800" dirty="0" smtClean="0"/>
          </a:p>
          <a:p>
            <a:pPr eaLnBrk="1" hangingPunct="1"/>
            <a:r>
              <a:rPr lang="en-US" dirty="0" smtClean="0"/>
              <a:t>March 23, 2012</a:t>
            </a:r>
          </a:p>
          <a:p>
            <a:r>
              <a:rPr lang="en-US" b="1" i="1" u="sng" dirty="0" smtClean="0">
                <a:solidFill>
                  <a:srgbClr val="C00000"/>
                </a:solidFill>
              </a:rPr>
              <a:t>www.education.ohio.gov</a:t>
            </a:r>
            <a:endParaRPr lang="en-US" dirty="0" smtClean="0"/>
          </a:p>
          <a:p>
            <a:pPr eaLnBrk="1" hangingPunct="1"/>
            <a:endParaRPr lang="en-US" dirty="0" smtClean="0"/>
          </a:p>
          <a:p>
            <a:pPr lvl="1" algn="l"/>
            <a:endParaRPr lang="en-US" dirty="0"/>
          </a:p>
        </p:txBody>
      </p:sp>
      <p:sp>
        <p:nvSpPr>
          <p:cNvPr id="2" name="Rectangle 1"/>
          <p:cNvSpPr/>
          <p:nvPr/>
        </p:nvSpPr>
        <p:spPr>
          <a:xfrm>
            <a:off x="2286000" y="1397675"/>
            <a:ext cx="4572000" cy="3447098"/>
          </a:xfrm>
          <a:prstGeom prst="rect">
            <a:avLst/>
          </a:prstGeom>
        </p:spPr>
        <p:txBody>
          <a:bodyPr>
            <a:spAutoFit/>
          </a:bodyPr>
          <a:lstStyle/>
          <a:p>
            <a:r>
              <a:rPr lang="en-US" sz="4000" kern="0" dirty="0">
                <a:solidFill>
                  <a:srgbClr val="000000"/>
                </a:solidFill>
                <a:cs typeface="+mj-cs"/>
              </a:rPr>
              <a:t/>
            </a:r>
            <a:br>
              <a:rPr lang="en-US" sz="4000" kern="0" dirty="0">
                <a:solidFill>
                  <a:srgbClr val="000000"/>
                </a:solidFill>
                <a:cs typeface="+mj-cs"/>
              </a:rPr>
            </a:br>
            <a:r>
              <a:rPr lang="en-US" sz="4000" kern="0" dirty="0">
                <a:solidFill>
                  <a:srgbClr val="000000"/>
                </a:solidFill>
                <a:cs typeface="+mj-cs"/>
              </a:rPr>
              <a:t/>
            </a:r>
            <a:br>
              <a:rPr lang="en-US" sz="4000" kern="0" dirty="0">
                <a:solidFill>
                  <a:srgbClr val="000000"/>
                </a:solidFill>
                <a:cs typeface="+mj-cs"/>
              </a:rPr>
            </a:br>
            <a:r>
              <a:rPr lang="en-US" sz="4000" kern="0" dirty="0">
                <a:solidFill>
                  <a:srgbClr val="000000"/>
                </a:solidFill>
                <a:cs typeface="+mj-cs"/>
              </a:rPr>
              <a:t/>
            </a:r>
            <a:br>
              <a:rPr lang="en-US" sz="4000" kern="0" dirty="0">
                <a:solidFill>
                  <a:srgbClr val="000000"/>
                </a:solidFill>
                <a:cs typeface="+mj-cs"/>
              </a:rPr>
            </a:br>
            <a:r>
              <a:rPr lang="en-US" sz="4000" kern="0" dirty="0">
                <a:solidFill>
                  <a:srgbClr val="000000"/>
                </a:solidFill>
                <a:cs typeface="+mj-cs"/>
              </a:rPr>
              <a:t/>
            </a:r>
            <a:br>
              <a:rPr lang="en-US" sz="4000" kern="0" dirty="0">
                <a:solidFill>
                  <a:srgbClr val="000000"/>
                </a:solidFill>
                <a:cs typeface="+mj-cs"/>
              </a:rPr>
            </a:br>
            <a:r>
              <a:rPr lang="en-US" sz="4000" kern="0" dirty="0">
                <a:solidFill>
                  <a:srgbClr val="000000"/>
                </a:solidFill>
                <a:cs typeface="+mj-cs"/>
              </a:rPr>
              <a:t/>
            </a:r>
            <a:br>
              <a:rPr lang="en-US" sz="4000" kern="0" dirty="0">
                <a:solidFill>
                  <a:srgbClr val="000000"/>
                </a:solidFill>
                <a:cs typeface="+mj-cs"/>
              </a:rPr>
            </a:br>
            <a:endParaRPr lang="en-US" dirty="0"/>
          </a:p>
        </p:txBody>
      </p:sp>
      <p:pic>
        <p:nvPicPr>
          <p:cNvPr id="5" name="Content Placeholder 5" descr="Pictur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14800"/>
            <a:ext cx="5715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076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304800"/>
            <a:ext cx="7772400" cy="1143000"/>
          </a:xfrm>
        </p:spPr>
        <p:txBody>
          <a:bodyPr anchor="t" anchorCtr="1"/>
          <a:lstStyle/>
          <a:p>
            <a:r>
              <a:rPr lang="en-US" sz="3600" b="1" dirty="0">
                <a:solidFill>
                  <a:schemeClr val="tx1"/>
                </a:solidFill>
                <a:latin typeface="+mj-lt"/>
                <a:ea typeface="+mj-ea"/>
                <a:cs typeface="+mj-cs"/>
              </a:rPr>
              <a:t>Educator Licensure Testing Requirements Updates:</a:t>
            </a: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1143000" y="1828800"/>
            <a:ext cx="7315200" cy="4114800"/>
          </a:xfrm>
        </p:spPr>
        <p:txBody>
          <a:bodyPr/>
          <a:lstStyle/>
          <a:p>
            <a:pPr algn="l"/>
            <a:r>
              <a:rPr lang="en-US" sz="2400" b="1" dirty="0" smtClean="0"/>
              <a:t>Other Praxis tests under consideration</a:t>
            </a:r>
            <a:r>
              <a:rPr lang="en-US" sz="2400" b="1" dirty="0" smtClean="0">
                <a:solidFill>
                  <a:schemeClr val="tx1"/>
                </a:solidFill>
                <a:latin typeface="+mn-lt"/>
                <a:ea typeface="+mn-ea"/>
                <a:cs typeface="+mn-cs"/>
              </a:rPr>
              <a:t>:</a:t>
            </a:r>
          </a:p>
          <a:p>
            <a:pPr algn="l"/>
            <a:endParaRPr lang="en-US" sz="2400" dirty="0">
              <a:solidFill>
                <a:schemeClr val="tx1"/>
              </a:solidFill>
              <a:latin typeface="+mn-lt"/>
              <a:ea typeface="+mn-ea"/>
              <a:cs typeface="+mn-cs"/>
            </a:endParaRPr>
          </a:p>
          <a:p>
            <a:pPr marL="342900" lvl="0" indent="-342900" algn="l">
              <a:spcAft>
                <a:spcPts val="1200"/>
              </a:spcAft>
              <a:buFontTx/>
              <a:buChar char="-"/>
            </a:pPr>
            <a:r>
              <a:rPr lang="en-US" sz="2400" b="1" dirty="0" smtClean="0">
                <a:solidFill>
                  <a:srgbClr val="C00000"/>
                </a:solidFill>
              </a:rPr>
              <a:t>#0272 Deaf and Hard of Hearing</a:t>
            </a:r>
          </a:p>
          <a:p>
            <a:pPr marL="342900" lvl="0" indent="-342900" algn="l">
              <a:spcAft>
                <a:spcPts val="1200"/>
              </a:spcAft>
              <a:buFontTx/>
              <a:buChar char="-"/>
            </a:pPr>
            <a:r>
              <a:rPr lang="en-US" sz="2400" b="1" dirty="0" smtClean="0">
                <a:solidFill>
                  <a:srgbClr val="C00000"/>
                </a:solidFill>
                <a:latin typeface="+mn-lt"/>
                <a:ea typeface="+mn-ea"/>
                <a:cs typeface="+mn-cs"/>
              </a:rPr>
              <a:t>#0282 Visual Impairment</a:t>
            </a:r>
          </a:p>
          <a:p>
            <a:pPr marL="342900" lvl="0" indent="-342900" algn="l">
              <a:spcAft>
                <a:spcPts val="1200"/>
              </a:spcAft>
              <a:buFontTx/>
              <a:buChar char="-"/>
            </a:pPr>
            <a:r>
              <a:rPr lang="en-US" sz="2400" b="1" dirty="0" smtClean="0">
                <a:solidFill>
                  <a:srgbClr val="C00000"/>
                </a:solidFill>
              </a:rPr>
              <a:t>#0421 School Counselor</a:t>
            </a:r>
          </a:p>
          <a:p>
            <a:pPr marL="342900" indent="-342900" algn="l">
              <a:spcAft>
                <a:spcPts val="1200"/>
              </a:spcAft>
              <a:buFontTx/>
              <a:buChar char="-"/>
            </a:pPr>
            <a:r>
              <a:rPr lang="en-US" sz="2400" b="1" dirty="0" smtClean="0">
                <a:solidFill>
                  <a:srgbClr val="C00000"/>
                </a:solidFill>
                <a:latin typeface="+mn-lt"/>
                <a:ea typeface="+mn-ea"/>
                <a:cs typeface="+mn-cs"/>
              </a:rPr>
              <a:t>#0691 Early Childhood Intervention Specialist</a:t>
            </a:r>
          </a:p>
          <a:p>
            <a:pPr marL="342900" lvl="0" indent="-342900" algn="l">
              <a:spcAft>
                <a:spcPts val="1200"/>
              </a:spcAft>
              <a:buFontTx/>
              <a:buChar char="-"/>
            </a:pPr>
            <a:endParaRPr lang="en-US" sz="2400" dirty="0" smtClean="0"/>
          </a:p>
        </p:txBody>
      </p:sp>
    </p:spTree>
    <p:extLst>
      <p:ext uri="{BB962C8B-B14F-4D97-AF65-F5344CB8AC3E}">
        <p14:creationId xmlns:p14="http://schemas.microsoft.com/office/powerpoint/2010/main" val="2288286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457200"/>
            <a:ext cx="6477000" cy="762000"/>
          </a:xfrm>
        </p:spPr>
        <p:txBody>
          <a:bodyPr anchor="t" anchorCtr="1"/>
          <a:lstStyle/>
          <a:p>
            <a:r>
              <a:rPr lang="en-US" b="1" dirty="0" smtClean="0">
                <a:solidFill>
                  <a:srgbClr val="C00000"/>
                </a:solidFill>
              </a:rPr>
              <a:t>Title II Report</a:t>
            </a:r>
            <a:endParaRPr lang="en-US" b="1" dirty="0">
              <a:solidFill>
                <a:srgbClr val="C00000"/>
              </a:solidFill>
            </a:endParaRPr>
          </a:p>
        </p:txBody>
      </p:sp>
      <p:sp>
        <p:nvSpPr>
          <p:cNvPr id="2051" name="Rectangle 3"/>
          <p:cNvSpPr>
            <a:spLocks noGrp="1" noChangeArrowheads="1"/>
          </p:cNvSpPr>
          <p:nvPr>
            <p:ph type="subTitle" idx="1"/>
          </p:nvPr>
        </p:nvSpPr>
        <p:spPr>
          <a:xfrm>
            <a:off x="228600" y="1371600"/>
            <a:ext cx="8610600" cy="5105400"/>
          </a:xfrm>
        </p:spPr>
        <p:txBody>
          <a:bodyPr/>
          <a:lstStyle/>
          <a:p>
            <a:r>
              <a:rPr lang="en-US" sz="2400" dirty="0" smtClean="0">
                <a:solidFill>
                  <a:schemeClr val="tx1"/>
                </a:solidFill>
                <a:latin typeface="+mn-lt"/>
                <a:ea typeface="+mn-ea"/>
                <a:cs typeface="+mn-cs"/>
              </a:rPr>
              <a:t>The </a:t>
            </a:r>
            <a:r>
              <a:rPr lang="en-US" sz="2400" dirty="0">
                <a:solidFill>
                  <a:schemeClr val="tx1"/>
                </a:solidFill>
                <a:latin typeface="+mn-lt"/>
                <a:ea typeface="+mn-ea"/>
                <a:cs typeface="+mn-cs"/>
              </a:rPr>
              <a:t>Title II website is open through April </a:t>
            </a:r>
            <a:r>
              <a:rPr lang="en-US" sz="2400" dirty="0" smtClean="0">
                <a:solidFill>
                  <a:schemeClr val="tx1"/>
                </a:solidFill>
                <a:latin typeface="+mn-lt"/>
                <a:ea typeface="+mn-ea"/>
                <a:cs typeface="+mn-cs"/>
              </a:rPr>
              <a:t>30, 2012 </a:t>
            </a:r>
            <a:r>
              <a:rPr lang="en-US" sz="2400" dirty="0">
                <a:solidFill>
                  <a:schemeClr val="tx1"/>
                </a:solidFill>
                <a:latin typeface="+mn-lt"/>
                <a:ea typeface="+mn-ea"/>
                <a:cs typeface="+mn-cs"/>
              </a:rPr>
              <a:t>for IHEs to complete the institutional </a:t>
            </a:r>
            <a:r>
              <a:rPr lang="en-US" sz="2400" dirty="0" smtClean="0">
                <a:solidFill>
                  <a:schemeClr val="tx1"/>
                </a:solidFill>
                <a:latin typeface="+mn-lt"/>
                <a:ea typeface="+mn-ea"/>
                <a:cs typeface="+mn-cs"/>
              </a:rPr>
              <a:t>report which includes editing and changing specific sections of the report: </a:t>
            </a:r>
          </a:p>
          <a:p>
            <a:r>
              <a:rPr lang="en-US" sz="2400" dirty="0" smtClean="0">
                <a:solidFill>
                  <a:schemeClr val="tx1"/>
                </a:solidFill>
                <a:latin typeface="+mn-lt"/>
                <a:ea typeface="+mn-ea"/>
                <a:cs typeface="+mn-cs"/>
              </a:rPr>
              <a:t>Admission Requirements</a:t>
            </a:r>
          </a:p>
          <a:p>
            <a:r>
              <a:rPr lang="en-US" sz="2400" dirty="0" smtClean="0">
                <a:solidFill>
                  <a:schemeClr val="tx1"/>
                </a:solidFill>
                <a:latin typeface="+mn-lt"/>
                <a:ea typeface="+mn-ea"/>
                <a:cs typeface="+mn-cs"/>
              </a:rPr>
              <a:t>Goals</a:t>
            </a:r>
          </a:p>
          <a:p>
            <a:r>
              <a:rPr lang="en-US" sz="2400" dirty="0" smtClean="0">
                <a:solidFill>
                  <a:schemeClr val="tx1"/>
                </a:solidFill>
                <a:latin typeface="+mn-lt"/>
                <a:ea typeface="+mn-ea"/>
                <a:cs typeface="+mn-cs"/>
              </a:rPr>
              <a:t>Assurances</a:t>
            </a:r>
          </a:p>
          <a:p>
            <a:endParaRPr lang="en-US" sz="2400" dirty="0" smtClean="0">
              <a:solidFill>
                <a:schemeClr val="tx1"/>
              </a:solidFill>
              <a:latin typeface="+mn-lt"/>
              <a:ea typeface="+mn-ea"/>
              <a:cs typeface="+mn-cs"/>
            </a:endParaRPr>
          </a:p>
          <a:p>
            <a:r>
              <a:rPr lang="en-US" sz="2400" dirty="0" smtClean="0">
                <a:solidFill>
                  <a:schemeClr val="tx1"/>
                </a:solidFill>
                <a:latin typeface="+mn-lt"/>
                <a:ea typeface="+mn-ea"/>
                <a:cs typeface="+mn-cs"/>
              </a:rPr>
              <a:t>ETS </a:t>
            </a:r>
            <a:r>
              <a:rPr lang="en-US" sz="2400" dirty="0">
                <a:solidFill>
                  <a:schemeClr val="tx1"/>
                </a:solidFill>
                <a:latin typeface="+mn-lt"/>
                <a:ea typeface="+mn-ea"/>
                <a:cs typeface="+mn-cs"/>
              </a:rPr>
              <a:t>is providing all IHE assessment data to </a:t>
            </a:r>
            <a:r>
              <a:rPr lang="en-US" sz="2400" dirty="0" err="1">
                <a:solidFill>
                  <a:schemeClr val="tx1"/>
                </a:solidFill>
                <a:latin typeface="+mn-lt"/>
                <a:ea typeface="+mn-ea"/>
                <a:cs typeface="+mn-cs"/>
              </a:rPr>
              <a:t>Westat</a:t>
            </a:r>
            <a:r>
              <a:rPr lang="en-US" sz="2400" dirty="0">
                <a:solidFill>
                  <a:schemeClr val="tx1"/>
                </a:solidFill>
                <a:latin typeface="+mn-lt"/>
                <a:ea typeface="+mn-ea"/>
                <a:cs typeface="+mn-cs"/>
              </a:rPr>
              <a:t> which will then be uploaded into each IHE report</a:t>
            </a:r>
            <a:r>
              <a:rPr lang="en-US" sz="2400" dirty="0" smtClean="0">
                <a:solidFill>
                  <a:schemeClr val="tx1"/>
                </a:solidFill>
                <a:latin typeface="+mn-lt"/>
                <a:ea typeface="+mn-ea"/>
                <a:cs typeface="+mn-cs"/>
              </a:rPr>
              <a:t>.</a:t>
            </a:r>
          </a:p>
          <a:p>
            <a:r>
              <a:rPr lang="en-US" sz="2400" dirty="0" smtClean="0">
                <a:solidFill>
                  <a:schemeClr val="tx1"/>
                </a:solidFill>
                <a:latin typeface="+mn-lt"/>
                <a:ea typeface="+mn-ea"/>
                <a:cs typeface="+mn-cs"/>
              </a:rPr>
              <a:t>   </a:t>
            </a:r>
          </a:p>
          <a:p>
            <a:r>
              <a:rPr lang="en-US" sz="2400" dirty="0" smtClean="0">
                <a:solidFill>
                  <a:schemeClr val="tx1"/>
                </a:solidFill>
                <a:latin typeface="+mn-lt"/>
                <a:ea typeface="+mn-ea"/>
                <a:cs typeface="+mn-cs"/>
              </a:rPr>
              <a:t>The </a:t>
            </a:r>
            <a:r>
              <a:rPr lang="en-US" sz="2400" dirty="0">
                <a:solidFill>
                  <a:schemeClr val="tx1"/>
                </a:solidFill>
                <a:latin typeface="+mn-lt"/>
                <a:ea typeface="+mn-ea"/>
                <a:cs typeface="+mn-cs"/>
              </a:rPr>
              <a:t>Title II website is:  </a:t>
            </a:r>
          </a:p>
          <a:p>
            <a:r>
              <a:rPr lang="en-US" sz="2400" dirty="0">
                <a:solidFill>
                  <a:srgbClr val="C00000"/>
                </a:solidFill>
                <a:latin typeface="+mn-lt"/>
                <a:ea typeface="+mn-ea"/>
                <a:cs typeface="+mn-cs"/>
              </a:rPr>
              <a:t>https://title2.ed.gov/Title2IPRC/default.aspx</a:t>
            </a:r>
          </a:p>
          <a:p>
            <a:pPr lvl="1" algn="l"/>
            <a:endParaRPr lang="en-US" dirty="0"/>
          </a:p>
        </p:txBody>
      </p:sp>
    </p:spTree>
    <p:extLst>
      <p:ext uri="{BB962C8B-B14F-4D97-AF65-F5344CB8AC3E}">
        <p14:creationId xmlns:p14="http://schemas.microsoft.com/office/powerpoint/2010/main" val="3203141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685800"/>
            <a:ext cx="8077200" cy="1371600"/>
          </a:xfrm>
        </p:spPr>
        <p:txBody>
          <a:bodyPr anchor="t" anchorCtr="1"/>
          <a:lstStyle/>
          <a:p>
            <a:r>
              <a:rPr lang="en-US" sz="4000" b="1" dirty="0" smtClean="0">
                <a:solidFill>
                  <a:srgbClr val="C00000"/>
                </a:solidFill>
              </a:rPr>
              <a:t>Resident Educator Program Summative Assessment</a:t>
            </a:r>
            <a:endParaRPr lang="en-US" sz="4000" b="1" dirty="0">
              <a:solidFill>
                <a:srgbClr val="C00000"/>
              </a:solidFill>
            </a:endParaRPr>
          </a:p>
        </p:txBody>
      </p:sp>
      <p:sp>
        <p:nvSpPr>
          <p:cNvPr id="2051" name="Rectangle 3"/>
          <p:cNvSpPr>
            <a:spLocks noGrp="1" noChangeArrowheads="1"/>
          </p:cNvSpPr>
          <p:nvPr>
            <p:ph type="subTitle" idx="1"/>
          </p:nvPr>
        </p:nvSpPr>
        <p:spPr>
          <a:xfrm>
            <a:off x="990600" y="2286000"/>
            <a:ext cx="7086600" cy="3429000"/>
          </a:xfrm>
        </p:spPr>
        <p:txBody>
          <a:bodyPr/>
          <a:lstStyle/>
          <a:p>
            <a:pPr lvl="1" algn="r">
              <a:spcAft>
                <a:spcPts val="600"/>
              </a:spcAft>
            </a:pPr>
            <a:r>
              <a:rPr lang="en-US" dirty="0" smtClean="0"/>
              <a:t> - Advisory Group for the Ohio Resident Educator Summative Assessment</a:t>
            </a:r>
          </a:p>
          <a:p>
            <a:pPr marL="914400" lvl="1" indent="-457200" algn="r">
              <a:spcAft>
                <a:spcPts val="600"/>
              </a:spcAft>
              <a:buFontTx/>
              <a:buChar char="-"/>
            </a:pPr>
            <a:r>
              <a:rPr lang="en-US" dirty="0" err="1" smtClean="0"/>
              <a:t>Teachscape</a:t>
            </a:r>
            <a:endParaRPr lang="en-US" dirty="0" smtClean="0"/>
          </a:p>
          <a:p>
            <a:pPr marL="914400" lvl="1" indent="-457200" algn="r">
              <a:spcAft>
                <a:spcPts val="600"/>
              </a:spcAft>
              <a:buFontTx/>
              <a:buChar char="-"/>
            </a:pPr>
            <a:r>
              <a:rPr lang="en-US" dirty="0" smtClean="0"/>
              <a:t>OSTP</a:t>
            </a:r>
          </a:p>
        </p:txBody>
      </p:sp>
      <p:pic>
        <p:nvPicPr>
          <p:cNvPr id="4" name="Picture 3" descr="http://3.bp.blogspot.com/_fB0AVrTWRWg/TUIVLqgkDsI/AAAAAAAABe8/uMNSTd-g0iw/s1600/education-fu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657600"/>
            <a:ext cx="3321050" cy="23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02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838200"/>
            <a:ext cx="7010400" cy="1752600"/>
          </a:xfrm>
        </p:spPr>
        <p:txBody>
          <a:bodyPr anchor="t" anchorCtr="1"/>
          <a:lstStyle/>
          <a:p>
            <a:r>
              <a:rPr lang="en-US" b="1" dirty="0" smtClean="0">
                <a:solidFill>
                  <a:srgbClr val="C00000"/>
                </a:solidFill>
              </a:rPr>
              <a:t>Common Core Standards and PARCC</a:t>
            </a:r>
            <a:endParaRPr lang="en-US" b="1" dirty="0">
              <a:solidFill>
                <a:srgbClr val="C00000"/>
              </a:solidFill>
            </a:endParaRPr>
          </a:p>
        </p:txBody>
      </p:sp>
      <p:sp>
        <p:nvSpPr>
          <p:cNvPr id="2051" name="Rectangle 3"/>
          <p:cNvSpPr>
            <a:spLocks noGrp="1" noChangeArrowheads="1"/>
          </p:cNvSpPr>
          <p:nvPr>
            <p:ph type="subTitle" idx="1"/>
          </p:nvPr>
        </p:nvSpPr>
        <p:spPr>
          <a:xfrm>
            <a:off x="533400" y="2819400"/>
            <a:ext cx="7924800" cy="3429000"/>
          </a:xfrm>
        </p:spPr>
        <p:txBody>
          <a:bodyPr/>
          <a:lstStyle/>
          <a:p>
            <a:pPr lvl="1"/>
            <a:r>
              <a:rPr lang="en-US" i="1" dirty="0" smtClean="0"/>
              <a:t>James Wright</a:t>
            </a:r>
          </a:p>
          <a:p>
            <a:pPr lvl="1"/>
            <a:r>
              <a:rPr lang="en-US" dirty="0" smtClean="0"/>
              <a:t>ODE Office of Curriculum and Assessment</a:t>
            </a:r>
          </a:p>
          <a:p>
            <a:pPr lvl="1"/>
            <a:r>
              <a:rPr lang="en-US" dirty="0" smtClean="0"/>
              <a:t>Email: James.Wright@ode.state.oh.us</a:t>
            </a:r>
          </a:p>
          <a:p>
            <a:pPr lvl="1"/>
            <a:endParaRPr lang="en-US" dirty="0" smtClean="0"/>
          </a:p>
          <a:p>
            <a:pPr lvl="1"/>
            <a:r>
              <a:rPr lang="en-US" dirty="0" smtClean="0"/>
              <a:t>Toll Free: (877) 644-6338</a:t>
            </a:r>
          </a:p>
          <a:p>
            <a:pPr lvl="1" algn="l"/>
            <a:endParaRPr lang="en-US" dirty="0"/>
          </a:p>
        </p:txBody>
      </p:sp>
    </p:spTree>
    <p:extLst>
      <p:ext uri="{BB962C8B-B14F-4D97-AF65-F5344CB8AC3E}">
        <p14:creationId xmlns:p14="http://schemas.microsoft.com/office/powerpoint/2010/main" val="4062886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7000" y="1676400"/>
            <a:ext cx="3819525" cy="2095500"/>
          </a:xfrm>
        </p:spPr>
      </p:pic>
      <p:sp>
        <p:nvSpPr>
          <p:cNvPr id="5" name="TextBox 4"/>
          <p:cNvSpPr txBox="1"/>
          <p:nvPr/>
        </p:nvSpPr>
        <p:spPr>
          <a:xfrm>
            <a:off x="800100" y="4343400"/>
            <a:ext cx="7543800" cy="1877437"/>
          </a:xfrm>
          <a:prstGeom prst="rect">
            <a:avLst/>
          </a:prstGeom>
          <a:noFill/>
        </p:spPr>
        <p:txBody>
          <a:bodyPr wrap="square" rtlCol="0">
            <a:spAutoFit/>
          </a:bodyPr>
          <a:lstStyle/>
          <a:p>
            <a:pPr algn="ctr"/>
            <a:r>
              <a:rPr lang="en-US" sz="3600" b="1" dirty="0" smtClean="0">
                <a:solidFill>
                  <a:srgbClr val="8F23B3"/>
                </a:solidFill>
              </a:rPr>
              <a:t>PARCC Overview</a:t>
            </a:r>
          </a:p>
          <a:p>
            <a:pPr algn="ctr"/>
            <a:endParaRPr lang="en-US" sz="2400" b="1" dirty="0" smtClean="0"/>
          </a:p>
          <a:p>
            <a:pPr algn="ctr"/>
            <a:r>
              <a:rPr lang="en-US" sz="2000" b="1" dirty="0" smtClean="0"/>
              <a:t>Presenter: James Wright, ODE Director Curriculum and Assessment</a:t>
            </a:r>
            <a:endParaRPr lang="en-US" sz="2000" b="1" dirty="0"/>
          </a:p>
          <a:p>
            <a:pPr algn="ctr"/>
            <a:r>
              <a:rPr lang="en-US" sz="2000" b="1" dirty="0" smtClean="0"/>
              <a:t>OCTEO March 23, </a:t>
            </a:r>
            <a:r>
              <a:rPr lang="en-US" sz="2000" b="1" dirty="0" smtClean="0"/>
              <a:t>2012</a:t>
            </a:r>
          </a:p>
          <a:p>
            <a:endParaRPr lang="en-US" sz="1600" b="1" dirty="0">
              <a:solidFill>
                <a:srgbClr val="8F23B3"/>
              </a:solidFill>
            </a:endParaRPr>
          </a:p>
        </p:txBody>
      </p:sp>
    </p:spTree>
    <p:extLst>
      <p:ext uri="{BB962C8B-B14F-4D97-AF65-F5344CB8AC3E}">
        <p14:creationId xmlns:p14="http://schemas.microsoft.com/office/powerpoint/2010/main" val="3563343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92233" b="1586"/>
          <a:stretch/>
        </p:blipFill>
        <p:spPr>
          <a:xfrm>
            <a:off x="228600" y="6027654"/>
            <a:ext cx="8734647" cy="449346"/>
          </a:xfrm>
          <a:prstGeom prst="rect">
            <a:avLst/>
          </a:prstGeom>
        </p:spPr>
      </p:pic>
      <p:pic>
        <p:nvPicPr>
          <p:cNvPr id="8" name="Picture 2" descr="\\AchieveNet.local\files\redirection\mohara\Desktop\Achieve_US_map_template_PARCC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977"/>
          <a:stretch/>
        </p:blipFill>
        <p:spPr bwMode="auto">
          <a:xfrm>
            <a:off x="190500" y="1635917"/>
            <a:ext cx="8839200" cy="452238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lstStyle/>
          <a:p>
            <a:r>
              <a:rPr lang="en-US" dirty="0" smtClean="0"/>
              <a:t>Partnership for Assessment of Readiness for College and Careers (PARCC)</a:t>
            </a: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1822" y="5210175"/>
            <a:ext cx="1447800" cy="1266825"/>
          </a:xfrm>
          <a:prstGeom prst="rect">
            <a:avLst/>
          </a:prstGeom>
        </p:spPr>
      </p:pic>
      <p:sp>
        <p:nvSpPr>
          <p:cNvPr id="5" name="Oval 4"/>
          <p:cNvSpPr/>
          <p:nvPr/>
        </p:nvSpPr>
        <p:spPr>
          <a:xfrm>
            <a:off x="7008718" y="2811440"/>
            <a:ext cx="459178"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324600" y="5029200"/>
            <a:ext cx="459178"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124200" y="6113827"/>
            <a:ext cx="4648200" cy="338554"/>
          </a:xfrm>
          <a:prstGeom prst="rect">
            <a:avLst/>
          </a:prstGeom>
          <a:noFill/>
        </p:spPr>
        <p:txBody>
          <a:bodyPr wrap="square" rtlCol="0">
            <a:spAutoFit/>
          </a:bodyPr>
          <a:lstStyle/>
          <a:p>
            <a:pPr fontAlgn="base">
              <a:spcBef>
                <a:spcPts val="600"/>
              </a:spcBef>
              <a:spcAft>
                <a:spcPct val="0"/>
              </a:spcAft>
            </a:pPr>
            <a:r>
              <a:rPr lang="en-US" sz="1600" b="1" dirty="0">
                <a:solidFill>
                  <a:srgbClr val="000000"/>
                </a:solidFill>
              </a:rPr>
              <a:t>Governing Board States        </a:t>
            </a:r>
            <a:r>
              <a:rPr lang="en-US" sz="1600" b="1" dirty="0" smtClean="0">
                <a:solidFill>
                  <a:srgbClr val="000000"/>
                </a:solidFill>
              </a:rPr>
              <a:t>Participating </a:t>
            </a:r>
            <a:r>
              <a:rPr lang="en-US" sz="1600" b="1" dirty="0">
                <a:solidFill>
                  <a:srgbClr val="000000"/>
                </a:solidFill>
              </a:rPr>
              <a:t>States</a:t>
            </a:r>
          </a:p>
        </p:txBody>
      </p:sp>
      <p:sp>
        <p:nvSpPr>
          <p:cNvPr id="2" name="Slide Number Placeholder 1"/>
          <p:cNvSpPr>
            <a:spLocks noGrp="1"/>
          </p:cNvSpPr>
          <p:nvPr>
            <p:ph type="sldNum" sz="quarter" idx="4"/>
          </p:nvPr>
        </p:nvSpPr>
        <p:spPr/>
        <p:txBody>
          <a:bodyPr>
            <a:normAutofit lnSpcReduction="10000"/>
          </a:bodyPr>
          <a:lstStyle/>
          <a:p>
            <a:fld id="{CFC53C1E-EA2A-4099-BDC8-9BCDAEB0229E}" type="slidenum">
              <a:rPr lang="en-US" smtClean="0"/>
              <a:pPr/>
              <a:t>15</a:t>
            </a:fld>
            <a:endParaRPr lang="en-US" dirty="0"/>
          </a:p>
        </p:txBody>
      </p:sp>
    </p:spTree>
    <p:extLst>
      <p:ext uri="{BB962C8B-B14F-4D97-AF65-F5344CB8AC3E}">
        <p14:creationId xmlns:p14="http://schemas.microsoft.com/office/powerpoint/2010/main" val="286430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Governance</a:t>
            </a:r>
            <a:endParaRPr lang="en-US" dirty="0"/>
          </a:p>
        </p:txBody>
      </p:sp>
      <p:grpSp>
        <p:nvGrpSpPr>
          <p:cNvPr id="3" name="Group 2"/>
          <p:cNvGrpSpPr/>
          <p:nvPr/>
        </p:nvGrpSpPr>
        <p:grpSpPr>
          <a:xfrm>
            <a:off x="583778" y="1644561"/>
            <a:ext cx="7907577" cy="5108290"/>
            <a:chOff x="581097" y="806361"/>
            <a:chExt cx="7907577" cy="5108290"/>
          </a:xfrm>
        </p:grpSpPr>
        <p:cxnSp>
          <p:nvCxnSpPr>
            <p:cNvPr id="4" name="Straight Connector 3"/>
            <p:cNvCxnSpPr/>
            <p:nvPr/>
          </p:nvCxnSpPr>
          <p:spPr>
            <a:xfrm>
              <a:off x="7772400" y="4114800"/>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39000" y="2286000"/>
              <a:ext cx="381000" cy="381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81097" y="806361"/>
              <a:ext cx="7853714" cy="5105785"/>
              <a:chOff x="581097" y="806361"/>
              <a:chExt cx="7853714" cy="5105785"/>
            </a:xfrm>
          </p:grpSpPr>
          <p:sp>
            <p:nvSpPr>
              <p:cNvPr id="12" name="Freeform 11"/>
              <p:cNvSpPr/>
              <p:nvPr/>
            </p:nvSpPr>
            <p:spPr>
              <a:xfrm>
                <a:off x="979804" y="3646420"/>
                <a:ext cx="897689" cy="572798"/>
              </a:xfrm>
              <a:custGeom>
                <a:avLst/>
                <a:gdLst/>
                <a:ahLst/>
                <a:cxnLst/>
                <a:rect l="0" t="0" r="0" b="0"/>
                <a:pathLst>
                  <a:path>
                    <a:moveTo>
                      <a:pt x="897689" y="0"/>
                    </a:moveTo>
                    <a:lnTo>
                      <a:pt x="897689" y="411104"/>
                    </a:lnTo>
                    <a:lnTo>
                      <a:pt x="0" y="411104"/>
                    </a:lnTo>
                    <a:lnTo>
                      <a:pt x="0" y="57279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1877494" y="1914705"/>
                <a:ext cx="1569839" cy="511804"/>
              </a:xfrm>
              <a:custGeom>
                <a:avLst/>
                <a:gdLst/>
                <a:ahLst/>
                <a:cxnLst/>
                <a:rect l="0" t="0" r="0" b="0"/>
                <a:pathLst>
                  <a:path>
                    <a:moveTo>
                      <a:pt x="1569839" y="0"/>
                    </a:moveTo>
                    <a:lnTo>
                      <a:pt x="1569839" y="350110"/>
                    </a:lnTo>
                    <a:lnTo>
                      <a:pt x="0" y="350110"/>
                    </a:lnTo>
                    <a:lnTo>
                      <a:pt x="0" y="511804"/>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3447333" y="964238"/>
                <a:ext cx="3219714" cy="950467"/>
              </a:xfrm>
              <a:custGeom>
                <a:avLst/>
                <a:gdLst/>
                <a:ahLst/>
                <a:cxnLst/>
                <a:rect l="0" t="0" r="0" b="0"/>
                <a:pathLst>
                  <a:path>
                    <a:moveTo>
                      <a:pt x="0" y="950467"/>
                    </a:moveTo>
                    <a:lnTo>
                      <a:pt x="3219714" y="0"/>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587271" y="3733800"/>
                <a:ext cx="1654887" cy="304803"/>
              </a:xfrm>
              <a:custGeom>
                <a:avLst/>
                <a:gdLst/>
                <a:ahLst/>
                <a:cxnLst/>
                <a:rect l="0" t="0" r="0" b="0"/>
                <a:pathLst>
                  <a:path>
                    <a:moveTo>
                      <a:pt x="1654887" y="0"/>
                    </a:moveTo>
                    <a:lnTo>
                      <a:pt x="1654887" y="228038"/>
                    </a:lnTo>
                    <a:lnTo>
                      <a:pt x="0" y="228038"/>
                    </a:lnTo>
                    <a:lnTo>
                      <a:pt x="0" y="38973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5242158" y="3648870"/>
                <a:ext cx="429817" cy="694527"/>
              </a:xfrm>
              <a:custGeom>
                <a:avLst/>
                <a:gdLst/>
                <a:ahLst/>
                <a:cxnLst/>
                <a:rect l="0" t="0" r="0" b="0"/>
                <a:pathLst>
                  <a:path>
                    <a:moveTo>
                      <a:pt x="0" y="0"/>
                    </a:moveTo>
                    <a:lnTo>
                      <a:pt x="0" y="532833"/>
                    </a:lnTo>
                    <a:lnTo>
                      <a:pt x="429817" y="532833"/>
                    </a:lnTo>
                    <a:lnTo>
                      <a:pt x="429817" y="69452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3447333" y="1914705"/>
                <a:ext cx="1794824" cy="514254"/>
              </a:xfrm>
              <a:custGeom>
                <a:avLst/>
                <a:gdLst/>
                <a:ahLst/>
                <a:cxnLst/>
                <a:rect l="0" t="0" r="0" b="0"/>
                <a:pathLst>
                  <a:path>
                    <a:moveTo>
                      <a:pt x="0" y="0"/>
                    </a:moveTo>
                    <a:lnTo>
                      <a:pt x="0" y="352560"/>
                    </a:lnTo>
                    <a:lnTo>
                      <a:pt x="1794824" y="352560"/>
                    </a:lnTo>
                    <a:lnTo>
                      <a:pt x="1794824" y="514254"/>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Rounded Rectangle 17"/>
              <p:cNvSpPr/>
              <p:nvPr/>
            </p:nvSpPr>
            <p:spPr>
              <a:xfrm>
                <a:off x="1608694" y="806361"/>
                <a:ext cx="3677278" cy="1108344"/>
              </a:xfrm>
              <a:prstGeom prst="roundRect">
                <a:avLst>
                  <a:gd name="adj" fmla="val 10000"/>
                </a:avLst>
              </a:pr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1802630" y="990600"/>
                <a:ext cx="3677278" cy="1108344"/>
              </a:xfrm>
              <a:custGeom>
                <a:avLst/>
                <a:gdLst>
                  <a:gd name="connsiteX0" fmla="*/ 0 w 3677278"/>
                  <a:gd name="connsiteY0" fmla="*/ 110834 h 1108344"/>
                  <a:gd name="connsiteX1" fmla="*/ 32463 w 3677278"/>
                  <a:gd name="connsiteY1" fmla="*/ 32463 h 1108344"/>
                  <a:gd name="connsiteX2" fmla="*/ 110835 w 3677278"/>
                  <a:gd name="connsiteY2" fmla="*/ 1 h 1108344"/>
                  <a:gd name="connsiteX3" fmla="*/ 3566444 w 3677278"/>
                  <a:gd name="connsiteY3" fmla="*/ 0 h 1108344"/>
                  <a:gd name="connsiteX4" fmla="*/ 3644815 w 3677278"/>
                  <a:gd name="connsiteY4" fmla="*/ 32463 h 1108344"/>
                  <a:gd name="connsiteX5" fmla="*/ 3677277 w 3677278"/>
                  <a:gd name="connsiteY5" fmla="*/ 110835 h 1108344"/>
                  <a:gd name="connsiteX6" fmla="*/ 3677278 w 3677278"/>
                  <a:gd name="connsiteY6" fmla="*/ 997510 h 1108344"/>
                  <a:gd name="connsiteX7" fmla="*/ 3644815 w 3677278"/>
                  <a:gd name="connsiteY7" fmla="*/ 1075881 h 1108344"/>
                  <a:gd name="connsiteX8" fmla="*/ 3566443 w 3677278"/>
                  <a:gd name="connsiteY8" fmla="*/ 1108344 h 1108344"/>
                  <a:gd name="connsiteX9" fmla="*/ 110834 w 3677278"/>
                  <a:gd name="connsiteY9" fmla="*/ 1108344 h 1108344"/>
                  <a:gd name="connsiteX10" fmla="*/ 32463 w 3677278"/>
                  <a:gd name="connsiteY10" fmla="*/ 1075881 h 1108344"/>
                  <a:gd name="connsiteX11" fmla="*/ 1 w 3677278"/>
                  <a:gd name="connsiteY11" fmla="*/ 997509 h 1108344"/>
                  <a:gd name="connsiteX12" fmla="*/ 0 w 3677278"/>
                  <a:gd name="connsiteY12" fmla="*/ 110834 h 11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77278" h="1108344">
                    <a:moveTo>
                      <a:pt x="0" y="110834"/>
                    </a:moveTo>
                    <a:cubicBezTo>
                      <a:pt x="0" y="81439"/>
                      <a:pt x="11677" y="53248"/>
                      <a:pt x="32463" y="32463"/>
                    </a:cubicBezTo>
                    <a:cubicBezTo>
                      <a:pt x="53248" y="11678"/>
                      <a:pt x="81440" y="1"/>
                      <a:pt x="110835" y="1"/>
                    </a:cubicBezTo>
                    <a:lnTo>
                      <a:pt x="3566444" y="0"/>
                    </a:lnTo>
                    <a:cubicBezTo>
                      <a:pt x="3595839" y="0"/>
                      <a:pt x="3624030" y="11677"/>
                      <a:pt x="3644815" y="32463"/>
                    </a:cubicBezTo>
                    <a:cubicBezTo>
                      <a:pt x="3665600" y="53248"/>
                      <a:pt x="3677277" y="81440"/>
                      <a:pt x="3677277" y="110835"/>
                    </a:cubicBezTo>
                    <a:cubicBezTo>
                      <a:pt x="3677277" y="406393"/>
                      <a:pt x="3677278" y="701952"/>
                      <a:pt x="3677278" y="997510"/>
                    </a:cubicBezTo>
                    <a:cubicBezTo>
                      <a:pt x="3677278" y="1026905"/>
                      <a:pt x="3665601" y="1055096"/>
                      <a:pt x="3644815" y="1075881"/>
                    </a:cubicBezTo>
                    <a:cubicBezTo>
                      <a:pt x="3624030" y="1096666"/>
                      <a:pt x="3595839" y="1108344"/>
                      <a:pt x="3566443" y="1108344"/>
                    </a:cubicBezTo>
                    <a:lnTo>
                      <a:pt x="110834" y="1108344"/>
                    </a:lnTo>
                    <a:cubicBezTo>
                      <a:pt x="81439" y="1108344"/>
                      <a:pt x="53248" y="1096667"/>
                      <a:pt x="32463" y="1075881"/>
                    </a:cubicBezTo>
                    <a:cubicBezTo>
                      <a:pt x="11678" y="1055096"/>
                      <a:pt x="1" y="1026904"/>
                      <a:pt x="1" y="997509"/>
                    </a:cubicBezTo>
                    <a:cubicBezTo>
                      <a:pt x="1" y="701951"/>
                      <a:pt x="0" y="406392"/>
                      <a:pt x="0" y="110834"/>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422" tIns="93422" rIns="93422" bIns="93422"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711200">
                  <a:lnSpc>
                    <a:spcPct val="90000"/>
                  </a:lnSpc>
                  <a:spcBef>
                    <a:spcPct val="0"/>
                  </a:spcBef>
                  <a:spcAft>
                    <a:spcPct val="35000"/>
                  </a:spcAft>
                </a:pPr>
                <a:r>
                  <a:rPr lang="en-US" sz="1600" b="1" kern="1200" baseline="0" dirty="0"/>
                  <a:t>Governing Board</a:t>
                </a:r>
              </a:p>
              <a:p>
                <a:pPr lvl="0" algn="ctr" defTabSz="711200">
                  <a:lnSpc>
                    <a:spcPct val="90000"/>
                  </a:lnSpc>
                  <a:spcBef>
                    <a:spcPct val="0"/>
                  </a:spcBef>
                  <a:spcAft>
                    <a:spcPct val="35000"/>
                  </a:spcAft>
                </a:pPr>
                <a:r>
                  <a:rPr lang="en-US" sz="1400" b="0" kern="1200" baseline="0" dirty="0"/>
                  <a:t>Deals with major policy </a:t>
                </a:r>
                <a:r>
                  <a:rPr lang="en-US" sz="1400" b="0" kern="1200" baseline="0" dirty="0" smtClean="0"/>
                  <a:t>issues</a:t>
                </a:r>
              </a:p>
              <a:p>
                <a:pPr lvl="0" algn="ctr" defTabSz="711200">
                  <a:lnSpc>
                    <a:spcPct val="90000"/>
                  </a:lnSpc>
                  <a:spcBef>
                    <a:spcPct val="0"/>
                  </a:spcBef>
                  <a:spcAft>
                    <a:spcPct val="35000"/>
                  </a:spcAft>
                </a:pPr>
                <a:endParaRPr lang="en-US" sz="1400" b="0" kern="1200" baseline="0" dirty="0"/>
              </a:p>
            </p:txBody>
          </p:sp>
          <p:sp>
            <p:nvSpPr>
              <p:cNvPr id="20" name="Rounded Rectangle 19"/>
              <p:cNvSpPr/>
              <p:nvPr/>
            </p:nvSpPr>
            <p:spPr>
              <a:xfrm>
                <a:off x="4251054" y="2428959"/>
                <a:ext cx="1982208" cy="1219910"/>
              </a:xfrm>
              <a:prstGeom prst="roundRect">
                <a:avLst>
                  <a:gd name="adj" fmla="val 10000"/>
                </a:avLst>
              </a:pr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4444990" y="2613198"/>
                <a:ext cx="1982208" cy="1219910"/>
              </a:xfrm>
              <a:custGeom>
                <a:avLst/>
                <a:gdLst>
                  <a:gd name="connsiteX0" fmla="*/ 0 w 1982208"/>
                  <a:gd name="connsiteY0" fmla="*/ 121991 h 1219910"/>
                  <a:gd name="connsiteX1" fmla="*/ 35730 w 1982208"/>
                  <a:gd name="connsiteY1" fmla="*/ 35730 h 1219910"/>
                  <a:gd name="connsiteX2" fmla="*/ 121991 w 1982208"/>
                  <a:gd name="connsiteY2" fmla="*/ 0 h 1219910"/>
                  <a:gd name="connsiteX3" fmla="*/ 1860217 w 1982208"/>
                  <a:gd name="connsiteY3" fmla="*/ 0 h 1219910"/>
                  <a:gd name="connsiteX4" fmla="*/ 1946478 w 1982208"/>
                  <a:gd name="connsiteY4" fmla="*/ 35730 h 1219910"/>
                  <a:gd name="connsiteX5" fmla="*/ 1982208 w 1982208"/>
                  <a:gd name="connsiteY5" fmla="*/ 121991 h 1219910"/>
                  <a:gd name="connsiteX6" fmla="*/ 1982208 w 1982208"/>
                  <a:gd name="connsiteY6" fmla="*/ 1097919 h 1219910"/>
                  <a:gd name="connsiteX7" fmla="*/ 1946478 w 1982208"/>
                  <a:gd name="connsiteY7" fmla="*/ 1184180 h 1219910"/>
                  <a:gd name="connsiteX8" fmla="*/ 1860217 w 1982208"/>
                  <a:gd name="connsiteY8" fmla="*/ 1219910 h 1219910"/>
                  <a:gd name="connsiteX9" fmla="*/ 121991 w 1982208"/>
                  <a:gd name="connsiteY9" fmla="*/ 1219910 h 1219910"/>
                  <a:gd name="connsiteX10" fmla="*/ 35730 w 1982208"/>
                  <a:gd name="connsiteY10" fmla="*/ 1184180 h 1219910"/>
                  <a:gd name="connsiteX11" fmla="*/ 0 w 1982208"/>
                  <a:gd name="connsiteY11" fmla="*/ 1097919 h 1219910"/>
                  <a:gd name="connsiteX12" fmla="*/ 0 w 1982208"/>
                  <a:gd name="connsiteY12" fmla="*/ 121991 h 12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2208" h="1219910">
                    <a:moveTo>
                      <a:pt x="0" y="121991"/>
                    </a:moveTo>
                    <a:cubicBezTo>
                      <a:pt x="0" y="89637"/>
                      <a:pt x="12853" y="58608"/>
                      <a:pt x="35730" y="35730"/>
                    </a:cubicBezTo>
                    <a:cubicBezTo>
                      <a:pt x="58608" y="12852"/>
                      <a:pt x="89637" y="0"/>
                      <a:pt x="121991" y="0"/>
                    </a:cubicBezTo>
                    <a:lnTo>
                      <a:pt x="1860217" y="0"/>
                    </a:lnTo>
                    <a:cubicBezTo>
                      <a:pt x="1892571" y="0"/>
                      <a:pt x="1923600" y="12853"/>
                      <a:pt x="1946478" y="35730"/>
                    </a:cubicBezTo>
                    <a:cubicBezTo>
                      <a:pt x="1969356" y="58608"/>
                      <a:pt x="1982208" y="89637"/>
                      <a:pt x="1982208" y="121991"/>
                    </a:cubicBezTo>
                    <a:lnTo>
                      <a:pt x="1982208" y="1097919"/>
                    </a:lnTo>
                    <a:cubicBezTo>
                      <a:pt x="1982208" y="1130273"/>
                      <a:pt x="1969355" y="1161302"/>
                      <a:pt x="1946478" y="1184180"/>
                    </a:cubicBezTo>
                    <a:cubicBezTo>
                      <a:pt x="1923600" y="1207058"/>
                      <a:pt x="1892571" y="1219910"/>
                      <a:pt x="1860217" y="1219910"/>
                    </a:cubicBezTo>
                    <a:lnTo>
                      <a:pt x="121991" y="1219910"/>
                    </a:lnTo>
                    <a:cubicBezTo>
                      <a:pt x="89637" y="1219910"/>
                      <a:pt x="58608" y="1207057"/>
                      <a:pt x="35730" y="1184180"/>
                    </a:cubicBezTo>
                    <a:cubicBezTo>
                      <a:pt x="12852" y="1161302"/>
                      <a:pt x="0" y="1130273"/>
                      <a:pt x="0" y="1097919"/>
                    </a:cubicBezTo>
                    <a:lnTo>
                      <a:pt x="0" y="12199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730" tIns="35730" rIns="35730" bIns="3573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711200">
                  <a:lnSpc>
                    <a:spcPct val="90000"/>
                  </a:lnSpc>
                  <a:spcBef>
                    <a:spcPct val="0"/>
                  </a:spcBef>
                  <a:spcAft>
                    <a:spcPct val="35000"/>
                  </a:spcAft>
                </a:pPr>
                <a:r>
                  <a:rPr lang="en-US" sz="1600" b="1" kern="1200" dirty="0"/>
                  <a:t>Leadership Team (LT)</a:t>
                </a:r>
                <a:endParaRPr lang="en-US" sz="1600" b="0" kern="1200" dirty="0"/>
              </a:p>
              <a:p>
                <a:pPr lvl="0" algn="ctr" defTabSz="711200">
                  <a:lnSpc>
                    <a:spcPct val="90000"/>
                  </a:lnSpc>
                  <a:spcBef>
                    <a:spcPct val="0"/>
                  </a:spcBef>
                  <a:spcAft>
                    <a:spcPct val="35000"/>
                  </a:spcAft>
                </a:pPr>
                <a:r>
                  <a:rPr lang="en-US" sz="1200" b="0" kern="1200" dirty="0"/>
                  <a:t>Responsible for operation and </a:t>
                </a:r>
                <a:r>
                  <a:rPr lang="en-US" sz="1200" b="0" kern="1200" dirty="0" smtClean="0"/>
                  <a:t>management</a:t>
                </a:r>
                <a:endParaRPr lang="en-US" sz="1200" b="0" kern="1200" dirty="0"/>
              </a:p>
            </p:txBody>
          </p:sp>
          <p:sp>
            <p:nvSpPr>
              <p:cNvPr id="22" name="Rounded Rectangle 21"/>
              <p:cNvSpPr/>
              <p:nvPr/>
            </p:nvSpPr>
            <p:spPr>
              <a:xfrm>
                <a:off x="4881632" y="4335582"/>
                <a:ext cx="1437950" cy="1387015"/>
              </a:xfrm>
              <a:prstGeom prst="roundRect">
                <a:avLst>
                  <a:gd name="adj" fmla="val 10000"/>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Freeform 22"/>
              <p:cNvSpPr/>
              <p:nvPr/>
            </p:nvSpPr>
            <p:spPr>
              <a:xfrm>
                <a:off x="5075568" y="4519821"/>
                <a:ext cx="1437950" cy="1387015"/>
              </a:xfrm>
              <a:custGeom>
                <a:avLst/>
                <a:gdLst>
                  <a:gd name="connsiteX0" fmla="*/ 0 w 1437950"/>
                  <a:gd name="connsiteY0" fmla="*/ 138702 h 1387015"/>
                  <a:gd name="connsiteX1" fmla="*/ 40625 w 1437950"/>
                  <a:gd name="connsiteY1" fmla="*/ 40625 h 1387015"/>
                  <a:gd name="connsiteX2" fmla="*/ 138702 w 1437950"/>
                  <a:gd name="connsiteY2" fmla="*/ 0 h 1387015"/>
                  <a:gd name="connsiteX3" fmla="*/ 1299248 w 1437950"/>
                  <a:gd name="connsiteY3" fmla="*/ 0 h 1387015"/>
                  <a:gd name="connsiteX4" fmla="*/ 1397325 w 1437950"/>
                  <a:gd name="connsiteY4" fmla="*/ 40625 h 1387015"/>
                  <a:gd name="connsiteX5" fmla="*/ 1437950 w 1437950"/>
                  <a:gd name="connsiteY5" fmla="*/ 138702 h 1387015"/>
                  <a:gd name="connsiteX6" fmla="*/ 1437950 w 1437950"/>
                  <a:gd name="connsiteY6" fmla="*/ 1248313 h 1387015"/>
                  <a:gd name="connsiteX7" fmla="*/ 1397325 w 1437950"/>
                  <a:gd name="connsiteY7" fmla="*/ 1346390 h 1387015"/>
                  <a:gd name="connsiteX8" fmla="*/ 1299248 w 1437950"/>
                  <a:gd name="connsiteY8" fmla="*/ 1387015 h 1387015"/>
                  <a:gd name="connsiteX9" fmla="*/ 138702 w 1437950"/>
                  <a:gd name="connsiteY9" fmla="*/ 1387015 h 1387015"/>
                  <a:gd name="connsiteX10" fmla="*/ 40625 w 1437950"/>
                  <a:gd name="connsiteY10" fmla="*/ 1346390 h 1387015"/>
                  <a:gd name="connsiteX11" fmla="*/ 0 w 1437950"/>
                  <a:gd name="connsiteY11" fmla="*/ 1248313 h 1387015"/>
                  <a:gd name="connsiteX12" fmla="*/ 0 w 1437950"/>
                  <a:gd name="connsiteY12" fmla="*/ 138702 h 13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7950" h="1387015">
                    <a:moveTo>
                      <a:pt x="0" y="138702"/>
                    </a:moveTo>
                    <a:cubicBezTo>
                      <a:pt x="0" y="101916"/>
                      <a:pt x="14613" y="66637"/>
                      <a:pt x="40625" y="40625"/>
                    </a:cubicBezTo>
                    <a:cubicBezTo>
                      <a:pt x="66637" y="14613"/>
                      <a:pt x="101916" y="0"/>
                      <a:pt x="138702" y="0"/>
                    </a:cubicBezTo>
                    <a:lnTo>
                      <a:pt x="1299248" y="0"/>
                    </a:lnTo>
                    <a:cubicBezTo>
                      <a:pt x="1336034" y="0"/>
                      <a:pt x="1371313" y="14613"/>
                      <a:pt x="1397325" y="40625"/>
                    </a:cubicBezTo>
                    <a:cubicBezTo>
                      <a:pt x="1423337" y="66637"/>
                      <a:pt x="1437950" y="101916"/>
                      <a:pt x="1437950" y="138702"/>
                    </a:cubicBezTo>
                    <a:lnTo>
                      <a:pt x="1437950" y="1248313"/>
                    </a:lnTo>
                    <a:cubicBezTo>
                      <a:pt x="1437950" y="1285099"/>
                      <a:pt x="1423337" y="1320378"/>
                      <a:pt x="1397325" y="1346390"/>
                    </a:cubicBezTo>
                    <a:cubicBezTo>
                      <a:pt x="1371313" y="1372402"/>
                      <a:pt x="1336034" y="1387015"/>
                      <a:pt x="1299248" y="1387015"/>
                    </a:cubicBezTo>
                    <a:lnTo>
                      <a:pt x="138702" y="1387015"/>
                    </a:lnTo>
                    <a:cubicBezTo>
                      <a:pt x="101916" y="1387015"/>
                      <a:pt x="66637" y="1372402"/>
                      <a:pt x="40625" y="1346390"/>
                    </a:cubicBezTo>
                    <a:cubicBezTo>
                      <a:pt x="14613" y="1320378"/>
                      <a:pt x="0" y="1285099"/>
                      <a:pt x="0" y="1248313"/>
                    </a:cubicBezTo>
                    <a:lnTo>
                      <a:pt x="0" y="13870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624" tIns="40624" rIns="40624" bIns="40624"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22300">
                  <a:lnSpc>
                    <a:spcPct val="90000"/>
                  </a:lnSpc>
                  <a:spcBef>
                    <a:spcPct val="0"/>
                  </a:spcBef>
                  <a:spcAft>
                    <a:spcPct val="35000"/>
                  </a:spcAft>
                </a:pPr>
                <a:r>
                  <a:rPr lang="en-US" sz="1400" b="1" kern="1200" dirty="0"/>
                  <a:t>Content Leads</a:t>
                </a:r>
                <a:endParaRPr lang="en-US" sz="1400" b="0" kern="1200" dirty="0"/>
              </a:p>
              <a:p>
                <a:pPr lvl="0" algn="ctr" defTabSz="622300">
                  <a:lnSpc>
                    <a:spcPct val="90000"/>
                  </a:lnSpc>
                  <a:spcBef>
                    <a:spcPct val="0"/>
                  </a:spcBef>
                  <a:spcAft>
                    <a:spcPct val="35000"/>
                  </a:spcAft>
                </a:pPr>
                <a:r>
                  <a:rPr lang="en-US" sz="1200" b="0" kern="1200" dirty="0" smtClean="0"/>
                  <a:t>Groups </a:t>
                </a:r>
                <a:r>
                  <a:rPr lang="en-US" sz="1200" b="0" kern="1200" dirty="0"/>
                  <a:t>responsible for aspects of content-specific areas</a:t>
                </a:r>
              </a:p>
              <a:p>
                <a:pPr lvl="0" algn="ctr" defTabSz="622300">
                  <a:lnSpc>
                    <a:spcPct val="90000"/>
                  </a:lnSpc>
                  <a:spcBef>
                    <a:spcPct val="0"/>
                  </a:spcBef>
                  <a:spcAft>
                    <a:spcPct val="35000"/>
                  </a:spcAft>
                </a:pPr>
                <a:endParaRPr lang="en-US" sz="1200" b="1" kern="1200" dirty="0"/>
              </a:p>
            </p:txBody>
          </p:sp>
          <p:sp>
            <p:nvSpPr>
              <p:cNvPr id="26" name="Rounded Rectangle 25"/>
              <p:cNvSpPr/>
              <p:nvPr/>
            </p:nvSpPr>
            <p:spPr>
              <a:xfrm>
                <a:off x="6125646" y="964238"/>
                <a:ext cx="1749212" cy="1137527"/>
              </a:xfrm>
              <a:prstGeom prst="roundRect">
                <a:avLst>
                  <a:gd name="adj" fmla="val 10000"/>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Freeform 26"/>
              <p:cNvSpPr/>
              <p:nvPr/>
            </p:nvSpPr>
            <p:spPr>
              <a:xfrm>
                <a:off x="6319582" y="1148477"/>
                <a:ext cx="1749212" cy="1137527"/>
              </a:xfrm>
              <a:custGeom>
                <a:avLst/>
                <a:gdLst>
                  <a:gd name="connsiteX0" fmla="*/ 0 w 1749212"/>
                  <a:gd name="connsiteY0" fmla="*/ 113753 h 1137527"/>
                  <a:gd name="connsiteX1" fmla="*/ 33318 w 1749212"/>
                  <a:gd name="connsiteY1" fmla="*/ 33317 h 1137527"/>
                  <a:gd name="connsiteX2" fmla="*/ 113754 w 1749212"/>
                  <a:gd name="connsiteY2" fmla="*/ 0 h 1137527"/>
                  <a:gd name="connsiteX3" fmla="*/ 1635459 w 1749212"/>
                  <a:gd name="connsiteY3" fmla="*/ 0 h 1137527"/>
                  <a:gd name="connsiteX4" fmla="*/ 1715895 w 1749212"/>
                  <a:gd name="connsiteY4" fmla="*/ 33318 h 1137527"/>
                  <a:gd name="connsiteX5" fmla="*/ 1749212 w 1749212"/>
                  <a:gd name="connsiteY5" fmla="*/ 113754 h 1137527"/>
                  <a:gd name="connsiteX6" fmla="*/ 1749212 w 1749212"/>
                  <a:gd name="connsiteY6" fmla="*/ 1023774 h 1137527"/>
                  <a:gd name="connsiteX7" fmla="*/ 1715894 w 1749212"/>
                  <a:gd name="connsiteY7" fmla="*/ 1104210 h 1137527"/>
                  <a:gd name="connsiteX8" fmla="*/ 1635458 w 1749212"/>
                  <a:gd name="connsiteY8" fmla="*/ 1137527 h 1137527"/>
                  <a:gd name="connsiteX9" fmla="*/ 113753 w 1749212"/>
                  <a:gd name="connsiteY9" fmla="*/ 1137527 h 1137527"/>
                  <a:gd name="connsiteX10" fmla="*/ 33317 w 1749212"/>
                  <a:gd name="connsiteY10" fmla="*/ 1104209 h 1137527"/>
                  <a:gd name="connsiteX11" fmla="*/ 0 w 1749212"/>
                  <a:gd name="connsiteY11" fmla="*/ 1023773 h 1137527"/>
                  <a:gd name="connsiteX12" fmla="*/ 0 w 1749212"/>
                  <a:gd name="connsiteY12" fmla="*/ 113753 h 113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212" h="1137527">
                    <a:moveTo>
                      <a:pt x="0" y="113753"/>
                    </a:moveTo>
                    <a:cubicBezTo>
                      <a:pt x="0" y="83584"/>
                      <a:pt x="11985" y="54650"/>
                      <a:pt x="33318" y="33317"/>
                    </a:cubicBezTo>
                    <a:cubicBezTo>
                      <a:pt x="54651" y="11984"/>
                      <a:pt x="83584" y="0"/>
                      <a:pt x="113754" y="0"/>
                    </a:cubicBezTo>
                    <a:lnTo>
                      <a:pt x="1635459" y="0"/>
                    </a:lnTo>
                    <a:cubicBezTo>
                      <a:pt x="1665628" y="0"/>
                      <a:pt x="1694562" y="11985"/>
                      <a:pt x="1715895" y="33318"/>
                    </a:cubicBezTo>
                    <a:cubicBezTo>
                      <a:pt x="1737228" y="54651"/>
                      <a:pt x="1749212" y="83584"/>
                      <a:pt x="1749212" y="113754"/>
                    </a:cubicBezTo>
                    <a:lnTo>
                      <a:pt x="1749212" y="1023774"/>
                    </a:lnTo>
                    <a:cubicBezTo>
                      <a:pt x="1749212" y="1053943"/>
                      <a:pt x="1737227" y="1082877"/>
                      <a:pt x="1715894" y="1104210"/>
                    </a:cubicBezTo>
                    <a:cubicBezTo>
                      <a:pt x="1694561" y="1125543"/>
                      <a:pt x="1665628" y="1137527"/>
                      <a:pt x="1635458" y="1137527"/>
                    </a:cubicBezTo>
                    <a:lnTo>
                      <a:pt x="113753" y="1137527"/>
                    </a:lnTo>
                    <a:cubicBezTo>
                      <a:pt x="83584" y="1137527"/>
                      <a:pt x="54650" y="1125542"/>
                      <a:pt x="33317" y="1104209"/>
                    </a:cubicBezTo>
                    <a:cubicBezTo>
                      <a:pt x="11984" y="1082876"/>
                      <a:pt x="0" y="1053943"/>
                      <a:pt x="0" y="1023773"/>
                    </a:cubicBezTo>
                    <a:lnTo>
                      <a:pt x="0" y="11375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3317" tIns="33317" rIns="33317" bIns="33317"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22300">
                  <a:lnSpc>
                    <a:spcPct val="90000"/>
                  </a:lnSpc>
                  <a:spcBef>
                    <a:spcPct val="0"/>
                  </a:spcBef>
                  <a:spcAft>
                    <a:spcPts val="600"/>
                  </a:spcAft>
                </a:pPr>
                <a:r>
                  <a:rPr lang="en-US" sz="1400" b="1" kern="1200" dirty="0" smtClean="0"/>
                  <a:t>Advisory Committee on College Readiness (ACCR)</a:t>
                </a:r>
                <a:endParaRPr lang="en-US" sz="1400" b="1" kern="1200" dirty="0"/>
              </a:p>
              <a:p>
                <a:pPr lvl="0" algn="ctr" defTabSz="622300">
                  <a:lnSpc>
                    <a:spcPct val="90000"/>
                  </a:lnSpc>
                  <a:spcBef>
                    <a:spcPct val="0"/>
                  </a:spcBef>
                  <a:spcAft>
                    <a:spcPts val="0"/>
                  </a:spcAft>
                </a:pPr>
                <a:r>
                  <a:rPr lang="en-US" sz="1100" b="0" kern="1200" dirty="0"/>
                  <a:t>Advises Governing </a:t>
                </a:r>
                <a:r>
                  <a:rPr lang="en-US" sz="1100" b="0" kern="1200" dirty="0" smtClean="0"/>
                  <a:t>Board on postsecondary issues</a:t>
                </a:r>
                <a:endParaRPr lang="en-US" sz="1100" b="0" kern="1200" dirty="0"/>
              </a:p>
              <a:p>
                <a:pPr lvl="0" algn="ctr" defTabSz="622300">
                  <a:lnSpc>
                    <a:spcPct val="90000"/>
                  </a:lnSpc>
                  <a:spcBef>
                    <a:spcPct val="0"/>
                  </a:spcBef>
                  <a:spcAft>
                    <a:spcPct val="35000"/>
                  </a:spcAft>
                </a:pPr>
                <a:endParaRPr lang="en-US" sz="1100" b="0" kern="1200" dirty="0"/>
              </a:p>
            </p:txBody>
          </p:sp>
          <p:sp>
            <p:nvSpPr>
              <p:cNvPr id="28" name="Rounded Rectangle 27"/>
              <p:cNvSpPr/>
              <p:nvPr/>
            </p:nvSpPr>
            <p:spPr>
              <a:xfrm>
                <a:off x="581097" y="2426510"/>
                <a:ext cx="2592793" cy="1219910"/>
              </a:xfrm>
              <a:prstGeom prst="roundRect">
                <a:avLst>
                  <a:gd name="adj" fmla="val 10000"/>
                </a:avLst>
              </a:pr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reeform 28"/>
              <p:cNvSpPr/>
              <p:nvPr/>
            </p:nvSpPr>
            <p:spPr>
              <a:xfrm>
                <a:off x="775033" y="2610749"/>
                <a:ext cx="2592793" cy="1219910"/>
              </a:xfrm>
              <a:custGeom>
                <a:avLst/>
                <a:gdLst>
                  <a:gd name="connsiteX0" fmla="*/ 0 w 2592793"/>
                  <a:gd name="connsiteY0" fmla="*/ 121991 h 1219910"/>
                  <a:gd name="connsiteX1" fmla="*/ 35730 w 2592793"/>
                  <a:gd name="connsiteY1" fmla="*/ 35730 h 1219910"/>
                  <a:gd name="connsiteX2" fmla="*/ 121991 w 2592793"/>
                  <a:gd name="connsiteY2" fmla="*/ 0 h 1219910"/>
                  <a:gd name="connsiteX3" fmla="*/ 2470802 w 2592793"/>
                  <a:gd name="connsiteY3" fmla="*/ 0 h 1219910"/>
                  <a:gd name="connsiteX4" fmla="*/ 2557063 w 2592793"/>
                  <a:gd name="connsiteY4" fmla="*/ 35730 h 1219910"/>
                  <a:gd name="connsiteX5" fmla="*/ 2592793 w 2592793"/>
                  <a:gd name="connsiteY5" fmla="*/ 121991 h 1219910"/>
                  <a:gd name="connsiteX6" fmla="*/ 2592793 w 2592793"/>
                  <a:gd name="connsiteY6" fmla="*/ 1097919 h 1219910"/>
                  <a:gd name="connsiteX7" fmla="*/ 2557063 w 2592793"/>
                  <a:gd name="connsiteY7" fmla="*/ 1184180 h 1219910"/>
                  <a:gd name="connsiteX8" fmla="*/ 2470802 w 2592793"/>
                  <a:gd name="connsiteY8" fmla="*/ 1219910 h 1219910"/>
                  <a:gd name="connsiteX9" fmla="*/ 121991 w 2592793"/>
                  <a:gd name="connsiteY9" fmla="*/ 1219910 h 1219910"/>
                  <a:gd name="connsiteX10" fmla="*/ 35730 w 2592793"/>
                  <a:gd name="connsiteY10" fmla="*/ 1184180 h 1219910"/>
                  <a:gd name="connsiteX11" fmla="*/ 0 w 2592793"/>
                  <a:gd name="connsiteY11" fmla="*/ 1097919 h 1219910"/>
                  <a:gd name="connsiteX12" fmla="*/ 0 w 2592793"/>
                  <a:gd name="connsiteY12" fmla="*/ 121991 h 12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793" h="1219910">
                    <a:moveTo>
                      <a:pt x="0" y="121991"/>
                    </a:moveTo>
                    <a:cubicBezTo>
                      <a:pt x="0" y="89637"/>
                      <a:pt x="12853" y="58608"/>
                      <a:pt x="35730" y="35730"/>
                    </a:cubicBezTo>
                    <a:cubicBezTo>
                      <a:pt x="58608" y="12852"/>
                      <a:pt x="89637" y="0"/>
                      <a:pt x="121991" y="0"/>
                    </a:cubicBezTo>
                    <a:lnTo>
                      <a:pt x="2470802" y="0"/>
                    </a:lnTo>
                    <a:cubicBezTo>
                      <a:pt x="2503156" y="0"/>
                      <a:pt x="2534185" y="12853"/>
                      <a:pt x="2557063" y="35730"/>
                    </a:cubicBezTo>
                    <a:cubicBezTo>
                      <a:pt x="2579941" y="58608"/>
                      <a:pt x="2592793" y="89637"/>
                      <a:pt x="2592793" y="121991"/>
                    </a:cubicBezTo>
                    <a:lnTo>
                      <a:pt x="2592793" y="1097919"/>
                    </a:lnTo>
                    <a:cubicBezTo>
                      <a:pt x="2592793" y="1130273"/>
                      <a:pt x="2579940" y="1161302"/>
                      <a:pt x="2557063" y="1184180"/>
                    </a:cubicBezTo>
                    <a:cubicBezTo>
                      <a:pt x="2534185" y="1207058"/>
                      <a:pt x="2503156" y="1219910"/>
                      <a:pt x="2470802" y="1219910"/>
                    </a:cubicBezTo>
                    <a:lnTo>
                      <a:pt x="121991" y="1219910"/>
                    </a:lnTo>
                    <a:cubicBezTo>
                      <a:pt x="89637" y="1219910"/>
                      <a:pt x="58608" y="1207057"/>
                      <a:pt x="35730" y="1184180"/>
                    </a:cubicBezTo>
                    <a:cubicBezTo>
                      <a:pt x="12852" y="1161302"/>
                      <a:pt x="0" y="1130273"/>
                      <a:pt x="0" y="1097919"/>
                    </a:cubicBezTo>
                    <a:lnTo>
                      <a:pt x="0" y="12199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5730" tIns="35730" rIns="35730" bIns="3573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711200">
                  <a:lnSpc>
                    <a:spcPct val="90000"/>
                  </a:lnSpc>
                  <a:spcBef>
                    <a:spcPct val="0"/>
                  </a:spcBef>
                  <a:spcAft>
                    <a:spcPct val="35000"/>
                  </a:spcAft>
                </a:pPr>
                <a:r>
                  <a:rPr lang="en-US" sz="1600" b="1" kern="1200" dirty="0"/>
                  <a:t>Technical Advisory Committee (TAC)</a:t>
                </a:r>
              </a:p>
              <a:p>
                <a:pPr lvl="0" algn="ctr" defTabSz="711200">
                  <a:lnSpc>
                    <a:spcPct val="90000"/>
                  </a:lnSpc>
                  <a:spcBef>
                    <a:spcPct val="0"/>
                  </a:spcBef>
                  <a:spcAft>
                    <a:spcPct val="35000"/>
                  </a:spcAft>
                </a:pPr>
                <a:r>
                  <a:rPr lang="en-US" sz="1200" b="0" kern="1200" dirty="0"/>
                  <a:t>Responsible for technical and research </a:t>
                </a:r>
                <a:r>
                  <a:rPr lang="en-US" sz="1200" b="0" kern="1200" dirty="0" smtClean="0"/>
                  <a:t>work</a:t>
                </a:r>
                <a:endParaRPr lang="en-US" sz="1200" b="0" kern="1200" dirty="0"/>
              </a:p>
            </p:txBody>
          </p:sp>
          <p:sp>
            <p:nvSpPr>
              <p:cNvPr id="30" name="Rounded Rectangle 29"/>
              <p:cNvSpPr/>
              <p:nvPr/>
            </p:nvSpPr>
            <p:spPr>
              <a:xfrm>
                <a:off x="581097" y="4151343"/>
                <a:ext cx="1360733" cy="1351083"/>
              </a:xfrm>
              <a:prstGeom prst="roundRect">
                <a:avLst>
                  <a:gd name="adj" fmla="val 10000"/>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Freeform 30"/>
              <p:cNvSpPr/>
              <p:nvPr/>
            </p:nvSpPr>
            <p:spPr>
              <a:xfrm>
                <a:off x="775033" y="4335582"/>
                <a:ext cx="1360733" cy="1351083"/>
              </a:xfrm>
              <a:custGeom>
                <a:avLst/>
                <a:gdLst>
                  <a:gd name="connsiteX0" fmla="*/ 0 w 1360733"/>
                  <a:gd name="connsiteY0" fmla="*/ 135108 h 1351083"/>
                  <a:gd name="connsiteX1" fmla="*/ 39572 w 1360733"/>
                  <a:gd name="connsiteY1" fmla="*/ 39572 h 1351083"/>
                  <a:gd name="connsiteX2" fmla="*/ 135108 w 1360733"/>
                  <a:gd name="connsiteY2" fmla="*/ 0 h 1351083"/>
                  <a:gd name="connsiteX3" fmla="*/ 1225625 w 1360733"/>
                  <a:gd name="connsiteY3" fmla="*/ 0 h 1351083"/>
                  <a:gd name="connsiteX4" fmla="*/ 1321161 w 1360733"/>
                  <a:gd name="connsiteY4" fmla="*/ 39572 h 1351083"/>
                  <a:gd name="connsiteX5" fmla="*/ 1360733 w 1360733"/>
                  <a:gd name="connsiteY5" fmla="*/ 135108 h 1351083"/>
                  <a:gd name="connsiteX6" fmla="*/ 1360733 w 1360733"/>
                  <a:gd name="connsiteY6" fmla="*/ 1215975 h 1351083"/>
                  <a:gd name="connsiteX7" fmla="*/ 1321161 w 1360733"/>
                  <a:gd name="connsiteY7" fmla="*/ 1311511 h 1351083"/>
                  <a:gd name="connsiteX8" fmla="*/ 1225625 w 1360733"/>
                  <a:gd name="connsiteY8" fmla="*/ 1351083 h 1351083"/>
                  <a:gd name="connsiteX9" fmla="*/ 135108 w 1360733"/>
                  <a:gd name="connsiteY9" fmla="*/ 1351083 h 1351083"/>
                  <a:gd name="connsiteX10" fmla="*/ 39572 w 1360733"/>
                  <a:gd name="connsiteY10" fmla="*/ 1311511 h 1351083"/>
                  <a:gd name="connsiteX11" fmla="*/ 0 w 1360733"/>
                  <a:gd name="connsiteY11" fmla="*/ 1215975 h 1351083"/>
                  <a:gd name="connsiteX12" fmla="*/ 0 w 1360733"/>
                  <a:gd name="connsiteY12" fmla="*/ 135108 h 135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0733" h="1351083">
                    <a:moveTo>
                      <a:pt x="0" y="135108"/>
                    </a:moveTo>
                    <a:cubicBezTo>
                      <a:pt x="0" y="99275"/>
                      <a:pt x="14235" y="64910"/>
                      <a:pt x="39572" y="39572"/>
                    </a:cubicBezTo>
                    <a:cubicBezTo>
                      <a:pt x="64910" y="14234"/>
                      <a:pt x="99275" y="0"/>
                      <a:pt x="135108" y="0"/>
                    </a:cubicBezTo>
                    <a:lnTo>
                      <a:pt x="1225625" y="0"/>
                    </a:lnTo>
                    <a:cubicBezTo>
                      <a:pt x="1261458" y="0"/>
                      <a:pt x="1295823" y="14235"/>
                      <a:pt x="1321161" y="39572"/>
                    </a:cubicBezTo>
                    <a:cubicBezTo>
                      <a:pt x="1346499" y="64910"/>
                      <a:pt x="1360733" y="99275"/>
                      <a:pt x="1360733" y="135108"/>
                    </a:cubicBezTo>
                    <a:lnTo>
                      <a:pt x="1360733" y="1215975"/>
                    </a:lnTo>
                    <a:cubicBezTo>
                      <a:pt x="1360733" y="1251808"/>
                      <a:pt x="1346498" y="1286173"/>
                      <a:pt x="1321161" y="1311511"/>
                    </a:cubicBezTo>
                    <a:cubicBezTo>
                      <a:pt x="1295823" y="1336849"/>
                      <a:pt x="1261458" y="1351083"/>
                      <a:pt x="1225625" y="1351083"/>
                    </a:cubicBezTo>
                    <a:lnTo>
                      <a:pt x="135108" y="1351083"/>
                    </a:lnTo>
                    <a:cubicBezTo>
                      <a:pt x="99275" y="1351083"/>
                      <a:pt x="64910" y="1336848"/>
                      <a:pt x="39572" y="1311511"/>
                    </a:cubicBezTo>
                    <a:cubicBezTo>
                      <a:pt x="14234" y="1286173"/>
                      <a:pt x="0" y="1251808"/>
                      <a:pt x="0" y="1215975"/>
                    </a:cubicBezTo>
                    <a:lnTo>
                      <a:pt x="0" y="13510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572" tIns="39572" rIns="39572" bIns="39572"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22300">
                  <a:lnSpc>
                    <a:spcPct val="90000"/>
                  </a:lnSpc>
                  <a:spcBef>
                    <a:spcPct val="0"/>
                  </a:spcBef>
                  <a:spcAft>
                    <a:spcPct val="35000"/>
                  </a:spcAft>
                </a:pPr>
                <a:r>
                  <a:rPr lang="en-US" sz="1400" b="1" kern="1200" dirty="0" smtClean="0"/>
                  <a:t>Technical </a:t>
                </a:r>
                <a:r>
                  <a:rPr lang="en-US" sz="1400" b="1" kern="1200" dirty="0"/>
                  <a:t>Working Groups</a:t>
                </a:r>
                <a:r>
                  <a:rPr lang="en-US" sz="1400" b="0" kern="1200" dirty="0"/>
                  <a:t> </a:t>
                </a:r>
                <a:r>
                  <a:rPr lang="en-US" sz="1400" b="1" kern="1200" dirty="0"/>
                  <a:t>(TWG)</a:t>
                </a:r>
              </a:p>
              <a:p>
                <a:pPr lvl="0" algn="ctr" defTabSz="622300">
                  <a:lnSpc>
                    <a:spcPct val="90000"/>
                  </a:lnSpc>
                  <a:spcBef>
                    <a:spcPct val="0"/>
                  </a:spcBef>
                  <a:spcAft>
                    <a:spcPct val="35000"/>
                  </a:spcAft>
                </a:pPr>
                <a:r>
                  <a:rPr lang="en-US" sz="1200" b="0" kern="1200" dirty="0" smtClean="0"/>
                  <a:t>Domain-specific </a:t>
                </a:r>
                <a:r>
                  <a:rPr lang="en-US" sz="1200" b="0" kern="1200" dirty="0"/>
                  <a:t>technical advisors, appointed by TAC and Leadership</a:t>
                </a:r>
              </a:p>
            </p:txBody>
          </p:sp>
          <p:sp>
            <p:nvSpPr>
              <p:cNvPr id="32" name="Rounded Rectangle 31"/>
              <p:cNvSpPr/>
              <p:nvPr/>
            </p:nvSpPr>
            <p:spPr>
              <a:xfrm>
                <a:off x="6764962" y="2585718"/>
                <a:ext cx="1475913" cy="1376685"/>
              </a:xfrm>
              <a:prstGeom prst="roundRect">
                <a:avLst>
                  <a:gd name="adj" fmla="val 10000"/>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Freeform 32"/>
              <p:cNvSpPr/>
              <p:nvPr/>
            </p:nvSpPr>
            <p:spPr>
              <a:xfrm>
                <a:off x="6958898" y="2769957"/>
                <a:ext cx="1475913" cy="1376685"/>
              </a:xfrm>
              <a:custGeom>
                <a:avLst/>
                <a:gdLst>
                  <a:gd name="connsiteX0" fmla="*/ 0 w 1475913"/>
                  <a:gd name="connsiteY0" fmla="*/ 137669 h 1376685"/>
                  <a:gd name="connsiteX1" fmla="*/ 40322 w 1475913"/>
                  <a:gd name="connsiteY1" fmla="*/ 40322 h 1376685"/>
                  <a:gd name="connsiteX2" fmla="*/ 137669 w 1475913"/>
                  <a:gd name="connsiteY2" fmla="*/ 0 h 1376685"/>
                  <a:gd name="connsiteX3" fmla="*/ 1338244 w 1475913"/>
                  <a:gd name="connsiteY3" fmla="*/ 0 h 1376685"/>
                  <a:gd name="connsiteX4" fmla="*/ 1435591 w 1475913"/>
                  <a:gd name="connsiteY4" fmla="*/ 40322 h 1376685"/>
                  <a:gd name="connsiteX5" fmla="*/ 1475913 w 1475913"/>
                  <a:gd name="connsiteY5" fmla="*/ 137669 h 1376685"/>
                  <a:gd name="connsiteX6" fmla="*/ 1475913 w 1475913"/>
                  <a:gd name="connsiteY6" fmla="*/ 1239016 h 1376685"/>
                  <a:gd name="connsiteX7" fmla="*/ 1435591 w 1475913"/>
                  <a:gd name="connsiteY7" fmla="*/ 1336363 h 1376685"/>
                  <a:gd name="connsiteX8" fmla="*/ 1338244 w 1475913"/>
                  <a:gd name="connsiteY8" fmla="*/ 1376685 h 1376685"/>
                  <a:gd name="connsiteX9" fmla="*/ 137669 w 1475913"/>
                  <a:gd name="connsiteY9" fmla="*/ 1376685 h 1376685"/>
                  <a:gd name="connsiteX10" fmla="*/ 40322 w 1475913"/>
                  <a:gd name="connsiteY10" fmla="*/ 1336363 h 1376685"/>
                  <a:gd name="connsiteX11" fmla="*/ 0 w 1475913"/>
                  <a:gd name="connsiteY11" fmla="*/ 1239016 h 1376685"/>
                  <a:gd name="connsiteX12" fmla="*/ 0 w 1475913"/>
                  <a:gd name="connsiteY12" fmla="*/ 137669 h 137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5913" h="1376685">
                    <a:moveTo>
                      <a:pt x="0" y="137669"/>
                    </a:moveTo>
                    <a:cubicBezTo>
                      <a:pt x="0" y="101157"/>
                      <a:pt x="14504" y="66140"/>
                      <a:pt x="40322" y="40322"/>
                    </a:cubicBezTo>
                    <a:cubicBezTo>
                      <a:pt x="66140" y="14504"/>
                      <a:pt x="101157" y="0"/>
                      <a:pt x="137669" y="0"/>
                    </a:cubicBezTo>
                    <a:lnTo>
                      <a:pt x="1338244" y="0"/>
                    </a:lnTo>
                    <a:cubicBezTo>
                      <a:pt x="1374756" y="0"/>
                      <a:pt x="1409773" y="14504"/>
                      <a:pt x="1435591" y="40322"/>
                    </a:cubicBezTo>
                    <a:cubicBezTo>
                      <a:pt x="1461409" y="66140"/>
                      <a:pt x="1475913" y="101157"/>
                      <a:pt x="1475913" y="137669"/>
                    </a:cubicBezTo>
                    <a:lnTo>
                      <a:pt x="1475913" y="1239016"/>
                    </a:lnTo>
                    <a:cubicBezTo>
                      <a:pt x="1475913" y="1275528"/>
                      <a:pt x="1461409" y="1310545"/>
                      <a:pt x="1435591" y="1336363"/>
                    </a:cubicBezTo>
                    <a:cubicBezTo>
                      <a:pt x="1409773" y="1362181"/>
                      <a:pt x="1374756" y="1376685"/>
                      <a:pt x="1338244" y="1376685"/>
                    </a:cubicBezTo>
                    <a:lnTo>
                      <a:pt x="137669" y="1376685"/>
                    </a:lnTo>
                    <a:cubicBezTo>
                      <a:pt x="101157" y="1376685"/>
                      <a:pt x="66140" y="1362181"/>
                      <a:pt x="40322" y="1336363"/>
                    </a:cubicBezTo>
                    <a:cubicBezTo>
                      <a:pt x="14504" y="1310545"/>
                      <a:pt x="0" y="1275528"/>
                      <a:pt x="0" y="1239016"/>
                    </a:cubicBezTo>
                    <a:lnTo>
                      <a:pt x="0" y="13766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322" tIns="40322" rIns="40322" bIns="40322"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22300">
                  <a:lnSpc>
                    <a:spcPct val="90000"/>
                  </a:lnSpc>
                  <a:spcBef>
                    <a:spcPct val="0"/>
                  </a:spcBef>
                  <a:spcAft>
                    <a:spcPct val="35000"/>
                  </a:spcAft>
                </a:pPr>
                <a:endParaRPr lang="en-US" sz="1400" b="1" kern="1200" dirty="0" smtClean="0"/>
              </a:p>
              <a:p>
                <a:pPr lvl="0" algn="ctr" defTabSz="622300">
                  <a:spcBef>
                    <a:spcPct val="0"/>
                  </a:spcBef>
                </a:pPr>
                <a:r>
                  <a:rPr lang="en-US" sz="1200" b="1" kern="1200" dirty="0" smtClean="0"/>
                  <a:t>Higher Education Leadership Team (HELT)</a:t>
                </a:r>
              </a:p>
              <a:p>
                <a:pPr lvl="0" algn="ctr" defTabSz="622300">
                  <a:lnSpc>
                    <a:spcPct val="90000"/>
                  </a:lnSpc>
                  <a:spcBef>
                    <a:spcPct val="0"/>
                  </a:spcBef>
                  <a:spcAft>
                    <a:spcPct val="35000"/>
                  </a:spcAft>
                </a:pPr>
                <a:r>
                  <a:rPr lang="en-US" sz="1200" kern="1200" dirty="0" smtClean="0"/>
                  <a:t>Responsible for postsecondary engagement to advance college readiness</a:t>
                </a:r>
                <a:endParaRPr lang="en-US" sz="1200" b="1" kern="1200" dirty="0"/>
              </a:p>
              <a:p>
                <a:pPr lvl="0" algn="ctr" defTabSz="622300">
                  <a:lnSpc>
                    <a:spcPct val="90000"/>
                  </a:lnSpc>
                  <a:spcBef>
                    <a:spcPct val="0"/>
                  </a:spcBef>
                  <a:spcAft>
                    <a:spcPct val="35000"/>
                  </a:spcAft>
                </a:pPr>
                <a:endParaRPr lang="en-US" sz="1400" b="0" kern="1200" dirty="0"/>
              </a:p>
            </p:txBody>
          </p:sp>
          <p:sp>
            <p:nvSpPr>
              <p:cNvPr id="34" name="Rounded Rectangle 33"/>
              <p:cNvSpPr/>
              <p:nvPr/>
            </p:nvSpPr>
            <p:spPr>
              <a:xfrm>
                <a:off x="2819398" y="4151343"/>
                <a:ext cx="1535746" cy="1576564"/>
              </a:xfrm>
              <a:prstGeom prst="roundRect">
                <a:avLst>
                  <a:gd name="adj" fmla="val 10000"/>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Freeform 34"/>
              <p:cNvSpPr/>
              <p:nvPr/>
            </p:nvSpPr>
            <p:spPr>
              <a:xfrm>
                <a:off x="3013334" y="4335582"/>
                <a:ext cx="1535746" cy="1576564"/>
              </a:xfrm>
              <a:custGeom>
                <a:avLst/>
                <a:gdLst>
                  <a:gd name="connsiteX0" fmla="*/ 0 w 1535746"/>
                  <a:gd name="connsiteY0" fmla="*/ 153575 h 1576564"/>
                  <a:gd name="connsiteX1" fmla="*/ 44981 w 1535746"/>
                  <a:gd name="connsiteY1" fmla="*/ 44981 h 1576564"/>
                  <a:gd name="connsiteX2" fmla="*/ 153575 w 1535746"/>
                  <a:gd name="connsiteY2" fmla="*/ 0 h 1576564"/>
                  <a:gd name="connsiteX3" fmla="*/ 1382171 w 1535746"/>
                  <a:gd name="connsiteY3" fmla="*/ 0 h 1576564"/>
                  <a:gd name="connsiteX4" fmla="*/ 1490765 w 1535746"/>
                  <a:gd name="connsiteY4" fmla="*/ 44981 h 1576564"/>
                  <a:gd name="connsiteX5" fmla="*/ 1535746 w 1535746"/>
                  <a:gd name="connsiteY5" fmla="*/ 153575 h 1576564"/>
                  <a:gd name="connsiteX6" fmla="*/ 1535746 w 1535746"/>
                  <a:gd name="connsiteY6" fmla="*/ 1422989 h 1576564"/>
                  <a:gd name="connsiteX7" fmla="*/ 1490765 w 1535746"/>
                  <a:gd name="connsiteY7" fmla="*/ 1531583 h 1576564"/>
                  <a:gd name="connsiteX8" fmla="*/ 1382171 w 1535746"/>
                  <a:gd name="connsiteY8" fmla="*/ 1576564 h 1576564"/>
                  <a:gd name="connsiteX9" fmla="*/ 153575 w 1535746"/>
                  <a:gd name="connsiteY9" fmla="*/ 1576564 h 1576564"/>
                  <a:gd name="connsiteX10" fmla="*/ 44981 w 1535746"/>
                  <a:gd name="connsiteY10" fmla="*/ 1531583 h 1576564"/>
                  <a:gd name="connsiteX11" fmla="*/ 0 w 1535746"/>
                  <a:gd name="connsiteY11" fmla="*/ 1422989 h 1576564"/>
                  <a:gd name="connsiteX12" fmla="*/ 0 w 1535746"/>
                  <a:gd name="connsiteY12" fmla="*/ 153575 h 157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746" h="1576564">
                    <a:moveTo>
                      <a:pt x="0" y="153575"/>
                    </a:moveTo>
                    <a:cubicBezTo>
                      <a:pt x="0" y="112844"/>
                      <a:pt x="16180" y="73782"/>
                      <a:pt x="44981" y="44981"/>
                    </a:cubicBezTo>
                    <a:cubicBezTo>
                      <a:pt x="73782" y="16180"/>
                      <a:pt x="112844" y="0"/>
                      <a:pt x="153575" y="0"/>
                    </a:cubicBezTo>
                    <a:lnTo>
                      <a:pt x="1382171" y="0"/>
                    </a:lnTo>
                    <a:cubicBezTo>
                      <a:pt x="1422902" y="0"/>
                      <a:pt x="1461964" y="16180"/>
                      <a:pt x="1490765" y="44981"/>
                    </a:cubicBezTo>
                    <a:cubicBezTo>
                      <a:pt x="1519566" y="73782"/>
                      <a:pt x="1535746" y="112844"/>
                      <a:pt x="1535746" y="153575"/>
                    </a:cubicBezTo>
                    <a:lnTo>
                      <a:pt x="1535746" y="1422989"/>
                    </a:lnTo>
                    <a:cubicBezTo>
                      <a:pt x="1535746" y="1463720"/>
                      <a:pt x="1519566" y="1502782"/>
                      <a:pt x="1490765" y="1531583"/>
                    </a:cubicBezTo>
                    <a:cubicBezTo>
                      <a:pt x="1461964" y="1560384"/>
                      <a:pt x="1422902" y="1576564"/>
                      <a:pt x="1382171" y="1576564"/>
                    </a:cubicBezTo>
                    <a:lnTo>
                      <a:pt x="153575" y="1576564"/>
                    </a:lnTo>
                    <a:cubicBezTo>
                      <a:pt x="112844" y="1576564"/>
                      <a:pt x="73782" y="1560384"/>
                      <a:pt x="44981" y="1531583"/>
                    </a:cubicBezTo>
                    <a:cubicBezTo>
                      <a:pt x="16180" y="1502782"/>
                      <a:pt x="0" y="1463720"/>
                      <a:pt x="0" y="1422989"/>
                    </a:cubicBezTo>
                    <a:lnTo>
                      <a:pt x="0" y="15357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980" tIns="44980" rIns="44980" bIns="4498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577850">
                  <a:lnSpc>
                    <a:spcPct val="90000"/>
                  </a:lnSpc>
                  <a:spcBef>
                    <a:spcPct val="0"/>
                  </a:spcBef>
                  <a:spcAft>
                    <a:spcPct val="35000"/>
                  </a:spcAft>
                </a:pPr>
                <a:r>
                  <a:rPr lang="en-US" sz="1300" b="1" kern="1200" dirty="0"/>
                  <a:t>Operational Working Groups (OWG)</a:t>
                </a:r>
                <a:endParaRPr lang="en-US" sz="1300" b="0" kern="1200" dirty="0"/>
              </a:p>
              <a:p>
                <a:pPr lvl="0" algn="ctr" defTabSz="577850">
                  <a:lnSpc>
                    <a:spcPct val="90000"/>
                  </a:lnSpc>
                  <a:spcBef>
                    <a:spcPct val="0"/>
                  </a:spcBef>
                  <a:spcAft>
                    <a:spcPct val="35000"/>
                  </a:spcAft>
                </a:pPr>
                <a:r>
                  <a:rPr lang="en-US" sz="1200" b="0" kern="1200" dirty="0" smtClean="0"/>
                  <a:t>Responsible </a:t>
                </a:r>
                <a:r>
                  <a:rPr lang="en-US" sz="1200" b="0" kern="1200" dirty="0"/>
                  <a:t>for day-to-day-aspects of specific </a:t>
                </a:r>
                <a:r>
                  <a:rPr lang="en-US" sz="1200" b="0" kern="1200" dirty="0" smtClean="0"/>
                  <a:t>areas (e.g. design, research, technology, accessibility &amp; accommodations)</a:t>
                </a:r>
                <a:endParaRPr lang="en-US" sz="1200" b="1" kern="1200" dirty="0"/>
              </a:p>
            </p:txBody>
          </p:sp>
        </p:grpSp>
        <p:sp>
          <p:nvSpPr>
            <p:cNvPr id="7" name="Rounded Rectangle 6"/>
            <p:cNvSpPr>
              <a:spLocks noChangeArrowheads="1"/>
            </p:cNvSpPr>
            <p:nvPr/>
          </p:nvSpPr>
          <p:spPr bwMode="auto">
            <a:xfrm>
              <a:off x="3429000" y="1828800"/>
              <a:ext cx="2438400" cy="304800"/>
            </a:xfrm>
            <a:prstGeom prst="roundRect">
              <a:avLst>
                <a:gd name="adj" fmla="val 16667"/>
              </a:avLst>
            </a:prstGeom>
            <a:solidFill>
              <a:schemeClr val="accent5">
                <a:lumMod val="75000"/>
              </a:schemeClr>
            </a:solidFill>
            <a:ln w="9525" algn="ctr">
              <a:noFill/>
              <a:round/>
              <a:headEnd/>
              <a:tailEnd/>
            </a:ln>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rPr>
                <a:t>Steering Committee</a:t>
              </a:r>
            </a:p>
          </p:txBody>
        </p:sp>
        <p:sp>
          <p:nvSpPr>
            <p:cNvPr id="8" name="Rounded Rectangle 7"/>
            <p:cNvSpPr/>
            <p:nvPr/>
          </p:nvSpPr>
          <p:spPr>
            <a:xfrm>
              <a:off x="6827527" y="4314452"/>
              <a:ext cx="1447800" cy="1447800"/>
            </a:xfrm>
            <a:prstGeom prst="roundRect">
              <a:avLst>
                <a:gd name="adj" fmla="val 10000"/>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9" name="Group 8"/>
            <p:cNvGrpSpPr/>
            <p:nvPr/>
          </p:nvGrpSpPr>
          <p:grpSpPr>
            <a:xfrm>
              <a:off x="7056128" y="4466851"/>
              <a:ext cx="1432546" cy="1447800"/>
              <a:chOff x="3137912" y="3478903"/>
              <a:chExt cx="1594349" cy="1411280"/>
            </a:xfrm>
          </p:grpSpPr>
          <p:sp>
            <p:nvSpPr>
              <p:cNvPr id="10" name="Rounded Rectangle 9"/>
              <p:cNvSpPr/>
              <p:nvPr/>
            </p:nvSpPr>
            <p:spPr>
              <a:xfrm>
                <a:off x="3137912" y="3478903"/>
                <a:ext cx="1594349" cy="141128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3171216" y="3520237"/>
                <a:ext cx="1511679" cy="13286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22300">
                  <a:lnSpc>
                    <a:spcPct val="90000"/>
                  </a:lnSpc>
                  <a:spcBef>
                    <a:spcPct val="0"/>
                  </a:spcBef>
                  <a:spcAft>
                    <a:spcPct val="35000"/>
                  </a:spcAft>
                </a:pPr>
                <a:r>
                  <a:rPr lang="en-US" sz="1300" b="1" kern="1200" dirty="0" smtClean="0"/>
                  <a:t>HELT Working Groups</a:t>
                </a:r>
                <a:endParaRPr lang="en-US" sz="1300" b="0" kern="1200" dirty="0"/>
              </a:p>
              <a:p>
                <a:pPr lvl="0" algn="ctr" defTabSz="622300">
                  <a:lnSpc>
                    <a:spcPct val="90000"/>
                  </a:lnSpc>
                  <a:spcBef>
                    <a:spcPct val="0"/>
                  </a:spcBef>
                  <a:spcAft>
                    <a:spcPct val="35000"/>
                  </a:spcAft>
                </a:pPr>
                <a:r>
                  <a:rPr lang="en-US" sz="1200" dirty="0"/>
                  <a:t>R</a:t>
                </a:r>
                <a:r>
                  <a:rPr lang="en-US" sz="1200" b="0" kern="1200" dirty="0" smtClean="0"/>
                  <a:t>esponsible for advancing research and planning around key higher education  issues</a:t>
                </a:r>
                <a:endParaRPr lang="en-US" sz="1200" b="1" kern="1200" dirty="0"/>
              </a:p>
            </p:txBody>
          </p:sp>
        </p:grpSp>
      </p:grpSp>
    </p:spTree>
    <p:extLst>
      <p:ext uri="{BB962C8B-B14F-4D97-AF65-F5344CB8AC3E}">
        <p14:creationId xmlns:p14="http://schemas.microsoft.com/office/powerpoint/2010/main" val="1945374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Content Placeholder 1"/>
          <p:cNvSpPr>
            <a:spLocks noGrp="1"/>
          </p:cNvSpPr>
          <p:nvPr>
            <p:ph idx="1"/>
          </p:nvPr>
        </p:nvSpPr>
        <p:spPr>
          <a:xfrm>
            <a:off x="457200" y="1951037"/>
            <a:ext cx="8229600" cy="4525963"/>
          </a:xfrm>
        </p:spPr>
        <p:txBody>
          <a:bodyPr/>
          <a:lstStyle/>
          <a:p>
            <a:pPr marL="449398" indent="-449398">
              <a:spcAft>
                <a:spcPts val="600"/>
              </a:spcAft>
              <a:buFont typeface="+mj-lt"/>
              <a:buAutoNum type="arabicPeriod"/>
            </a:pPr>
            <a:r>
              <a:rPr lang="en-US" sz="2800" dirty="0" smtClean="0"/>
              <a:t>Create high-quality assessments </a:t>
            </a:r>
          </a:p>
          <a:p>
            <a:pPr marL="449398" indent="-449398">
              <a:spcAft>
                <a:spcPts val="600"/>
              </a:spcAft>
              <a:buFont typeface="+mj-lt"/>
              <a:buAutoNum type="arabicPeriod"/>
            </a:pPr>
            <a:r>
              <a:rPr lang="en-US" sz="2800" dirty="0" smtClean="0"/>
              <a:t>Build a pathway to college and career readiness for </a:t>
            </a:r>
            <a:r>
              <a:rPr lang="en-US" sz="2800" b="1" i="1" dirty="0" smtClean="0"/>
              <a:t>all</a:t>
            </a:r>
            <a:r>
              <a:rPr lang="en-US" sz="2800" dirty="0" smtClean="0"/>
              <a:t> students</a:t>
            </a:r>
          </a:p>
          <a:p>
            <a:pPr marL="449398" indent="-449398">
              <a:spcAft>
                <a:spcPts val="600"/>
              </a:spcAft>
              <a:buFont typeface="+mj-lt"/>
              <a:buAutoNum type="arabicPeriod"/>
            </a:pPr>
            <a:r>
              <a:rPr lang="en-US" sz="2800" dirty="0" smtClean="0"/>
              <a:t>Support educators in the classroom</a:t>
            </a:r>
          </a:p>
          <a:p>
            <a:pPr marL="449398" indent="-449398">
              <a:spcAft>
                <a:spcPts val="600"/>
              </a:spcAft>
              <a:buFont typeface="+mj-lt"/>
              <a:buAutoNum type="arabicPeriod"/>
            </a:pPr>
            <a:r>
              <a:rPr lang="en-US" sz="2800" dirty="0" smtClean="0"/>
              <a:t>Develop 21</a:t>
            </a:r>
            <a:r>
              <a:rPr lang="en-US" sz="2800" baseline="30000" dirty="0" smtClean="0"/>
              <a:t>st</a:t>
            </a:r>
            <a:r>
              <a:rPr lang="en-US" sz="2800" dirty="0" smtClean="0"/>
              <a:t> century, technology-based assessments</a:t>
            </a:r>
          </a:p>
          <a:p>
            <a:pPr marL="449398" indent="-449398">
              <a:spcAft>
                <a:spcPts val="600"/>
              </a:spcAft>
              <a:buFont typeface="+mj-lt"/>
              <a:buAutoNum type="arabicPeriod"/>
            </a:pPr>
            <a:r>
              <a:rPr lang="en-US" sz="2800" dirty="0" smtClean="0"/>
              <a:t>Advance accountability at all levels</a:t>
            </a:r>
          </a:p>
          <a:p>
            <a:pPr marL="449398" indent="-449398">
              <a:spcAft>
                <a:spcPts val="600"/>
              </a:spcAft>
              <a:buFont typeface="+mj-lt"/>
              <a:buAutoNum type="arabicPeriod"/>
            </a:pPr>
            <a:r>
              <a:rPr lang="en-US" sz="2800" dirty="0" smtClean="0"/>
              <a:t>Build an assessment that is sustainable and affordable </a:t>
            </a:r>
          </a:p>
        </p:txBody>
      </p:sp>
      <p:sp>
        <p:nvSpPr>
          <p:cNvPr id="37890" name="Title 2"/>
          <p:cNvSpPr>
            <a:spLocks noGrp="1"/>
          </p:cNvSpPr>
          <p:nvPr>
            <p:ph type="title"/>
          </p:nvPr>
        </p:nvSpPr>
        <p:spPr/>
        <p:txBody>
          <a:bodyPr/>
          <a:lstStyle/>
          <a:p>
            <a:r>
              <a:rPr lang="en-US" dirty="0" smtClean="0"/>
              <a:t>Goals of the PARCC System</a:t>
            </a:r>
          </a:p>
        </p:txBody>
      </p:sp>
      <p:sp>
        <p:nvSpPr>
          <p:cNvPr id="5" name="Slide Number Placeholder 1"/>
          <p:cNvSpPr>
            <a:spLocks noGrp="1"/>
          </p:cNvSpPr>
          <p:nvPr>
            <p:ph type="sldNum" sz="quarter" idx="4294967295"/>
          </p:nvPr>
        </p:nvSpPr>
        <p:spPr>
          <a:xfrm>
            <a:off x="228600" y="6477000"/>
            <a:ext cx="609600" cy="288925"/>
          </a:xfrm>
          <a:prstGeom prst="rect">
            <a:avLst/>
          </a:prstGeom>
        </p:spPr>
        <p:txBody>
          <a:bodyPr>
            <a:normAutofit lnSpcReduction="10000"/>
          </a:bodyPr>
          <a:lstStyle/>
          <a:p>
            <a:fld id="{CFC53C1E-EA2A-4099-BDC8-9BCDAEB0229E}" type="slidenum">
              <a:rPr lang="en-US" smtClean="0"/>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1000" fill="hold"/>
                                        <p:tgtEl>
                                          <p:spTgt spid="3789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7892">
                                            <p:txEl>
                                              <p:pRg st="1" end="1"/>
                                            </p:txEl>
                                          </p:spTgt>
                                        </p:tgtEl>
                                        <p:attrNameLst>
                                          <p:attrName>style.visibility</p:attrName>
                                        </p:attrNameLst>
                                      </p:cBhvr>
                                      <p:to>
                                        <p:strVal val="visible"/>
                                      </p:to>
                                    </p:set>
                                    <p:anim calcmode="lin" valueType="num">
                                      <p:cBhvr additive="base">
                                        <p:cTn id="13" dur="1000" fill="hold"/>
                                        <p:tgtEl>
                                          <p:spTgt spid="3789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78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7892">
                                            <p:txEl>
                                              <p:pRg st="2" end="2"/>
                                            </p:txEl>
                                          </p:spTgt>
                                        </p:tgtEl>
                                        <p:attrNameLst>
                                          <p:attrName>style.visibility</p:attrName>
                                        </p:attrNameLst>
                                      </p:cBhvr>
                                      <p:to>
                                        <p:strVal val="visible"/>
                                      </p:to>
                                    </p:set>
                                    <p:anim calcmode="lin" valueType="num">
                                      <p:cBhvr additive="base">
                                        <p:cTn id="19" dur="1000" fill="hold"/>
                                        <p:tgtEl>
                                          <p:spTgt spid="3789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78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7892">
                                            <p:txEl>
                                              <p:pRg st="3" end="3"/>
                                            </p:txEl>
                                          </p:spTgt>
                                        </p:tgtEl>
                                        <p:attrNameLst>
                                          <p:attrName>style.visibility</p:attrName>
                                        </p:attrNameLst>
                                      </p:cBhvr>
                                      <p:to>
                                        <p:strVal val="visible"/>
                                      </p:to>
                                    </p:set>
                                    <p:anim calcmode="lin" valueType="num">
                                      <p:cBhvr additive="base">
                                        <p:cTn id="25" dur="1000" fill="hold"/>
                                        <p:tgtEl>
                                          <p:spTgt spid="3789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78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7892">
                                            <p:txEl>
                                              <p:pRg st="4" end="4"/>
                                            </p:txEl>
                                          </p:spTgt>
                                        </p:tgtEl>
                                        <p:attrNameLst>
                                          <p:attrName>style.visibility</p:attrName>
                                        </p:attrNameLst>
                                      </p:cBhvr>
                                      <p:to>
                                        <p:strVal val="visible"/>
                                      </p:to>
                                    </p:set>
                                    <p:anim calcmode="lin" valueType="num">
                                      <p:cBhvr additive="base">
                                        <p:cTn id="31" dur="1000" fill="hold"/>
                                        <p:tgtEl>
                                          <p:spTgt spid="37892">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789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7892">
                                            <p:txEl>
                                              <p:pRg st="5" end="5"/>
                                            </p:txEl>
                                          </p:spTgt>
                                        </p:tgtEl>
                                        <p:attrNameLst>
                                          <p:attrName>style.visibility</p:attrName>
                                        </p:attrNameLst>
                                      </p:cBhvr>
                                      <p:to>
                                        <p:strVal val="visible"/>
                                      </p:to>
                                    </p:set>
                                    <p:anim calcmode="lin" valueType="num">
                                      <p:cBhvr additive="base">
                                        <p:cTn id="37" dur="1000" fill="hold"/>
                                        <p:tgtEl>
                                          <p:spTgt spid="37892">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789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Building a Pathway to College and Career Readiness for All Students</a:t>
            </a:r>
            <a:endParaRPr lang="en-US" dirty="0"/>
          </a:p>
        </p:txBody>
      </p:sp>
      <p:graphicFrame>
        <p:nvGraphicFramePr>
          <p:cNvPr id="6" name="Diagram 5"/>
          <p:cNvGraphicFramePr/>
          <p:nvPr/>
        </p:nvGraphicFramePr>
        <p:xfrm>
          <a:off x="-457200" y="3175000"/>
          <a:ext cx="8382000" cy="307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ular Callout 7"/>
          <p:cNvSpPr/>
          <p:nvPr/>
        </p:nvSpPr>
        <p:spPr>
          <a:xfrm>
            <a:off x="76200" y="1676400"/>
            <a:ext cx="1371600" cy="1828800"/>
          </a:xfrm>
          <a:prstGeom prst="wedgeRectCallout">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Optional K-2 formative assessment being developed, aligned to the PARCC system</a:t>
            </a:r>
            <a:endParaRPr lang="en-US" sz="1600" b="1" dirty="0">
              <a:solidFill>
                <a:schemeClr val="tx1"/>
              </a:solidFill>
            </a:endParaRPr>
          </a:p>
        </p:txBody>
      </p:sp>
      <p:sp>
        <p:nvSpPr>
          <p:cNvPr id="9" name="Rectangular Callout 8"/>
          <p:cNvSpPr/>
          <p:nvPr/>
        </p:nvSpPr>
        <p:spPr>
          <a:xfrm>
            <a:off x="1676400" y="1676400"/>
            <a:ext cx="2743200" cy="1828800"/>
          </a:xfrm>
          <a:prstGeom prst="wedgeRectCallout">
            <a:avLst>
              <a:gd name="adj1" fmla="val -20904"/>
              <a:gd name="adj2" fmla="val 61184"/>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Timely student achievement data showing students, parents and educators whether ALL students are on-track to college and career readiness</a:t>
            </a:r>
            <a:endParaRPr lang="en-US" sz="1600" b="1" dirty="0">
              <a:solidFill>
                <a:schemeClr val="tx1"/>
              </a:solidFill>
            </a:endParaRPr>
          </a:p>
        </p:txBody>
      </p:sp>
      <p:sp>
        <p:nvSpPr>
          <p:cNvPr id="15" name="Left-Right Arrow 14"/>
          <p:cNvSpPr/>
          <p:nvPr/>
        </p:nvSpPr>
        <p:spPr>
          <a:xfrm>
            <a:off x="76200" y="5486400"/>
            <a:ext cx="7467600" cy="45720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ONGOING STUDENT SUPPORTS/INTERVENTIONS</a:t>
            </a:r>
            <a:endParaRPr lang="en-US" b="1" dirty="0">
              <a:solidFill>
                <a:schemeClr val="tx1"/>
              </a:solidFill>
            </a:endParaRPr>
          </a:p>
        </p:txBody>
      </p:sp>
      <p:sp>
        <p:nvSpPr>
          <p:cNvPr id="12" name="Rectangular Callout 11"/>
          <p:cNvSpPr/>
          <p:nvPr/>
        </p:nvSpPr>
        <p:spPr>
          <a:xfrm>
            <a:off x="4648200" y="1676400"/>
            <a:ext cx="1524000" cy="1828800"/>
          </a:xfrm>
          <a:prstGeom prst="wedgeRectCallout">
            <a:avLst>
              <a:gd name="adj1" fmla="val -8436"/>
              <a:gd name="adj2" fmla="val 61892"/>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College readiness score to identify who is ready for college-level coursework</a:t>
            </a:r>
          </a:p>
        </p:txBody>
      </p:sp>
      <p:sp>
        <p:nvSpPr>
          <p:cNvPr id="16" name="TextBox 15"/>
          <p:cNvSpPr txBox="1"/>
          <p:nvPr/>
        </p:nvSpPr>
        <p:spPr>
          <a:xfrm>
            <a:off x="7391400" y="4038600"/>
            <a:ext cx="1676400" cy="1323439"/>
          </a:xfrm>
          <a:prstGeom prst="rect">
            <a:avLst/>
          </a:prstGeom>
          <a:noFill/>
          <a:ln w="28575">
            <a:solidFill>
              <a:srgbClr val="0091B2"/>
            </a:solidFill>
          </a:ln>
        </p:spPr>
        <p:txBody>
          <a:bodyPr wrap="square" rtlCol="0">
            <a:spAutoFit/>
          </a:bodyPr>
          <a:lstStyle/>
          <a:p>
            <a:pPr algn="ctr"/>
            <a:r>
              <a:rPr lang="en-US" sz="1600" b="1" dirty="0" smtClean="0">
                <a:solidFill>
                  <a:srgbClr val="0091B2"/>
                </a:solidFill>
              </a:rPr>
              <a:t>SUCCESS IN FIRST-YEAR, CREDIT-BEARING, POSTSECONDARY COURSEWORK</a:t>
            </a:r>
            <a:endParaRPr lang="en-US" sz="1600" b="1" dirty="0">
              <a:solidFill>
                <a:srgbClr val="0091B2"/>
              </a:solidFill>
            </a:endParaRPr>
          </a:p>
        </p:txBody>
      </p:sp>
      <p:sp>
        <p:nvSpPr>
          <p:cNvPr id="17" name="Rectangular Callout 16"/>
          <p:cNvSpPr/>
          <p:nvPr/>
        </p:nvSpPr>
        <p:spPr>
          <a:xfrm>
            <a:off x="6248400" y="1676400"/>
            <a:ext cx="1828800" cy="1828800"/>
          </a:xfrm>
          <a:prstGeom prst="wedgeRectCallout">
            <a:avLst>
              <a:gd name="adj1" fmla="val -34540"/>
              <a:gd name="adj2" fmla="val 61184"/>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Targeted interventions &amp; supports:</a:t>
            </a:r>
          </a:p>
          <a:p>
            <a:pPr>
              <a:buFont typeface="Arial" pitchFamily="34" charset="0"/>
              <a:buChar char="•"/>
            </a:pPr>
            <a:r>
              <a:rPr lang="en-US" sz="1600" b="1" dirty="0" smtClean="0">
                <a:solidFill>
                  <a:schemeClr val="tx1"/>
                </a:solidFill>
              </a:rPr>
              <a:t>12</a:t>
            </a:r>
            <a:r>
              <a:rPr lang="en-US" sz="1600" b="1" baseline="30000" dirty="0" smtClean="0">
                <a:solidFill>
                  <a:schemeClr val="tx1"/>
                </a:solidFill>
              </a:rPr>
              <a:t>th</a:t>
            </a:r>
            <a:r>
              <a:rPr lang="en-US" sz="1600" b="1" dirty="0" smtClean="0">
                <a:solidFill>
                  <a:schemeClr val="tx1"/>
                </a:solidFill>
              </a:rPr>
              <a:t>-grade bridge courses</a:t>
            </a:r>
          </a:p>
          <a:p>
            <a:pPr>
              <a:buFont typeface="Arial" pitchFamily="34" charset="0"/>
              <a:buChar char="•"/>
            </a:pPr>
            <a:r>
              <a:rPr lang="en-US" sz="1600" b="1" dirty="0" smtClean="0">
                <a:solidFill>
                  <a:schemeClr val="tx1"/>
                </a:solidFill>
              </a:rPr>
              <a:t> PD for educators</a:t>
            </a:r>
          </a:p>
          <a:p>
            <a:pPr algn="ctr"/>
            <a:endParaRPr lang="en-US" sz="1600" b="1" dirty="0" smtClean="0">
              <a:solidFill>
                <a:schemeClr val="tx1"/>
              </a:solidFill>
            </a:endParaRPr>
          </a:p>
        </p:txBody>
      </p:sp>
      <p:sp>
        <p:nvSpPr>
          <p:cNvPr id="2" name="Slide Number Placeholder 1"/>
          <p:cNvSpPr>
            <a:spLocks noGrp="1"/>
          </p:cNvSpPr>
          <p:nvPr>
            <p:ph type="sldNum" sz="quarter" idx="10"/>
          </p:nvPr>
        </p:nvSpPr>
        <p:spPr/>
        <p:txBody>
          <a:bodyPr>
            <a:normAutofit lnSpcReduction="10000"/>
          </a:bodyPr>
          <a:lstStyle/>
          <a:p>
            <a:fld id="{CFC53C1E-EA2A-4099-BDC8-9BCDAEB0229E}" type="slidenum">
              <a:rPr lang="en-US" smtClean="0"/>
              <a:pPr/>
              <a:t>18</a:t>
            </a:fld>
            <a:endParaRPr lang="en-US" dirty="0"/>
          </a:p>
        </p:txBody>
      </p:sp>
    </p:spTree>
    <p:extLst>
      <p:ext uri="{BB962C8B-B14F-4D97-AF65-F5344CB8AC3E}">
        <p14:creationId xmlns:p14="http://schemas.microsoft.com/office/powerpoint/2010/main" val="142105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10401" y="0"/>
            <a:ext cx="2133600" cy="1219200"/>
          </a:xfrm>
          <a:prstGeom prst="rect">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p>
        </p:txBody>
      </p:sp>
      <p:pic>
        <p:nvPicPr>
          <p:cNvPr id="8" name="Picture 2" descr="PARCC_Header_A2"/>
          <p:cNvPicPr>
            <a:picLocks noChangeAspect="1" noChangeArrowheads="1"/>
          </p:cNvPicPr>
          <p:nvPr/>
        </p:nvPicPr>
        <p:blipFill>
          <a:blip r:embed="rId3" cstate="print"/>
          <a:srcRect l="29744" r="68254"/>
          <a:stretch>
            <a:fillRect/>
          </a:stretch>
        </p:blipFill>
        <p:spPr bwMode="auto">
          <a:xfrm>
            <a:off x="6858001" y="0"/>
            <a:ext cx="152739" cy="5867400"/>
          </a:xfrm>
          <a:prstGeom prst="rect">
            <a:avLst/>
          </a:prstGeom>
          <a:noFill/>
          <a:ln w="9525">
            <a:noFill/>
            <a:miter lim="800000"/>
            <a:headEnd/>
            <a:tailEnd/>
          </a:ln>
        </p:spPr>
      </p:pic>
      <p:sp>
        <p:nvSpPr>
          <p:cNvPr id="10" name="Rectangle 9"/>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p>
        </p:txBody>
      </p:sp>
      <p:pic>
        <p:nvPicPr>
          <p:cNvPr id="11" name="Picture 2" descr="PARCC_Header_A2"/>
          <p:cNvPicPr>
            <a:picLocks noChangeAspect="1" noChangeArrowheads="1"/>
          </p:cNvPicPr>
          <p:nvPr/>
        </p:nvPicPr>
        <p:blipFill>
          <a:blip r:embed="rId3" cstate="print"/>
          <a:srcRect l="29744" r="68254"/>
          <a:stretch>
            <a:fillRect/>
          </a:stretch>
        </p:blipFill>
        <p:spPr bwMode="auto">
          <a:xfrm rot="16200000" flipH="1" flipV="1">
            <a:off x="4495800" y="1219200"/>
            <a:ext cx="152400" cy="9144000"/>
          </a:xfrm>
          <a:prstGeom prst="rect">
            <a:avLst/>
          </a:prstGeom>
          <a:noFill/>
          <a:ln w="9525">
            <a:noFill/>
            <a:miter lim="800000"/>
            <a:headEnd/>
            <a:tailEnd/>
          </a:ln>
        </p:spPr>
      </p:pic>
      <p:sp>
        <p:nvSpPr>
          <p:cNvPr id="12" name="TextBox 11"/>
          <p:cNvSpPr txBox="1"/>
          <p:nvPr/>
        </p:nvSpPr>
        <p:spPr>
          <a:xfrm>
            <a:off x="914400" y="3231414"/>
            <a:ext cx="4724400" cy="788769"/>
          </a:xfrm>
          <a:prstGeom prst="rect">
            <a:avLst/>
          </a:prstGeom>
          <a:noFill/>
        </p:spPr>
        <p:txBody>
          <a:bodyPr wrap="square" lIns="89879" tIns="44940" rIns="89879" bIns="44940" rtlCol="0">
            <a:spAutoFit/>
          </a:bodyPr>
          <a:lstStyle/>
          <a:p>
            <a:pPr algn="ctr">
              <a:lnSpc>
                <a:spcPct val="80000"/>
              </a:lnSpc>
            </a:pPr>
            <a:r>
              <a:rPr lang="en-US" sz="2800" b="1" dirty="0" smtClean="0"/>
              <a:t>Developing the PARCC Assessment System</a:t>
            </a:r>
            <a:endParaRPr lang="en-US" sz="2800" b="1" i="1" dirty="0">
              <a:cs typeface="Arial" pitchFamily="34" charset="0"/>
            </a:endParaRPr>
          </a:p>
        </p:txBody>
      </p:sp>
    </p:spTree>
    <p:extLst>
      <p:ext uri="{BB962C8B-B14F-4D97-AF65-F5344CB8AC3E}">
        <p14:creationId xmlns:p14="http://schemas.microsoft.com/office/powerpoint/2010/main" val="243352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Contact Information</a:t>
            </a:r>
            <a:endParaRPr lang="en-US" sz="3600" b="1" dirty="0"/>
          </a:p>
        </p:txBody>
      </p:sp>
      <p:sp>
        <p:nvSpPr>
          <p:cNvPr id="3" name="Content Placeholder 2"/>
          <p:cNvSpPr>
            <a:spLocks noGrp="1"/>
          </p:cNvSpPr>
          <p:nvPr>
            <p:ph idx="1"/>
          </p:nvPr>
        </p:nvSpPr>
        <p:spPr/>
        <p:txBody>
          <a:bodyPr/>
          <a:lstStyle/>
          <a:p>
            <a:pPr algn="ctr" eaLnBrk="1" hangingPunct="1">
              <a:buFontTx/>
              <a:buNone/>
            </a:pPr>
            <a:r>
              <a:rPr lang="en-US" i="1" dirty="0" smtClean="0"/>
              <a:t>John W. Soloninka</a:t>
            </a:r>
          </a:p>
          <a:p>
            <a:pPr algn="ctr" eaLnBrk="1" hangingPunct="1">
              <a:buFontTx/>
              <a:buNone/>
            </a:pPr>
            <a:r>
              <a:rPr lang="en-US" dirty="0" smtClean="0"/>
              <a:t>ODE Center for the Teaching Profession</a:t>
            </a:r>
          </a:p>
          <a:p>
            <a:pPr algn="ctr" eaLnBrk="1" hangingPunct="1">
              <a:buFontTx/>
              <a:buNone/>
            </a:pPr>
            <a:r>
              <a:rPr lang="en-US" dirty="0" smtClean="0"/>
              <a:t>Office: (614) 387-0161</a:t>
            </a:r>
          </a:p>
          <a:p>
            <a:pPr algn="ctr" eaLnBrk="1" hangingPunct="1">
              <a:buFontTx/>
              <a:buNone/>
            </a:pPr>
            <a:r>
              <a:rPr lang="en-US" dirty="0" smtClean="0"/>
              <a:t>Email: </a:t>
            </a:r>
            <a:r>
              <a:rPr lang="en-US" dirty="0" smtClean="0">
                <a:solidFill>
                  <a:srgbClr val="C00000"/>
                </a:solidFill>
              </a:rPr>
              <a:t>John.Soloninka@ode.state.oh.us</a:t>
            </a:r>
          </a:p>
          <a:p>
            <a:pPr marL="0" indent="0">
              <a:buNone/>
            </a:pPr>
            <a:endParaRPr lang="en-US" dirty="0" smtClean="0"/>
          </a:p>
          <a:p>
            <a:pPr marL="0" indent="0" algn="ctr">
              <a:buNone/>
            </a:pPr>
            <a:r>
              <a:rPr lang="en-US" sz="2800" dirty="0" smtClean="0"/>
              <a:t>Toll Free: (877) 644-6338</a:t>
            </a:r>
          </a:p>
          <a:p>
            <a:pPr marL="0" indent="0">
              <a:buNone/>
            </a:pPr>
            <a:endParaRPr lang="en-US" dirty="0"/>
          </a:p>
        </p:txBody>
      </p:sp>
    </p:spTree>
    <p:extLst>
      <p:ext uri="{BB962C8B-B14F-4D97-AF65-F5344CB8AC3E}">
        <p14:creationId xmlns:p14="http://schemas.microsoft.com/office/powerpoint/2010/main" val="3426139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Advances of the Common Core </a:t>
            </a:r>
            <a:endParaRPr lang="en-US" dirty="0"/>
          </a:p>
        </p:txBody>
      </p:sp>
      <p:sp>
        <p:nvSpPr>
          <p:cNvPr id="4" name="Slide Number Placeholder 3"/>
          <p:cNvSpPr>
            <a:spLocks noGrp="1"/>
          </p:cNvSpPr>
          <p:nvPr>
            <p:ph type="sldNum" sz="quarter" idx="12"/>
          </p:nvPr>
        </p:nvSpPr>
        <p:spPr/>
        <p:txBody>
          <a:bodyPr>
            <a:normAutofit lnSpcReduction="10000"/>
          </a:bodyPr>
          <a:lstStyle/>
          <a:p>
            <a:fld id="{CFC53C1E-EA2A-4099-BDC8-9BCDAEB0229E}" type="slidenum">
              <a:rPr lang="en-US" smtClean="0"/>
              <a:pPr/>
              <a:t>20</a:t>
            </a:fld>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2635190336"/>
              </p:ext>
            </p:extLst>
          </p:nvPr>
        </p:nvGraphicFramePr>
        <p:xfrm>
          <a:off x="4648200" y="1752600"/>
          <a:ext cx="4191000" cy="4135992"/>
        </p:xfrm>
        <a:graphic>
          <a:graphicData uri="http://schemas.openxmlformats.org/drawingml/2006/table">
            <a:tbl>
              <a:tblPr firstRow="1" bandRow="1">
                <a:effectLst>
                  <a:outerShdw blurRad="254000" dist="127000" dir="9840000" algn="ctr" rotWithShape="0">
                    <a:srgbClr val="000000">
                      <a:alpha val="43000"/>
                    </a:srgbClr>
                  </a:outerShdw>
                </a:effectLst>
                <a:tableStyleId>{5C22544A-7EE6-4342-B048-85BDC9FD1C3A}</a:tableStyleId>
              </a:tblPr>
              <a:tblGrid>
                <a:gridCol w="4191000"/>
              </a:tblGrid>
              <a:tr h="945778">
                <a:tc>
                  <a:txBody>
                    <a:bodyPr/>
                    <a:lstStyle/>
                    <a:p>
                      <a:pPr algn="ctr"/>
                      <a:r>
                        <a:rPr lang="en-US" sz="2400" dirty="0" smtClean="0"/>
                        <a:t>MATHEMATICS</a:t>
                      </a:r>
                      <a:endParaRPr lang="en-US" sz="2400" dirty="0"/>
                    </a:p>
                  </a:txBody>
                  <a:tcPr anchor="ctr">
                    <a:solidFill>
                      <a:srgbClr val="0091B2"/>
                    </a:solidFill>
                  </a:tcPr>
                </a:tc>
              </a:tr>
              <a:tr h="1122218">
                <a:tc>
                  <a:txBody>
                    <a:bodyPr/>
                    <a:lstStyle/>
                    <a:p>
                      <a:pPr algn="ctr"/>
                      <a:r>
                        <a:rPr lang="en-US" b="0" i="0" u="none" baseline="0" dirty="0" smtClean="0"/>
                        <a:t>Focus, coherence and clarity:</a:t>
                      </a:r>
                      <a:r>
                        <a:rPr lang="en-US" b="0" i="1" u="none" baseline="0" dirty="0" smtClean="0"/>
                        <a:t> </a:t>
                      </a:r>
                      <a:r>
                        <a:rPr lang="en-US" b="0" i="0" u="none" baseline="0" dirty="0" smtClean="0"/>
                        <a:t>emphasis</a:t>
                      </a:r>
                      <a:r>
                        <a:rPr lang="en-US" b="0" i="1" u="none" baseline="0" dirty="0" smtClean="0"/>
                        <a:t> </a:t>
                      </a:r>
                      <a:r>
                        <a:rPr lang="en-US" dirty="0" smtClean="0"/>
                        <a:t>on key topics at each grade level</a:t>
                      </a:r>
                      <a:r>
                        <a:rPr lang="en-US" baseline="0" dirty="0" smtClean="0"/>
                        <a:t> and </a:t>
                      </a:r>
                      <a:r>
                        <a:rPr lang="en-US" b="0" i="0" u="none" baseline="0" dirty="0" smtClean="0"/>
                        <a:t>coherent</a:t>
                      </a:r>
                      <a:r>
                        <a:rPr lang="en-US" i="0" u="none" baseline="0" dirty="0" smtClean="0"/>
                        <a:t> </a:t>
                      </a:r>
                      <a:r>
                        <a:rPr lang="en-US" baseline="0" dirty="0" smtClean="0"/>
                        <a:t>progression across grades</a:t>
                      </a:r>
                      <a:endParaRPr lang="en-US" dirty="0"/>
                    </a:p>
                  </a:txBody>
                  <a:tcPr anchor="ctr">
                    <a:solidFill>
                      <a:schemeClr val="accent5">
                        <a:lumMod val="40000"/>
                        <a:lumOff val="60000"/>
                      </a:schemeClr>
                    </a:solidFill>
                  </a:tcPr>
                </a:tc>
              </a:tr>
              <a:tr h="945778">
                <a:tc>
                  <a:txBody>
                    <a:bodyPr/>
                    <a:lstStyle/>
                    <a:p>
                      <a:pPr algn="ctr"/>
                      <a:r>
                        <a:rPr lang="en-US" baseline="0" dirty="0" smtClean="0"/>
                        <a:t>Balance between procedural fluency and understanding of </a:t>
                      </a:r>
                      <a:r>
                        <a:rPr lang="en-US" dirty="0" smtClean="0"/>
                        <a:t>concepts</a:t>
                      </a:r>
                      <a:r>
                        <a:rPr lang="en-US" baseline="0" dirty="0" smtClean="0"/>
                        <a:t> and skills</a:t>
                      </a:r>
                      <a:endParaRPr lang="en-US" dirty="0"/>
                    </a:p>
                  </a:txBody>
                  <a:tcPr anchor="ctr">
                    <a:solidFill>
                      <a:schemeClr val="accent5">
                        <a:lumMod val="20000"/>
                        <a:lumOff val="80000"/>
                      </a:schemeClr>
                    </a:solidFill>
                  </a:tcPr>
                </a:tc>
              </a:tr>
              <a:tr h="1122218">
                <a:tc>
                  <a:txBody>
                    <a:bodyPr/>
                    <a:lstStyle/>
                    <a:p>
                      <a:pPr algn="ctr"/>
                      <a:r>
                        <a:rPr lang="en-US" dirty="0" smtClean="0"/>
                        <a:t>Promote</a:t>
                      </a:r>
                      <a:r>
                        <a:rPr lang="en-US" baseline="0" dirty="0" smtClean="0"/>
                        <a:t> rigor through m</a:t>
                      </a:r>
                      <a:r>
                        <a:rPr lang="en-US" dirty="0" smtClean="0"/>
                        <a:t>athematical</a:t>
                      </a:r>
                      <a:r>
                        <a:rPr lang="en-US" baseline="0" dirty="0" smtClean="0"/>
                        <a:t> proficiencies that foster reasoning and understanding across discipline</a:t>
                      </a:r>
                      <a:endParaRPr lang="en-US" dirty="0"/>
                    </a:p>
                  </a:txBody>
                  <a:tcPr anchor="ctr">
                    <a:solidFill>
                      <a:schemeClr val="accent5">
                        <a:lumMod val="40000"/>
                        <a:lumOff val="60000"/>
                      </a:schemeClr>
                    </a:solidFill>
                  </a:tcPr>
                </a:tc>
              </a:tr>
            </a:tbl>
          </a:graphicData>
        </a:graphic>
      </p:graphicFrame>
      <p:graphicFrame>
        <p:nvGraphicFramePr>
          <p:cNvPr id="10" name="Content Placeholder 4"/>
          <p:cNvGraphicFramePr>
            <a:graphicFrameLocks/>
          </p:cNvGraphicFramePr>
          <p:nvPr>
            <p:extLst>
              <p:ext uri="{D42A27DB-BD31-4B8C-83A1-F6EECF244321}">
                <p14:modId xmlns:p14="http://schemas.microsoft.com/office/powerpoint/2010/main" val="2077241320"/>
              </p:ext>
            </p:extLst>
          </p:nvPr>
        </p:nvGraphicFramePr>
        <p:xfrm>
          <a:off x="304800" y="1763196"/>
          <a:ext cx="4114800" cy="4104203"/>
        </p:xfrm>
        <a:graphic>
          <a:graphicData uri="http://schemas.openxmlformats.org/drawingml/2006/table">
            <a:tbl>
              <a:tblPr firstRow="1" bandRow="1">
                <a:effectLst>
                  <a:outerShdw blurRad="254000" dist="127000" dir="9840000" algn="ctr" rotWithShape="0">
                    <a:srgbClr val="000000">
                      <a:alpha val="43000"/>
                    </a:srgbClr>
                  </a:outerShdw>
                </a:effectLst>
                <a:tableStyleId>{5C22544A-7EE6-4342-B048-85BDC9FD1C3A}</a:tableStyleId>
              </a:tblPr>
              <a:tblGrid>
                <a:gridCol w="4114800"/>
              </a:tblGrid>
              <a:tr h="929696">
                <a:tc>
                  <a:txBody>
                    <a:bodyPr/>
                    <a:lstStyle/>
                    <a:p>
                      <a:pPr algn="ctr"/>
                      <a:r>
                        <a:rPr lang="en-US" sz="2400" dirty="0" smtClean="0"/>
                        <a:t>ENGLISH LANGUAGE ARTS/LITERACY</a:t>
                      </a:r>
                      <a:endParaRPr lang="en-US" sz="2400" dirty="0"/>
                    </a:p>
                  </a:txBody>
                  <a:tcPr anchor="ctr">
                    <a:solidFill>
                      <a:srgbClr val="0091B2"/>
                    </a:solidFill>
                  </a:tcPr>
                </a:tc>
              </a:tr>
              <a:tr h="1058169">
                <a:tc>
                  <a:txBody>
                    <a:bodyPr/>
                    <a:lstStyle/>
                    <a:p>
                      <a:pPr algn="ctr"/>
                      <a:r>
                        <a:rPr lang="en-US" dirty="0" smtClean="0"/>
                        <a:t>Balance of l</a:t>
                      </a:r>
                      <a:r>
                        <a:rPr lang="en-US" baseline="0" dirty="0" smtClean="0"/>
                        <a:t>iterature and informational texts; focus on text complexity</a:t>
                      </a:r>
                      <a:endParaRPr lang="en-US" dirty="0"/>
                    </a:p>
                  </a:txBody>
                  <a:tcPr anchor="ctr">
                    <a:solidFill>
                      <a:schemeClr val="accent5">
                        <a:lumMod val="40000"/>
                        <a:lumOff val="60000"/>
                      </a:schemeClr>
                    </a:solidFill>
                  </a:tcPr>
                </a:tc>
              </a:tr>
              <a:tr h="1058169">
                <a:tc>
                  <a:txBody>
                    <a:bodyPr/>
                    <a:lstStyle/>
                    <a:p>
                      <a:pPr algn="ctr"/>
                      <a:r>
                        <a:rPr lang="en-US" dirty="0" smtClean="0"/>
                        <a:t>Emphasis on argument, informative/ explanatory writing,</a:t>
                      </a:r>
                      <a:r>
                        <a:rPr lang="en-US" baseline="0" dirty="0" smtClean="0"/>
                        <a:t> and research</a:t>
                      </a:r>
                      <a:endParaRPr lang="en-US" dirty="0"/>
                    </a:p>
                  </a:txBody>
                  <a:tcPr anchor="ctr">
                    <a:solidFill>
                      <a:schemeClr val="accent5">
                        <a:lumMod val="20000"/>
                        <a:lumOff val="80000"/>
                      </a:schemeClr>
                    </a:solidFill>
                  </a:tcPr>
                </a:tc>
              </a:tr>
              <a:tr h="1058169">
                <a:tc>
                  <a:txBody>
                    <a:bodyPr/>
                    <a:lstStyle/>
                    <a:p>
                      <a:pPr algn="ctr"/>
                      <a:r>
                        <a:rPr lang="en-US" dirty="0" smtClean="0"/>
                        <a:t>Literacy standards for history,</a:t>
                      </a:r>
                      <a:r>
                        <a:rPr lang="en-US" baseline="0" dirty="0" smtClean="0"/>
                        <a:t> science and technical subjects</a:t>
                      </a:r>
                      <a:endParaRPr lang="en-US" dirty="0"/>
                    </a:p>
                  </a:txBody>
                  <a:tcPr anchor="ctr">
                    <a:solidFill>
                      <a:schemeClr val="accent5">
                        <a:lumMod val="40000"/>
                        <a:lumOff val="60000"/>
                      </a:schemeClr>
                    </a:solidFill>
                  </a:tcPr>
                </a:tc>
              </a:tr>
            </a:tbl>
          </a:graphicData>
        </a:graphic>
      </p:graphicFrame>
      <p:sp>
        <p:nvSpPr>
          <p:cNvPr id="11" name="Left-Right Arrow 10"/>
          <p:cNvSpPr/>
          <p:nvPr/>
        </p:nvSpPr>
        <p:spPr>
          <a:xfrm>
            <a:off x="152400" y="6019800"/>
            <a:ext cx="8839200" cy="685800"/>
          </a:xfrm>
          <a:prstGeom prst="leftRightArrow">
            <a:avLst/>
          </a:prstGeom>
          <a:solidFill>
            <a:srgbClr val="0091B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ANCHORED IN COLLEGE AND CAREER READINESS</a:t>
            </a:r>
          </a:p>
        </p:txBody>
      </p:sp>
    </p:spTree>
    <p:extLst>
      <p:ext uri="{BB962C8B-B14F-4D97-AF65-F5344CB8AC3E}">
        <p14:creationId xmlns:p14="http://schemas.microsoft.com/office/powerpoint/2010/main" val="1896345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p:nvPr/>
        </p:nvCxnSpPr>
        <p:spPr>
          <a:xfrm flipH="1">
            <a:off x="545194" y="2550497"/>
            <a:ext cx="4692635" cy="1905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pic>
        <p:nvPicPr>
          <p:cNvPr id="11267" name="Picture 5" descr="yearba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447800"/>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r>
              <a:rPr lang="en-US" dirty="0" smtClean="0"/>
              <a:t>PARCC Assessment Design</a:t>
            </a:r>
            <a:br>
              <a:rPr lang="en-US" dirty="0" smtClean="0"/>
            </a:br>
            <a:r>
              <a:rPr lang="en-US" sz="1800" dirty="0">
                <a:latin typeface="Calibri" pitchFamily="26" charset="0"/>
              </a:rPr>
              <a:t>English Language Arts/Literacy and Mathematics, Grades </a:t>
            </a:r>
            <a:r>
              <a:rPr lang="en-US" sz="1800" dirty="0" smtClean="0">
                <a:latin typeface="Calibri" pitchFamily="26" charset="0"/>
              </a:rPr>
              <a:t>3-11</a:t>
            </a:r>
            <a:endParaRPr lang="en-US" dirty="0" smtClean="0"/>
          </a:p>
        </p:txBody>
      </p:sp>
      <p:grpSp>
        <p:nvGrpSpPr>
          <p:cNvPr id="11268" name="Group 39"/>
          <p:cNvGrpSpPr>
            <a:grpSpLocks/>
          </p:cNvGrpSpPr>
          <p:nvPr/>
        </p:nvGrpSpPr>
        <p:grpSpPr bwMode="auto">
          <a:xfrm>
            <a:off x="7001786" y="2286003"/>
            <a:ext cx="2053340" cy="3179680"/>
            <a:chOff x="7394941" y="2271670"/>
            <a:chExt cx="1495401" cy="2018561"/>
          </a:xfrm>
        </p:grpSpPr>
        <p:cxnSp>
          <p:nvCxnSpPr>
            <p:cNvPr id="8" name="Straight Connector 7"/>
            <p:cNvCxnSpPr/>
            <p:nvPr/>
          </p:nvCxnSpPr>
          <p:spPr>
            <a:xfrm>
              <a:off x="8049023" y="2271670"/>
              <a:ext cx="0" cy="1169457"/>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1294" name="Picture 5" descr="clipboard.png"/>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4941" y="2597136"/>
              <a:ext cx="1495401" cy="169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5" name="TextBox 35"/>
            <p:cNvSpPr txBox="1">
              <a:spLocks noChangeArrowheads="1"/>
            </p:cNvSpPr>
            <p:nvPr/>
          </p:nvSpPr>
          <p:spPr bwMode="auto">
            <a:xfrm>
              <a:off x="7446585" y="3139380"/>
              <a:ext cx="1370576" cy="7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r>
                <a:rPr lang="en-US" sz="1200" b="1" dirty="0">
                  <a:latin typeface="Calibri" pitchFamily="26" charset="0"/>
                </a:rPr>
                <a:t>End-of-Year </a:t>
              </a:r>
            </a:p>
            <a:p>
              <a:pPr algn="ctr" eaLnBrk="1" hangingPunct="1"/>
              <a:r>
                <a:rPr lang="en-US" sz="1200" b="1" dirty="0">
                  <a:latin typeface="Calibri" pitchFamily="26" charset="0"/>
                </a:rPr>
                <a:t>Assessment</a:t>
              </a:r>
            </a:p>
            <a:p>
              <a:pPr marL="177800" indent="-68263" eaLnBrk="1" hangingPunct="1">
                <a:buFont typeface="Arial" charset="0"/>
                <a:buChar char="•"/>
              </a:pPr>
              <a:r>
                <a:rPr lang="en-US" sz="1200" dirty="0">
                  <a:solidFill>
                    <a:srgbClr val="000000"/>
                  </a:solidFill>
                  <a:latin typeface="Calibri" pitchFamily="26" charset="0"/>
                </a:rPr>
                <a:t>Innovative, computer-based </a:t>
              </a:r>
              <a:r>
                <a:rPr lang="en-US" sz="1200" dirty="0" smtClean="0">
                  <a:solidFill>
                    <a:srgbClr val="000000"/>
                  </a:solidFill>
                  <a:latin typeface="Calibri" pitchFamily="26" charset="0"/>
                </a:rPr>
                <a:t>items</a:t>
              </a:r>
            </a:p>
            <a:p>
              <a:pPr marL="177800" indent="-68263" eaLnBrk="1" hangingPunct="1">
                <a:buFont typeface="Arial" charset="0"/>
                <a:buChar char="•"/>
              </a:pPr>
              <a:r>
                <a:rPr lang="en-US" sz="1200" dirty="0" smtClean="0">
                  <a:solidFill>
                    <a:srgbClr val="000000"/>
                  </a:solidFill>
                  <a:latin typeface="Calibri" pitchFamily="26" charset="0"/>
                </a:rPr>
                <a:t>Required</a:t>
              </a:r>
              <a:endParaRPr lang="en-US" sz="1200" dirty="0">
                <a:latin typeface="Calibri" pitchFamily="26" charset="0"/>
              </a:endParaRPr>
            </a:p>
            <a:p>
              <a:pPr algn="ctr" eaLnBrk="1" hangingPunct="1"/>
              <a:endParaRPr lang="en-US" sz="900" b="1" dirty="0"/>
            </a:p>
          </p:txBody>
        </p:sp>
      </p:grpSp>
      <p:grpSp>
        <p:nvGrpSpPr>
          <p:cNvPr id="11269" name="Group 34"/>
          <p:cNvGrpSpPr>
            <a:grpSpLocks/>
          </p:cNvGrpSpPr>
          <p:nvPr/>
        </p:nvGrpSpPr>
        <p:grpSpPr bwMode="auto">
          <a:xfrm>
            <a:off x="4866163" y="2286001"/>
            <a:ext cx="2053737" cy="3177361"/>
            <a:chOff x="5612310" y="2573672"/>
            <a:chExt cx="1454646" cy="2795085"/>
          </a:xfrm>
        </p:grpSpPr>
        <p:cxnSp>
          <p:nvCxnSpPr>
            <p:cNvPr id="13" name="Straight Connector 12"/>
            <p:cNvCxnSpPr/>
            <p:nvPr/>
          </p:nvCxnSpPr>
          <p:spPr>
            <a:xfrm>
              <a:off x="6321563" y="2573672"/>
              <a:ext cx="0" cy="1921688"/>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1291" name="Picture 18" descr="clipboard.png"/>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2310" y="3024185"/>
              <a:ext cx="1454646" cy="234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702394" y="3776062"/>
              <a:ext cx="1165631" cy="1147941"/>
            </a:xfrm>
            <a:prstGeom prst="rect">
              <a:avLst/>
            </a:prstGeom>
            <a:noFill/>
          </p:spPr>
          <p:txBody>
            <a:bodyPr wrap="square">
              <a:spAutoFit/>
            </a:bodyPr>
            <a:lstStyle/>
            <a:p>
              <a:pPr algn="ctr" fontAlgn="auto">
                <a:spcBef>
                  <a:spcPts val="0"/>
                </a:spcBef>
                <a:spcAft>
                  <a:spcPts val="0"/>
                </a:spcAft>
                <a:defRPr/>
              </a:pPr>
              <a:r>
                <a:rPr lang="en-US" sz="1200" b="1" dirty="0">
                  <a:latin typeface="Calibri" pitchFamily="34" charset="0"/>
                  <a:cs typeface="Calibri" pitchFamily="34" charset="0"/>
                </a:rPr>
                <a:t>Performance-Based</a:t>
              </a:r>
            </a:p>
            <a:p>
              <a:pPr algn="ctr" fontAlgn="auto">
                <a:spcBef>
                  <a:spcPts val="0"/>
                </a:spcBef>
                <a:spcAft>
                  <a:spcPts val="0"/>
                </a:spcAft>
                <a:defRPr/>
              </a:pPr>
              <a:r>
                <a:rPr lang="en-US" sz="1200" b="1" dirty="0">
                  <a:latin typeface="Calibri" pitchFamily="34" charset="0"/>
                  <a:cs typeface="Calibri" pitchFamily="34" charset="0"/>
                </a:rPr>
                <a:t>Assessment (PBA)</a:t>
              </a:r>
            </a:p>
            <a:p>
              <a:pPr marL="274320" indent="-91440" fontAlgn="auto">
                <a:spcBef>
                  <a:spcPts val="0"/>
                </a:spcBef>
                <a:spcAft>
                  <a:spcPts val="0"/>
                </a:spcAft>
                <a:buFont typeface="Arial" pitchFamily="34" charset="0"/>
                <a:buChar char="•"/>
                <a:defRPr/>
              </a:pPr>
              <a:r>
                <a:rPr lang="en-US" sz="1200" dirty="0">
                  <a:latin typeface="Calibri" pitchFamily="34" charset="0"/>
                  <a:cs typeface="Calibri" pitchFamily="34" charset="0"/>
                </a:rPr>
                <a:t>Extended tasks</a:t>
              </a:r>
            </a:p>
            <a:p>
              <a:pPr marL="274320" indent="-91440" fontAlgn="auto">
                <a:spcBef>
                  <a:spcPts val="0"/>
                </a:spcBef>
                <a:spcAft>
                  <a:spcPts val="0"/>
                </a:spcAft>
                <a:buFont typeface="Arial" pitchFamily="34" charset="0"/>
                <a:buChar char="•"/>
                <a:defRPr/>
              </a:pPr>
              <a:r>
                <a:rPr lang="en-US" sz="1200" dirty="0">
                  <a:latin typeface="Calibri" pitchFamily="34" charset="0"/>
                  <a:cs typeface="Calibri" pitchFamily="34" charset="0"/>
                </a:rPr>
                <a:t>Applications of concepts and </a:t>
              </a:r>
              <a:r>
                <a:rPr lang="en-US" sz="1200" dirty="0" smtClean="0">
                  <a:latin typeface="Calibri" pitchFamily="34" charset="0"/>
                  <a:cs typeface="Calibri" pitchFamily="34" charset="0"/>
                </a:rPr>
                <a:t>skills</a:t>
              </a:r>
            </a:p>
            <a:p>
              <a:pPr marL="274320" indent="-91440" fontAlgn="auto">
                <a:spcBef>
                  <a:spcPts val="0"/>
                </a:spcBef>
                <a:spcAft>
                  <a:spcPts val="0"/>
                </a:spcAft>
                <a:buFont typeface="Arial" pitchFamily="34" charset="0"/>
                <a:buChar char="•"/>
                <a:defRPr/>
              </a:pPr>
              <a:r>
                <a:rPr lang="en-US" sz="1200" dirty="0" smtClean="0">
                  <a:latin typeface="Calibri" pitchFamily="34" charset="0"/>
                  <a:cs typeface="Calibri" pitchFamily="34" charset="0"/>
                </a:rPr>
                <a:t>Required</a:t>
              </a:r>
              <a:endParaRPr lang="en-US" sz="1200" dirty="0">
                <a:latin typeface="Calibri" pitchFamily="34" charset="0"/>
                <a:cs typeface="Calibri" pitchFamily="34" charset="0"/>
              </a:endParaRPr>
            </a:p>
          </p:txBody>
        </p:sp>
      </p:grpSp>
      <p:grpSp>
        <p:nvGrpSpPr>
          <p:cNvPr id="11271" name="Group 47"/>
          <p:cNvGrpSpPr>
            <a:grpSpLocks/>
          </p:cNvGrpSpPr>
          <p:nvPr/>
        </p:nvGrpSpPr>
        <p:grpSpPr bwMode="auto">
          <a:xfrm>
            <a:off x="381000" y="2800064"/>
            <a:ext cx="2104767" cy="2667000"/>
            <a:chOff x="5398483" y="4867082"/>
            <a:chExt cx="1274675" cy="1373805"/>
          </a:xfrm>
        </p:grpSpPr>
        <p:pic>
          <p:nvPicPr>
            <p:cNvPr id="11285" name="Picture 6" descr="clipboard-faded.png"/>
            <p:cNvPicPr>
              <a:picLocks/>
            </p:cNvPicPr>
            <p:nvPr/>
          </p:nvPicPr>
          <p:blipFill>
            <a:blip r:embed="rId5" cstate="print">
              <a:lum bright="12000"/>
              <a:extLst>
                <a:ext uri="{28A0092B-C50C-407E-A947-70E740481C1C}">
                  <a14:useLocalDpi xmlns:a14="http://schemas.microsoft.com/office/drawing/2010/main" val="0"/>
                </a:ext>
              </a:extLst>
            </a:blip>
            <a:srcRect/>
            <a:stretch>
              <a:fillRect/>
            </a:stretch>
          </p:blipFill>
          <p:spPr bwMode="auto">
            <a:xfrm>
              <a:off x="5398483" y="4867082"/>
              <a:ext cx="1274675" cy="13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6" name="TextBox 39"/>
            <p:cNvSpPr txBox="1">
              <a:spLocks noChangeArrowheads="1"/>
            </p:cNvSpPr>
            <p:nvPr/>
          </p:nvSpPr>
          <p:spPr bwMode="auto">
            <a:xfrm>
              <a:off x="5497921" y="5272545"/>
              <a:ext cx="1052936" cy="87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r>
                <a:rPr lang="en-US" sz="1200" b="1" dirty="0" smtClean="0">
                  <a:latin typeface="Calibri" pitchFamily="26" charset="0"/>
                </a:rPr>
                <a:t>Diagnostic Assessment</a:t>
              </a:r>
              <a:endParaRPr lang="en-US" sz="1200" b="1" dirty="0">
                <a:latin typeface="Calibri" pitchFamily="26" charset="0"/>
              </a:endParaRPr>
            </a:p>
            <a:p>
              <a:pPr marL="177800" indent="-55563" eaLnBrk="1" hangingPunct="1">
                <a:buFont typeface="Arial" charset="0"/>
                <a:buChar char="•"/>
              </a:pPr>
              <a:r>
                <a:rPr lang="en-US" sz="1200" dirty="0" smtClean="0">
                  <a:latin typeface="Calibri" pitchFamily="26" charset="0"/>
                </a:rPr>
                <a:t> Early </a:t>
              </a:r>
              <a:r>
                <a:rPr lang="en-US" sz="1200" dirty="0">
                  <a:latin typeface="Calibri" pitchFamily="26" charset="0"/>
                </a:rPr>
                <a:t>indicator of student knowledge and skills to inform instruction, supports, and </a:t>
              </a:r>
              <a:r>
                <a:rPr lang="en-US" sz="1200" dirty="0" smtClean="0">
                  <a:latin typeface="Calibri" pitchFamily="26" charset="0"/>
                </a:rPr>
                <a:t>PD</a:t>
              </a:r>
            </a:p>
            <a:p>
              <a:pPr marL="177800" indent="-55563" eaLnBrk="1" hangingPunct="1">
                <a:buFont typeface="Arial" charset="0"/>
                <a:buChar char="•"/>
              </a:pPr>
              <a:r>
                <a:rPr lang="en-US" sz="1200" dirty="0" smtClean="0">
                  <a:latin typeface="Calibri" pitchFamily="26" charset="0"/>
                </a:rPr>
                <a:t>Non-summative</a:t>
              </a:r>
              <a:endParaRPr lang="en-US" sz="1200" dirty="0">
                <a:latin typeface="Calibri" pitchFamily="26" charset="0"/>
              </a:endParaRPr>
            </a:p>
          </p:txBody>
        </p:sp>
      </p:grpSp>
      <p:sp>
        <p:nvSpPr>
          <p:cNvPr id="11284" name="TextBox 35"/>
          <p:cNvSpPr txBox="1">
            <a:spLocks noChangeArrowheads="1"/>
          </p:cNvSpPr>
          <p:nvPr/>
        </p:nvSpPr>
        <p:spPr bwMode="auto">
          <a:xfrm>
            <a:off x="3568065" y="5865847"/>
            <a:ext cx="1919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r>
              <a:rPr lang="en-US" sz="1100" b="1" dirty="0" smtClean="0">
                <a:latin typeface="Calibri" pitchFamily="26" charset="0"/>
              </a:rPr>
              <a:t>Speaking And Listening</a:t>
            </a:r>
          </a:p>
          <a:p>
            <a:pPr algn="ctr" eaLnBrk="1" hangingPunct="1"/>
            <a:r>
              <a:rPr lang="en-US" sz="1100" b="1" dirty="0" smtClean="0">
                <a:latin typeface="Calibri" pitchFamily="26" charset="0"/>
              </a:rPr>
              <a:t>Assessment</a:t>
            </a:r>
          </a:p>
          <a:p>
            <a:pPr marL="171450" indent="-171450" eaLnBrk="1" hangingPunct="1">
              <a:buFont typeface="Arial" pitchFamily="34" charset="0"/>
              <a:buChar char="•"/>
            </a:pPr>
            <a:r>
              <a:rPr lang="en-US" sz="1100" dirty="0" smtClean="0">
                <a:latin typeface="Calibri" pitchFamily="26" charset="0"/>
              </a:rPr>
              <a:t>Locally scored</a:t>
            </a:r>
          </a:p>
          <a:p>
            <a:pPr marL="171450" indent="-171450" eaLnBrk="1" hangingPunct="1">
              <a:buFont typeface="Arial" pitchFamily="34" charset="0"/>
              <a:buChar char="•"/>
            </a:pPr>
            <a:r>
              <a:rPr lang="en-US" sz="1100" dirty="0" smtClean="0">
                <a:latin typeface="Calibri" pitchFamily="26" charset="0"/>
              </a:rPr>
              <a:t>Non-summative, required</a:t>
            </a:r>
          </a:p>
        </p:txBody>
      </p:sp>
      <p:cxnSp>
        <p:nvCxnSpPr>
          <p:cNvPr id="5" name="Straight Connector 4"/>
          <p:cNvCxnSpPr/>
          <p:nvPr/>
        </p:nvCxnSpPr>
        <p:spPr>
          <a:xfrm>
            <a:off x="4487212" y="5661758"/>
            <a:ext cx="0" cy="172244"/>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63446" y="5661758"/>
            <a:ext cx="3576638" cy="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bwMode="auto">
          <a:xfrm>
            <a:off x="1099899" y="2438400"/>
            <a:ext cx="3319701" cy="276225"/>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en-US" sz="1200" b="1" dirty="0" smtClean="0">
                <a:solidFill>
                  <a:schemeClr val="tx2">
                    <a:lumMod val="75000"/>
                  </a:schemeClr>
                </a:solidFill>
              </a:rPr>
              <a:t>2 Optional Assessments/Flexible Administration</a:t>
            </a:r>
            <a:endParaRPr lang="en-US" sz="1200" b="1" dirty="0">
              <a:solidFill>
                <a:schemeClr val="tx2">
                  <a:lumMod val="75000"/>
                </a:schemeClr>
              </a:solidFill>
            </a:endParaRPr>
          </a:p>
        </p:txBody>
      </p:sp>
      <p:grpSp>
        <p:nvGrpSpPr>
          <p:cNvPr id="11277" name="Group 47"/>
          <p:cNvGrpSpPr>
            <a:grpSpLocks/>
          </p:cNvGrpSpPr>
          <p:nvPr/>
        </p:nvGrpSpPr>
        <p:grpSpPr bwMode="auto">
          <a:xfrm>
            <a:off x="2567653" y="2796361"/>
            <a:ext cx="2216624" cy="2667000"/>
            <a:chOff x="5394517" y="4867082"/>
            <a:chExt cx="1342192" cy="1373805"/>
          </a:xfrm>
        </p:grpSpPr>
        <p:pic>
          <p:nvPicPr>
            <p:cNvPr id="11281" name="Picture 6" descr="clipboard-faded.png"/>
            <p:cNvPicPr>
              <a:picLocks/>
            </p:cNvPicPr>
            <p:nvPr/>
          </p:nvPicPr>
          <p:blipFill>
            <a:blip r:embed="rId5" cstate="print">
              <a:lum bright="12000"/>
              <a:extLst>
                <a:ext uri="{28A0092B-C50C-407E-A947-70E740481C1C}">
                  <a14:useLocalDpi xmlns:a14="http://schemas.microsoft.com/office/drawing/2010/main" val="0"/>
                </a:ext>
              </a:extLst>
            </a:blip>
            <a:srcRect/>
            <a:stretch>
              <a:fillRect/>
            </a:stretch>
          </p:blipFill>
          <p:spPr bwMode="auto">
            <a:xfrm>
              <a:off x="5455526" y="4867082"/>
              <a:ext cx="1217632" cy="13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5394517" y="5272545"/>
              <a:ext cx="1342192" cy="190806"/>
            </a:xfrm>
            <a:prstGeom prst="rect">
              <a:avLst/>
            </a:prstGeom>
            <a:noFill/>
          </p:spPr>
          <p:txBody>
            <a:bodyPr>
              <a:spAutoFit/>
            </a:bodyPr>
            <a:lstStyle/>
            <a:p>
              <a:pPr algn="ctr" fontAlgn="auto">
                <a:spcBef>
                  <a:spcPts val="0"/>
                </a:spcBef>
                <a:spcAft>
                  <a:spcPts val="0"/>
                </a:spcAft>
                <a:defRPr/>
              </a:pPr>
              <a:endParaRPr lang="en-US" sz="1050" dirty="0">
                <a:latin typeface="+mn-lt"/>
                <a:ea typeface="+mn-ea"/>
              </a:endParaRPr>
            </a:p>
          </p:txBody>
        </p:sp>
      </p:grpSp>
      <p:sp>
        <p:nvSpPr>
          <p:cNvPr id="11278" name="TextBox 48"/>
          <p:cNvSpPr txBox="1">
            <a:spLocks noChangeArrowheads="1"/>
          </p:cNvSpPr>
          <p:nvPr/>
        </p:nvSpPr>
        <p:spPr bwMode="auto">
          <a:xfrm>
            <a:off x="2759749" y="3652838"/>
            <a:ext cx="16598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r>
              <a:rPr lang="en-US" sz="1100" b="1" dirty="0">
                <a:latin typeface="Calibri" pitchFamily="26" charset="0"/>
              </a:rPr>
              <a:t>  </a:t>
            </a:r>
            <a:r>
              <a:rPr lang="en-US" sz="1200" b="1" dirty="0">
                <a:latin typeface="Calibri" pitchFamily="26" charset="0"/>
              </a:rPr>
              <a:t>Mid-Year Assessment</a:t>
            </a:r>
            <a:endParaRPr lang="en-US" sz="1200" dirty="0">
              <a:latin typeface="Calibri" pitchFamily="26" charset="0"/>
            </a:endParaRPr>
          </a:p>
          <a:p>
            <a:pPr marL="177800" indent="-68263" eaLnBrk="1" hangingPunct="1">
              <a:buFont typeface="Arial" charset="0"/>
              <a:buChar char="•"/>
            </a:pPr>
            <a:r>
              <a:rPr lang="en-US" sz="1200" dirty="0">
                <a:latin typeface="Calibri" pitchFamily="26" charset="0"/>
              </a:rPr>
              <a:t>Performance-based</a:t>
            </a:r>
          </a:p>
          <a:p>
            <a:pPr marL="177800" indent="-68263" eaLnBrk="1" hangingPunct="1">
              <a:buFont typeface="Arial" charset="0"/>
              <a:buChar char="•"/>
            </a:pPr>
            <a:r>
              <a:rPr lang="en-US" sz="1200" dirty="0">
                <a:latin typeface="Calibri" pitchFamily="26" charset="0"/>
              </a:rPr>
              <a:t>Emphasis on hard-to-measure standards</a:t>
            </a:r>
          </a:p>
          <a:p>
            <a:pPr marL="177800" indent="-68263" eaLnBrk="1" hangingPunct="1">
              <a:buFont typeface="Arial" charset="0"/>
              <a:buChar char="•"/>
            </a:pPr>
            <a:r>
              <a:rPr lang="en-US" sz="1200" dirty="0">
                <a:latin typeface="Calibri" pitchFamily="26" charset="0"/>
              </a:rPr>
              <a:t>Potentially  summative</a:t>
            </a:r>
          </a:p>
        </p:txBody>
      </p:sp>
      <p:sp>
        <p:nvSpPr>
          <p:cNvPr id="3" name="Frame 2"/>
          <p:cNvSpPr/>
          <p:nvPr/>
        </p:nvSpPr>
        <p:spPr>
          <a:xfrm>
            <a:off x="3538300" y="5814219"/>
            <a:ext cx="1981199" cy="872698"/>
          </a:xfrm>
          <a:prstGeom prst="frame">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Slide Number Placeholder 2"/>
          <p:cNvSpPr>
            <a:spLocks noGrp="1"/>
          </p:cNvSpPr>
          <p:nvPr>
            <p:ph type="sldNum" sz="quarter" idx="4294967295"/>
          </p:nvPr>
        </p:nvSpPr>
        <p:spPr>
          <a:xfrm>
            <a:off x="8305800" y="6408737"/>
            <a:ext cx="609600" cy="288925"/>
          </a:xfrm>
          <a:prstGeom prst="rect">
            <a:avLst/>
          </a:prstGeom>
        </p:spPr>
        <p:txBody>
          <a:bodyPr>
            <a:normAutofit lnSpcReduction="10000"/>
          </a:bodyPr>
          <a:lstStyle/>
          <a:p>
            <a:fld id="{CFC53C1E-EA2A-4099-BDC8-9BCDAEB0229E}" type="slidenum">
              <a:rPr lang="en-US" smtClean="0"/>
              <a:pPr/>
              <a:t>21</a:t>
            </a:fld>
            <a:endParaRPr lang="en-US" dirty="0"/>
          </a:p>
        </p:txBody>
      </p:sp>
    </p:spTree>
    <p:extLst>
      <p:ext uri="{BB962C8B-B14F-4D97-AF65-F5344CB8AC3E}">
        <p14:creationId xmlns:p14="http://schemas.microsoft.com/office/powerpoint/2010/main" val="305639470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pPr indent="0"/>
            <a:r>
              <a:rPr lang="en-US" dirty="0" smtClean="0"/>
              <a:t>Claims Driving Design: ELA/Literacy</a:t>
            </a:r>
            <a:endParaRPr lang="en-US" dirty="0"/>
          </a:p>
        </p:txBody>
      </p:sp>
      <p:graphicFrame>
        <p:nvGraphicFramePr>
          <p:cNvPr id="4" name="Picture Placeholder 3"/>
          <p:cNvGraphicFramePr>
            <a:graphicFrameLocks noGrp="1"/>
          </p:cNvGraphicFramePr>
          <p:nvPr>
            <p:ph type="pic" idx="4294967295"/>
            <p:extLst>
              <p:ext uri="{D42A27DB-BD31-4B8C-83A1-F6EECF244321}">
                <p14:modId xmlns:p14="http://schemas.microsoft.com/office/powerpoint/2010/main" val="3378888306"/>
              </p:ext>
            </p:extLst>
          </p:nvPr>
        </p:nvGraphicFramePr>
        <p:xfrm>
          <a:off x="228600" y="1828800"/>
          <a:ext cx="8686800" cy="4656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normAutofit lnSpcReduction="10000"/>
          </a:bodyPr>
          <a:lstStyle/>
          <a:p>
            <a:fld id="{CFC53C1E-EA2A-4099-BDC8-9BCDAEB0229E}" type="slidenum">
              <a:rPr lang="en-US" smtClean="0"/>
              <a:pPr/>
              <a:t>22</a:t>
            </a:fld>
            <a:endParaRPr lang="en-US" dirty="0"/>
          </a:p>
        </p:txBody>
      </p:sp>
    </p:spTree>
    <p:extLst>
      <p:ext uri="{BB962C8B-B14F-4D97-AF65-F5344CB8AC3E}">
        <p14:creationId xmlns:p14="http://schemas.microsoft.com/office/powerpoint/2010/main" val="376853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Placeholder 3"/>
          <p:cNvGraphicFramePr>
            <a:graphicFrameLocks noGrp="1"/>
          </p:cNvGraphicFramePr>
          <p:nvPr>
            <p:ph type="pic" idx="1"/>
            <p:extLst>
              <p:ext uri="{D42A27DB-BD31-4B8C-83A1-F6EECF244321}">
                <p14:modId xmlns:p14="http://schemas.microsoft.com/office/powerpoint/2010/main" val="337753137"/>
              </p:ext>
            </p:extLst>
          </p:nvPr>
        </p:nvGraphicFramePr>
        <p:xfrm>
          <a:off x="150399" y="2819400"/>
          <a:ext cx="8839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819400" y="0"/>
            <a:ext cx="6324600" cy="1219200"/>
          </a:xfrm>
        </p:spPr>
        <p:txBody>
          <a:bodyPr/>
          <a:lstStyle/>
          <a:p>
            <a:pPr marL="457200"/>
            <a:r>
              <a:rPr lang="en-US" sz="2400" dirty="0" smtClean="0"/>
              <a:t>Claims Driving Design: Mathematics</a:t>
            </a:r>
            <a:endParaRPr lang="en-US" sz="2400" dirty="0"/>
          </a:p>
        </p:txBody>
      </p:sp>
      <p:grpSp>
        <p:nvGrpSpPr>
          <p:cNvPr id="5" name="Group 4"/>
          <p:cNvGrpSpPr/>
          <p:nvPr/>
        </p:nvGrpSpPr>
        <p:grpSpPr>
          <a:xfrm>
            <a:off x="163084" y="1752600"/>
            <a:ext cx="8828516" cy="1007934"/>
            <a:chOff x="5341" y="41532"/>
            <a:chExt cx="8828516" cy="1109116"/>
          </a:xfrm>
        </p:grpSpPr>
        <p:sp>
          <p:nvSpPr>
            <p:cNvPr id="6" name="Rounded Rectangle 5"/>
            <p:cNvSpPr/>
            <p:nvPr/>
          </p:nvSpPr>
          <p:spPr>
            <a:xfrm>
              <a:off x="5341" y="41532"/>
              <a:ext cx="8828516" cy="1025267"/>
            </a:xfrm>
            <a:prstGeom prst="roundRect">
              <a:avLst>
                <a:gd name="adj" fmla="val 10000"/>
              </a:avLst>
            </a:prstGeom>
            <a:ln w="57150">
              <a:solidFill>
                <a:srgbClr val="78488E"/>
              </a:solidFill>
            </a:ln>
          </p:spPr>
          <p:style>
            <a:lnRef idx="2">
              <a:schemeClr val="accent5"/>
            </a:lnRef>
            <a:fillRef idx="1">
              <a:schemeClr val="lt1"/>
            </a:fillRef>
            <a:effectRef idx="0">
              <a:schemeClr val="accent5"/>
            </a:effectRef>
            <a:fontRef idx="minor">
              <a:schemeClr val="dk1"/>
            </a:fontRef>
          </p:style>
        </p:sp>
        <p:sp>
          <p:nvSpPr>
            <p:cNvPr id="7" name="Rounded Rectangle 4"/>
            <p:cNvSpPr/>
            <p:nvPr/>
          </p:nvSpPr>
          <p:spPr>
            <a:xfrm>
              <a:off x="63398" y="57944"/>
              <a:ext cx="8768458" cy="1092704"/>
            </a:xfrm>
            <a:prstGeom prst="rect">
              <a:avLst/>
            </a:prstGeom>
            <a:ln>
              <a:noFill/>
            </a:ln>
          </p:spPr>
          <p:style>
            <a:lnRef idx="0">
              <a:scrgbClr r="0" g="0" b="0"/>
            </a:lnRef>
            <a:fillRef idx="0">
              <a:scrgbClr r="0" g="0" b="0"/>
            </a:fillRef>
            <a:effectRef idx="0">
              <a:scrgbClr r="0" g="0" b="0"/>
            </a:effectRef>
            <a:fontRef idx="minor">
              <a:schemeClr val="dk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6B6B6B"/>
                  </a:solidFill>
                </a:rPr>
                <a:t>Students are on-track or ready for college and careers</a:t>
              </a:r>
              <a:r>
                <a:rPr lang="en-US" sz="3000" kern="1200" dirty="0" smtClean="0">
                  <a:solidFill>
                    <a:schemeClr val="tx1"/>
                  </a:solidFill>
                </a:rPr>
                <a:t> </a:t>
              </a:r>
              <a:endParaRPr lang="en-US" sz="3000" kern="1200" dirty="0">
                <a:solidFill>
                  <a:schemeClr val="tx1"/>
                </a:solidFill>
              </a:endParaRPr>
            </a:p>
          </p:txBody>
        </p:sp>
      </p:grpSp>
      <p:sp>
        <p:nvSpPr>
          <p:cNvPr id="2" name="Slide Number Placeholder 1"/>
          <p:cNvSpPr>
            <a:spLocks noGrp="1"/>
          </p:cNvSpPr>
          <p:nvPr>
            <p:ph type="sldNum" sz="quarter" idx="4"/>
          </p:nvPr>
        </p:nvSpPr>
        <p:spPr/>
        <p:txBody>
          <a:bodyPr>
            <a:normAutofit lnSpcReduction="10000"/>
          </a:bodyPr>
          <a:lstStyle/>
          <a:p>
            <a:fld id="{CFC53C1E-EA2A-4099-BDC8-9BCDAEB0229E}" type="slidenum">
              <a:rPr lang="en-US" smtClean="0"/>
              <a:pPr/>
              <a:t>23</a:t>
            </a:fld>
            <a:endParaRPr lang="en-US" dirty="0"/>
          </a:p>
        </p:txBody>
      </p:sp>
    </p:spTree>
    <p:extLst>
      <p:ext uri="{BB962C8B-B14F-4D97-AF65-F5344CB8AC3E}">
        <p14:creationId xmlns:p14="http://schemas.microsoft.com/office/powerpoint/2010/main" val="3303188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72000"/>
          </a:xfrm>
        </p:spPr>
        <p:txBody>
          <a:bodyPr/>
          <a:lstStyle/>
          <a:p>
            <a:pPr marL="0" indent="0">
              <a:spcBef>
                <a:spcPts val="0"/>
              </a:spcBef>
              <a:spcAft>
                <a:spcPts val="600"/>
              </a:spcAft>
              <a:buNone/>
            </a:pPr>
            <a:r>
              <a:rPr lang="en-US" sz="2300" dirty="0" smtClean="0"/>
              <a:t>To support state efforts to </a:t>
            </a:r>
            <a:r>
              <a:rPr lang="en-US" sz="2300" b="1" u="sng" dirty="0" smtClean="0"/>
              <a:t>implement and transition </a:t>
            </a:r>
            <a:r>
              <a:rPr lang="en-US" sz="2300" dirty="0" smtClean="0"/>
              <a:t>to the Common Core and next generation assessments, PARCC will facilitate:</a:t>
            </a:r>
          </a:p>
          <a:p>
            <a:pPr lvl="1">
              <a:spcBef>
                <a:spcPts val="600"/>
              </a:spcBef>
              <a:spcAft>
                <a:spcPts val="600"/>
              </a:spcAft>
              <a:buClr>
                <a:srgbClr val="0091B2"/>
              </a:buClr>
            </a:pPr>
            <a:r>
              <a:rPr lang="en-US" sz="2100" b="1" i="1" dirty="0" smtClean="0">
                <a:solidFill>
                  <a:srgbClr val="0091B2"/>
                </a:solidFill>
              </a:rPr>
              <a:t>Strategic planning and collective problem solving </a:t>
            </a:r>
            <a:r>
              <a:rPr lang="en-US" sz="2100" dirty="0" smtClean="0"/>
              <a:t>for the implementation of CCSS and PARCC assessments</a:t>
            </a:r>
          </a:p>
          <a:p>
            <a:pPr lvl="1">
              <a:spcBef>
                <a:spcPts val="600"/>
              </a:spcBef>
              <a:spcAft>
                <a:spcPts val="600"/>
              </a:spcAft>
              <a:buClr>
                <a:srgbClr val="0091B2"/>
              </a:buClr>
            </a:pPr>
            <a:r>
              <a:rPr lang="en-US" sz="2100" dirty="0" smtClean="0"/>
              <a:t>Collaborative efforts to develop the highest priority </a:t>
            </a:r>
            <a:r>
              <a:rPr lang="en-US" sz="2100" b="1" i="1" dirty="0" smtClean="0">
                <a:solidFill>
                  <a:srgbClr val="0091B2"/>
                </a:solidFill>
              </a:rPr>
              <a:t>instructional and support tools</a:t>
            </a:r>
            <a:endParaRPr lang="en-US" sz="2100" dirty="0" smtClean="0">
              <a:solidFill>
                <a:srgbClr val="0091B2"/>
              </a:solidFill>
            </a:endParaRPr>
          </a:p>
          <a:p>
            <a:pPr lvl="1">
              <a:spcBef>
                <a:spcPts val="600"/>
              </a:spcBef>
              <a:spcAft>
                <a:spcPts val="600"/>
              </a:spcAft>
              <a:buClr>
                <a:srgbClr val="0091B2"/>
              </a:buClr>
            </a:pPr>
            <a:r>
              <a:rPr lang="en-US" sz="2100" dirty="0" smtClean="0"/>
              <a:t>Multi-state support to build </a:t>
            </a:r>
            <a:r>
              <a:rPr lang="en-US" sz="2100" b="1" i="1" dirty="0" smtClean="0">
                <a:solidFill>
                  <a:srgbClr val="0091B2"/>
                </a:solidFill>
              </a:rPr>
              <a:t>leadership cadres of educators</a:t>
            </a:r>
            <a:endParaRPr lang="en-US" sz="2100" dirty="0" smtClean="0">
              <a:solidFill>
                <a:srgbClr val="0091B2"/>
              </a:solidFill>
            </a:endParaRPr>
          </a:p>
          <a:p>
            <a:pPr lvl="1">
              <a:spcBef>
                <a:spcPts val="600"/>
              </a:spcBef>
              <a:spcAft>
                <a:spcPts val="600"/>
              </a:spcAft>
              <a:buClr>
                <a:srgbClr val="0091B2"/>
              </a:buClr>
            </a:pPr>
            <a:r>
              <a:rPr lang="en-US" sz="2100" dirty="0" smtClean="0"/>
              <a:t>Multi-state support to engage the </a:t>
            </a:r>
            <a:r>
              <a:rPr lang="en-US" sz="2100" b="1" i="1" dirty="0" smtClean="0">
                <a:solidFill>
                  <a:srgbClr val="0091B2"/>
                </a:solidFill>
              </a:rPr>
              <a:t>postsecondary community </a:t>
            </a:r>
            <a:r>
              <a:rPr lang="en-US" sz="2100" dirty="0" smtClean="0"/>
              <a:t>around the design and use of the assessments</a:t>
            </a:r>
          </a:p>
          <a:p>
            <a:pPr lvl="1">
              <a:spcBef>
                <a:spcPts val="600"/>
              </a:spcBef>
              <a:spcAft>
                <a:spcPts val="600"/>
              </a:spcAft>
              <a:buClr>
                <a:srgbClr val="0091B2"/>
              </a:buClr>
            </a:pPr>
            <a:r>
              <a:rPr lang="en-US" sz="2100" b="1" i="1" dirty="0" smtClean="0">
                <a:solidFill>
                  <a:srgbClr val="0091B2"/>
                </a:solidFill>
              </a:rPr>
              <a:t>Technology </a:t>
            </a:r>
            <a:r>
              <a:rPr lang="en-US" sz="2100" b="1" i="1" dirty="0">
                <a:solidFill>
                  <a:srgbClr val="0091B2"/>
                </a:solidFill>
              </a:rPr>
              <a:t>transition </a:t>
            </a:r>
            <a:r>
              <a:rPr lang="en-US" sz="2100" dirty="0"/>
              <a:t>s</a:t>
            </a:r>
            <a:r>
              <a:rPr lang="en-US" sz="2100" dirty="0" smtClean="0"/>
              <a:t>upport for state and district</a:t>
            </a:r>
            <a:endParaRPr lang="en-US" sz="2100" b="1" i="1" dirty="0" smtClean="0">
              <a:solidFill>
                <a:srgbClr val="0091B2"/>
              </a:solidFill>
            </a:endParaRPr>
          </a:p>
          <a:p>
            <a:pPr lvl="1">
              <a:spcBef>
                <a:spcPts val="600"/>
              </a:spcBef>
              <a:spcAft>
                <a:spcPts val="600"/>
              </a:spcAft>
              <a:buClr>
                <a:srgbClr val="0091B2"/>
              </a:buClr>
            </a:pPr>
            <a:endParaRPr lang="en-US" sz="2100" dirty="0"/>
          </a:p>
        </p:txBody>
      </p:sp>
      <p:sp>
        <p:nvSpPr>
          <p:cNvPr id="4" name="Title 3"/>
          <p:cNvSpPr>
            <a:spLocks noGrp="1"/>
          </p:cNvSpPr>
          <p:nvPr>
            <p:ph type="title"/>
          </p:nvPr>
        </p:nvSpPr>
        <p:spPr/>
        <p:txBody>
          <a:bodyPr/>
          <a:lstStyle/>
          <a:p>
            <a:r>
              <a:rPr lang="en-US" dirty="0" smtClean="0"/>
              <a:t>PARCC: More Than </a:t>
            </a:r>
            <a:r>
              <a:rPr lang="en-US" dirty="0"/>
              <a:t>J</a:t>
            </a:r>
            <a:r>
              <a:rPr lang="en-US" dirty="0" smtClean="0"/>
              <a:t>ust </a:t>
            </a:r>
            <a:r>
              <a:rPr lang="en-US" dirty="0"/>
              <a:t>A</a:t>
            </a:r>
            <a:r>
              <a:rPr lang="en-US" dirty="0" smtClean="0"/>
              <a:t>nother Test</a:t>
            </a:r>
            <a:endParaRPr lang="en-US" dirty="0"/>
          </a:p>
        </p:txBody>
      </p:sp>
      <p:sp>
        <p:nvSpPr>
          <p:cNvPr id="5" name="Slide Number Placeholder 4"/>
          <p:cNvSpPr>
            <a:spLocks noGrp="1"/>
          </p:cNvSpPr>
          <p:nvPr>
            <p:ph type="sldNum" sz="quarter" idx="10"/>
          </p:nvPr>
        </p:nvSpPr>
        <p:spPr/>
        <p:txBody>
          <a:bodyPr>
            <a:normAutofit lnSpcReduction="10000"/>
          </a:bodyPr>
          <a:lstStyle/>
          <a:p>
            <a:pPr>
              <a:defRPr/>
            </a:pPr>
            <a:fld id="{FBBE1732-D372-4A08-A104-0C3D48CC6752}" type="slidenum">
              <a:rPr lang="en-US" smtClean="0"/>
              <a:pPr>
                <a:defRPr/>
              </a:pPr>
              <a:t>24</a:t>
            </a:fld>
            <a:endParaRPr lang="en-US" dirty="0"/>
          </a:p>
        </p:txBody>
      </p:sp>
    </p:spTree>
    <p:extLst>
      <p:ext uri="{BB962C8B-B14F-4D97-AF65-F5344CB8AC3E}">
        <p14:creationId xmlns:p14="http://schemas.microsoft.com/office/powerpoint/2010/main" val="1063851088"/>
      </p:ext>
    </p:extLst>
  </p:cSld>
  <p:clrMapOvr>
    <a:masterClrMapping/>
  </p:clrMapOvr>
  <p:transition spd="med"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PARCC Timeline Through </a:t>
            </a:r>
            <a:r>
              <a:rPr lang="en-US" dirty="0" smtClean="0"/>
              <a:t>2011-12</a:t>
            </a:r>
            <a:endParaRPr lang="en-US" dirty="0"/>
          </a:p>
        </p:txBody>
      </p:sp>
      <p:grpSp>
        <p:nvGrpSpPr>
          <p:cNvPr id="3" name="Group 2"/>
          <p:cNvGrpSpPr/>
          <p:nvPr/>
        </p:nvGrpSpPr>
        <p:grpSpPr>
          <a:xfrm>
            <a:off x="129540" y="3804723"/>
            <a:ext cx="7033260" cy="465525"/>
            <a:chOff x="152400" y="2814123"/>
            <a:chExt cx="7325360" cy="465525"/>
          </a:xfrm>
        </p:grpSpPr>
        <p:sp>
          <p:nvSpPr>
            <p:cNvPr id="4" name="Pentagon 3"/>
            <p:cNvSpPr/>
            <p:nvPr/>
          </p:nvSpPr>
          <p:spPr>
            <a:xfrm>
              <a:off x="152400" y="2822448"/>
              <a:ext cx="1828800" cy="457200"/>
            </a:xfrm>
            <a:prstGeom prst="homePlate">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t>Fall </a:t>
              </a:r>
            </a:p>
            <a:p>
              <a:pPr algn="ctr"/>
              <a:r>
                <a:rPr lang="en-US" sz="1600" dirty="0" smtClean="0"/>
                <a:t>2011</a:t>
              </a:r>
              <a:endParaRPr lang="en-US" sz="1600" dirty="0"/>
            </a:p>
          </p:txBody>
        </p:sp>
        <p:sp>
          <p:nvSpPr>
            <p:cNvPr id="5" name="Chevron 4"/>
            <p:cNvSpPr/>
            <p:nvPr/>
          </p:nvSpPr>
          <p:spPr>
            <a:xfrm>
              <a:off x="1981200" y="2822448"/>
              <a:ext cx="182880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t>Winter </a:t>
              </a:r>
            </a:p>
            <a:p>
              <a:pPr algn="ctr"/>
              <a:r>
                <a:rPr lang="en-US" sz="1600" dirty="0" smtClean="0"/>
                <a:t>2012</a:t>
              </a:r>
              <a:endParaRPr lang="en-US" sz="1600" dirty="0"/>
            </a:p>
          </p:txBody>
        </p:sp>
        <p:sp>
          <p:nvSpPr>
            <p:cNvPr id="6" name="Chevron 5"/>
            <p:cNvSpPr/>
            <p:nvPr/>
          </p:nvSpPr>
          <p:spPr>
            <a:xfrm>
              <a:off x="3820160" y="2822448"/>
              <a:ext cx="182880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t>Spring</a:t>
              </a:r>
            </a:p>
            <a:p>
              <a:pPr algn="ctr"/>
              <a:r>
                <a:rPr lang="en-US" sz="1600" dirty="0" smtClean="0"/>
                <a:t>2012</a:t>
              </a:r>
              <a:endParaRPr lang="en-US" sz="1600" dirty="0"/>
            </a:p>
          </p:txBody>
        </p:sp>
        <p:sp>
          <p:nvSpPr>
            <p:cNvPr id="7" name="Chevron 6"/>
            <p:cNvSpPr/>
            <p:nvPr/>
          </p:nvSpPr>
          <p:spPr>
            <a:xfrm>
              <a:off x="5648960" y="2814123"/>
              <a:ext cx="182880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t>Summer </a:t>
              </a:r>
            </a:p>
            <a:p>
              <a:pPr algn="ctr"/>
              <a:r>
                <a:rPr lang="en-US" sz="1600" dirty="0" smtClean="0"/>
                <a:t>2012</a:t>
              </a:r>
              <a:endParaRPr lang="en-US" sz="1600" dirty="0"/>
            </a:p>
          </p:txBody>
        </p:sp>
      </p:grpSp>
      <p:sp>
        <p:nvSpPr>
          <p:cNvPr id="8" name="Rectangle 7"/>
          <p:cNvSpPr/>
          <p:nvPr/>
        </p:nvSpPr>
        <p:spPr>
          <a:xfrm>
            <a:off x="2327910" y="5791200"/>
            <a:ext cx="4488180" cy="381000"/>
          </a:xfrm>
          <a:prstGeom prst="rect">
            <a:avLst/>
          </a:prstGeom>
          <a:no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91B2"/>
                </a:solidFill>
              </a:rPr>
              <a:t>PARCC Assessment Implementation</a:t>
            </a:r>
            <a:endParaRPr lang="en-US" dirty="0">
              <a:solidFill>
                <a:srgbClr val="0091B2"/>
              </a:solidFill>
            </a:endParaRPr>
          </a:p>
        </p:txBody>
      </p:sp>
      <p:sp>
        <p:nvSpPr>
          <p:cNvPr id="9" name="Rectangle 8"/>
          <p:cNvSpPr/>
          <p:nvPr/>
        </p:nvSpPr>
        <p:spPr>
          <a:xfrm>
            <a:off x="2327910" y="1752600"/>
            <a:ext cx="4488180" cy="381000"/>
          </a:xfrm>
          <a:prstGeom prst="rect">
            <a:avLst/>
          </a:prstGeom>
          <a:no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91B2"/>
                </a:solidFill>
              </a:rPr>
              <a:t>PARCC Tools &amp; Resources</a:t>
            </a:r>
            <a:endParaRPr lang="en-US" dirty="0">
              <a:solidFill>
                <a:srgbClr val="0091B2"/>
              </a:solidFill>
            </a:endParaRPr>
          </a:p>
        </p:txBody>
      </p:sp>
      <p:sp>
        <p:nvSpPr>
          <p:cNvPr id="10" name="Rectangular Callout 9"/>
          <p:cNvSpPr/>
          <p:nvPr/>
        </p:nvSpPr>
        <p:spPr>
          <a:xfrm>
            <a:off x="838200" y="2529840"/>
            <a:ext cx="1463040" cy="822960"/>
          </a:xfrm>
          <a:prstGeom prst="wedgeRectCallout">
            <a:avLst>
              <a:gd name="adj1" fmla="val -21086"/>
              <a:gd name="adj2" fmla="val 101219"/>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Model Content Frameworks released </a:t>
            </a:r>
          </a:p>
          <a:p>
            <a:pPr algn="ctr"/>
            <a:r>
              <a:rPr lang="en-US" sz="1200" i="1" dirty="0" smtClean="0">
                <a:solidFill>
                  <a:schemeClr val="tx1"/>
                </a:solidFill>
              </a:rPr>
              <a:t>(Nov 2011)</a:t>
            </a:r>
            <a:endParaRPr lang="en-US" sz="1200" i="1" dirty="0">
              <a:solidFill>
                <a:schemeClr val="tx1"/>
              </a:solidFill>
            </a:endParaRPr>
          </a:p>
        </p:txBody>
      </p:sp>
      <p:sp>
        <p:nvSpPr>
          <p:cNvPr id="11" name="Rectangular Callout 10"/>
          <p:cNvSpPr/>
          <p:nvPr/>
        </p:nvSpPr>
        <p:spPr>
          <a:xfrm>
            <a:off x="4423694" y="2514504"/>
            <a:ext cx="1463040" cy="822960"/>
          </a:xfrm>
          <a:prstGeom prst="wedgeRectCallout">
            <a:avLst>
              <a:gd name="adj1" fmla="val 38534"/>
              <a:gd name="adj2" fmla="val 102436"/>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Educator Leader Cadres launched</a:t>
            </a:r>
            <a:endParaRPr lang="en-US" sz="1400" dirty="0">
              <a:solidFill>
                <a:schemeClr val="tx1"/>
              </a:solidFill>
            </a:endParaRPr>
          </a:p>
        </p:txBody>
      </p:sp>
      <p:sp>
        <p:nvSpPr>
          <p:cNvPr id="12" name="Rectangular Callout 11"/>
          <p:cNvSpPr/>
          <p:nvPr/>
        </p:nvSpPr>
        <p:spPr>
          <a:xfrm>
            <a:off x="6008654" y="2514504"/>
            <a:ext cx="1463040" cy="822960"/>
          </a:xfrm>
          <a:prstGeom prst="wedgeRectCallout">
            <a:avLst>
              <a:gd name="adj1" fmla="val 1221"/>
              <a:gd name="adj2" fmla="val 104094"/>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Item &amp; task prototypes released</a:t>
            </a:r>
            <a:endParaRPr lang="en-US" sz="1400" dirty="0">
              <a:solidFill>
                <a:schemeClr val="tx1"/>
              </a:solidFill>
            </a:endParaRPr>
          </a:p>
        </p:txBody>
      </p:sp>
      <p:sp>
        <p:nvSpPr>
          <p:cNvPr id="13" name="Rectangular Callout 12"/>
          <p:cNvSpPr/>
          <p:nvPr/>
        </p:nvSpPr>
        <p:spPr>
          <a:xfrm>
            <a:off x="3961130" y="4663440"/>
            <a:ext cx="1221740" cy="822960"/>
          </a:xfrm>
          <a:prstGeom prst="wedgeRectCallout">
            <a:avLst>
              <a:gd name="adj1" fmla="val -36691"/>
              <a:gd name="adj2" fmla="val -95046"/>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Item development begins</a:t>
            </a:r>
            <a:endParaRPr lang="en-US" sz="1400" dirty="0">
              <a:solidFill>
                <a:sysClr val="windowText" lastClr="000000"/>
              </a:solidFill>
            </a:endParaRPr>
          </a:p>
        </p:txBody>
      </p:sp>
      <p:sp>
        <p:nvSpPr>
          <p:cNvPr id="15" name="Slide Number Placeholder 14"/>
          <p:cNvSpPr>
            <a:spLocks noGrp="1"/>
          </p:cNvSpPr>
          <p:nvPr>
            <p:ph type="sldNum" sz="quarter" idx="10"/>
          </p:nvPr>
        </p:nvSpPr>
        <p:spPr/>
        <p:txBody>
          <a:bodyPr>
            <a:normAutofit lnSpcReduction="10000"/>
          </a:bodyPr>
          <a:lstStyle/>
          <a:p>
            <a:fld id="{CFC53C1E-EA2A-4099-BDC8-9BCDAEB0229E}" type="slidenum">
              <a:rPr lang="en-US" smtClean="0"/>
              <a:pPr/>
              <a:t>25</a:t>
            </a:fld>
            <a:endParaRPr lang="en-US" dirty="0"/>
          </a:p>
        </p:txBody>
      </p:sp>
      <p:sp>
        <p:nvSpPr>
          <p:cNvPr id="16" name="Rectangular Callout 15"/>
          <p:cNvSpPr/>
          <p:nvPr/>
        </p:nvSpPr>
        <p:spPr>
          <a:xfrm>
            <a:off x="5296184" y="4261923"/>
            <a:ext cx="1696625" cy="1209142"/>
          </a:xfrm>
          <a:custGeom>
            <a:avLst/>
            <a:gdLst>
              <a:gd name="connsiteX0" fmla="*/ 0 w 1463040"/>
              <a:gd name="connsiteY0" fmla="*/ 0 h 822960"/>
              <a:gd name="connsiteX1" fmla="*/ 243840 w 1463040"/>
              <a:gd name="connsiteY1" fmla="*/ 0 h 822960"/>
              <a:gd name="connsiteX2" fmla="*/ 194716 w 1463040"/>
              <a:gd name="connsiteY2" fmla="*/ -370711 h 822960"/>
              <a:gd name="connsiteX3" fmla="*/ 609600 w 1463040"/>
              <a:gd name="connsiteY3" fmla="*/ 0 h 822960"/>
              <a:gd name="connsiteX4" fmla="*/ 1463040 w 1463040"/>
              <a:gd name="connsiteY4" fmla="*/ 0 h 822960"/>
              <a:gd name="connsiteX5" fmla="*/ 1463040 w 1463040"/>
              <a:gd name="connsiteY5" fmla="*/ 137160 h 822960"/>
              <a:gd name="connsiteX6" fmla="*/ 1463040 w 1463040"/>
              <a:gd name="connsiteY6" fmla="*/ 137160 h 822960"/>
              <a:gd name="connsiteX7" fmla="*/ 1463040 w 1463040"/>
              <a:gd name="connsiteY7" fmla="*/ 342900 h 822960"/>
              <a:gd name="connsiteX8" fmla="*/ 1463040 w 1463040"/>
              <a:gd name="connsiteY8" fmla="*/ 822960 h 822960"/>
              <a:gd name="connsiteX9" fmla="*/ 609600 w 1463040"/>
              <a:gd name="connsiteY9" fmla="*/ 822960 h 822960"/>
              <a:gd name="connsiteX10" fmla="*/ 243840 w 1463040"/>
              <a:gd name="connsiteY10" fmla="*/ 822960 h 822960"/>
              <a:gd name="connsiteX11" fmla="*/ 243840 w 1463040"/>
              <a:gd name="connsiteY11" fmla="*/ 822960 h 822960"/>
              <a:gd name="connsiteX12" fmla="*/ 0 w 1463040"/>
              <a:gd name="connsiteY12" fmla="*/ 822960 h 822960"/>
              <a:gd name="connsiteX13" fmla="*/ 0 w 1463040"/>
              <a:gd name="connsiteY13" fmla="*/ 342900 h 822960"/>
              <a:gd name="connsiteX14" fmla="*/ 0 w 1463040"/>
              <a:gd name="connsiteY14" fmla="*/ 137160 h 822960"/>
              <a:gd name="connsiteX15" fmla="*/ 0 w 1463040"/>
              <a:gd name="connsiteY15" fmla="*/ 137160 h 822960"/>
              <a:gd name="connsiteX16" fmla="*/ 0 w 1463040"/>
              <a:gd name="connsiteY16" fmla="*/ 0 h 822960"/>
              <a:gd name="connsiteX0" fmla="*/ 0 w 1504901"/>
              <a:gd name="connsiteY0" fmla="*/ 384359 h 1207319"/>
              <a:gd name="connsiteX1" fmla="*/ 243840 w 1504901"/>
              <a:gd name="connsiteY1" fmla="*/ 384359 h 1207319"/>
              <a:gd name="connsiteX2" fmla="*/ 1504901 w 1504901"/>
              <a:gd name="connsiteY2" fmla="*/ 0 h 1207319"/>
              <a:gd name="connsiteX3" fmla="*/ 609600 w 1504901"/>
              <a:gd name="connsiteY3" fmla="*/ 384359 h 1207319"/>
              <a:gd name="connsiteX4" fmla="*/ 1463040 w 1504901"/>
              <a:gd name="connsiteY4" fmla="*/ 384359 h 1207319"/>
              <a:gd name="connsiteX5" fmla="*/ 1463040 w 1504901"/>
              <a:gd name="connsiteY5" fmla="*/ 521519 h 1207319"/>
              <a:gd name="connsiteX6" fmla="*/ 1463040 w 1504901"/>
              <a:gd name="connsiteY6" fmla="*/ 521519 h 1207319"/>
              <a:gd name="connsiteX7" fmla="*/ 1463040 w 1504901"/>
              <a:gd name="connsiteY7" fmla="*/ 727259 h 1207319"/>
              <a:gd name="connsiteX8" fmla="*/ 1463040 w 1504901"/>
              <a:gd name="connsiteY8" fmla="*/ 1207319 h 1207319"/>
              <a:gd name="connsiteX9" fmla="*/ 609600 w 1504901"/>
              <a:gd name="connsiteY9" fmla="*/ 1207319 h 1207319"/>
              <a:gd name="connsiteX10" fmla="*/ 243840 w 1504901"/>
              <a:gd name="connsiteY10" fmla="*/ 1207319 h 1207319"/>
              <a:gd name="connsiteX11" fmla="*/ 243840 w 1504901"/>
              <a:gd name="connsiteY11" fmla="*/ 1207319 h 1207319"/>
              <a:gd name="connsiteX12" fmla="*/ 0 w 1504901"/>
              <a:gd name="connsiteY12" fmla="*/ 1207319 h 1207319"/>
              <a:gd name="connsiteX13" fmla="*/ 0 w 1504901"/>
              <a:gd name="connsiteY13" fmla="*/ 727259 h 1207319"/>
              <a:gd name="connsiteX14" fmla="*/ 0 w 1504901"/>
              <a:gd name="connsiteY14" fmla="*/ 521519 h 1207319"/>
              <a:gd name="connsiteX15" fmla="*/ 0 w 1504901"/>
              <a:gd name="connsiteY15" fmla="*/ 521519 h 1207319"/>
              <a:gd name="connsiteX16" fmla="*/ 0 w 1504901"/>
              <a:gd name="connsiteY16" fmla="*/ 384359 h 1207319"/>
              <a:gd name="connsiteX0" fmla="*/ 0 w 1504901"/>
              <a:gd name="connsiteY0" fmla="*/ 384359 h 1207319"/>
              <a:gd name="connsiteX1" fmla="*/ 243840 w 1504901"/>
              <a:gd name="connsiteY1" fmla="*/ 384359 h 1207319"/>
              <a:gd name="connsiteX2" fmla="*/ 1504901 w 1504901"/>
              <a:gd name="connsiteY2" fmla="*/ 0 h 1207319"/>
              <a:gd name="connsiteX3" fmla="*/ 1223749 w 1504901"/>
              <a:gd name="connsiteY3" fmla="*/ 384359 h 1207319"/>
              <a:gd name="connsiteX4" fmla="*/ 1463040 w 1504901"/>
              <a:gd name="connsiteY4" fmla="*/ 384359 h 1207319"/>
              <a:gd name="connsiteX5" fmla="*/ 1463040 w 1504901"/>
              <a:gd name="connsiteY5" fmla="*/ 521519 h 1207319"/>
              <a:gd name="connsiteX6" fmla="*/ 1463040 w 1504901"/>
              <a:gd name="connsiteY6" fmla="*/ 521519 h 1207319"/>
              <a:gd name="connsiteX7" fmla="*/ 1463040 w 1504901"/>
              <a:gd name="connsiteY7" fmla="*/ 727259 h 1207319"/>
              <a:gd name="connsiteX8" fmla="*/ 1463040 w 1504901"/>
              <a:gd name="connsiteY8" fmla="*/ 1207319 h 1207319"/>
              <a:gd name="connsiteX9" fmla="*/ 609600 w 1504901"/>
              <a:gd name="connsiteY9" fmla="*/ 1207319 h 1207319"/>
              <a:gd name="connsiteX10" fmla="*/ 243840 w 1504901"/>
              <a:gd name="connsiteY10" fmla="*/ 1207319 h 1207319"/>
              <a:gd name="connsiteX11" fmla="*/ 243840 w 1504901"/>
              <a:gd name="connsiteY11" fmla="*/ 1207319 h 1207319"/>
              <a:gd name="connsiteX12" fmla="*/ 0 w 1504901"/>
              <a:gd name="connsiteY12" fmla="*/ 1207319 h 1207319"/>
              <a:gd name="connsiteX13" fmla="*/ 0 w 1504901"/>
              <a:gd name="connsiteY13" fmla="*/ 727259 h 1207319"/>
              <a:gd name="connsiteX14" fmla="*/ 0 w 1504901"/>
              <a:gd name="connsiteY14" fmla="*/ 521519 h 1207319"/>
              <a:gd name="connsiteX15" fmla="*/ 0 w 1504901"/>
              <a:gd name="connsiteY15" fmla="*/ 521519 h 1207319"/>
              <a:gd name="connsiteX16" fmla="*/ 0 w 1504901"/>
              <a:gd name="connsiteY16" fmla="*/ 384359 h 1207319"/>
              <a:gd name="connsiteX0" fmla="*/ 0 w 1504901"/>
              <a:gd name="connsiteY0" fmla="*/ 384359 h 1207319"/>
              <a:gd name="connsiteX1" fmla="*/ 1008115 w 1504901"/>
              <a:gd name="connsiteY1" fmla="*/ 370711 h 1207319"/>
              <a:gd name="connsiteX2" fmla="*/ 1504901 w 1504901"/>
              <a:gd name="connsiteY2" fmla="*/ 0 h 1207319"/>
              <a:gd name="connsiteX3" fmla="*/ 1223749 w 1504901"/>
              <a:gd name="connsiteY3" fmla="*/ 384359 h 1207319"/>
              <a:gd name="connsiteX4" fmla="*/ 1463040 w 1504901"/>
              <a:gd name="connsiteY4" fmla="*/ 384359 h 1207319"/>
              <a:gd name="connsiteX5" fmla="*/ 1463040 w 1504901"/>
              <a:gd name="connsiteY5" fmla="*/ 521519 h 1207319"/>
              <a:gd name="connsiteX6" fmla="*/ 1463040 w 1504901"/>
              <a:gd name="connsiteY6" fmla="*/ 521519 h 1207319"/>
              <a:gd name="connsiteX7" fmla="*/ 1463040 w 1504901"/>
              <a:gd name="connsiteY7" fmla="*/ 727259 h 1207319"/>
              <a:gd name="connsiteX8" fmla="*/ 1463040 w 1504901"/>
              <a:gd name="connsiteY8" fmla="*/ 1207319 h 1207319"/>
              <a:gd name="connsiteX9" fmla="*/ 609600 w 1504901"/>
              <a:gd name="connsiteY9" fmla="*/ 1207319 h 1207319"/>
              <a:gd name="connsiteX10" fmla="*/ 243840 w 1504901"/>
              <a:gd name="connsiteY10" fmla="*/ 1207319 h 1207319"/>
              <a:gd name="connsiteX11" fmla="*/ 243840 w 1504901"/>
              <a:gd name="connsiteY11" fmla="*/ 1207319 h 1207319"/>
              <a:gd name="connsiteX12" fmla="*/ 0 w 1504901"/>
              <a:gd name="connsiteY12" fmla="*/ 1207319 h 1207319"/>
              <a:gd name="connsiteX13" fmla="*/ 0 w 1504901"/>
              <a:gd name="connsiteY13" fmla="*/ 727259 h 1207319"/>
              <a:gd name="connsiteX14" fmla="*/ 0 w 1504901"/>
              <a:gd name="connsiteY14" fmla="*/ 521519 h 1207319"/>
              <a:gd name="connsiteX15" fmla="*/ 0 w 1504901"/>
              <a:gd name="connsiteY15" fmla="*/ 521519 h 1207319"/>
              <a:gd name="connsiteX16" fmla="*/ 0 w 1504901"/>
              <a:gd name="connsiteY16" fmla="*/ 384359 h 1207319"/>
              <a:gd name="connsiteX0" fmla="*/ 0 w 1504901"/>
              <a:gd name="connsiteY0" fmla="*/ 384359 h 1207319"/>
              <a:gd name="connsiteX1" fmla="*/ 830694 w 1504901"/>
              <a:gd name="connsiteY1" fmla="*/ 398007 h 1207319"/>
              <a:gd name="connsiteX2" fmla="*/ 1504901 w 1504901"/>
              <a:gd name="connsiteY2" fmla="*/ 0 h 1207319"/>
              <a:gd name="connsiteX3" fmla="*/ 1223749 w 1504901"/>
              <a:gd name="connsiteY3" fmla="*/ 384359 h 1207319"/>
              <a:gd name="connsiteX4" fmla="*/ 1463040 w 1504901"/>
              <a:gd name="connsiteY4" fmla="*/ 384359 h 1207319"/>
              <a:gd name="connsiteX5" fmla="*/ 1463040 w 1504901"/>
              <a:gd name="connsiteY5" fmla="*/ 521519 h 1207319"/>
              <a:gd name="connsiteX6" fmla="*/ 1463040 w 1504901"/>
              <a:gd name="connsiteY6" fmla="*/ 521519 h 1207319"/>
              <a:gd name="connsiteX7" fmla="*/ 1463040 w 1504901"/>
              <a:gd name="connsiteY7" fmla="*/ 727259 h 1207319"/>
              <a:gd name="connsiteX8" fmla="*/ 1463040 w 1504901"/>
              <a:gd name="connsiteY8" fmla="*/ 1207319 h 1207319"/>
              <a:gd name="connsiteX9" fmla="*/ 609600 w 1504901"/>
              <a:gd name="connsiteY9" fmla="*/ 1207319 h 1207319"/>
              <a:gd name="connsiteX10" fmla="*/ 243840 w 1504901"/>
              <a:gd name="connsiteY10" fmla="*/ 1207319 h 1207319"/>
              <a:gd name="connsiteX11" fmla="*/ 243840 w 1504901"/>
              <a:gd name="connsiteY11" fmla="*/ 1207319 h 1207319"/>
              <a:gd name="connsiteX12" fmla="*/ 0 w 1504901"/>
              <a:gd name="connsiteY12" fmla="*/ 1207319 h 1207319"/>
              <a:gd name="connsiteX13" fmla="*/ 0 w 1504901"/>
              <a:gd name="connsiteY13" fmla="*/ 727259 h 1207319"/>
              <a:gd name="connsiteX14" fmla="*/ 0 w 1504901"/>
              <a:gd name="connsiteY14" fmla="*/ 521519 h 1207319"/>
              <a:gd name="connsiteX15" fmla="*/ 0 w 1504901"/>
              <a:gd name="connsiteY15" fmla="*/ 521519 h 1207319"/>
              <a:gd name="connsiteX16" fmla="*/ 0 w 1504901"/>
              <a:gd name="connsiteY16" fmla="*/ 384359 h 1207319"/>
              <a:gd name="connsiteX0" fmla="*/ 0 w 1463040"/>
              <a:gd name="connsiteY0" fmla="*/ 384359 h 1207319"/>
              <a:gd name="connsiteX1" fmla="*/ 830694 w 1463040"/>
              <a:gd name="connsiteY1" fmla="*/ 398007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844342 w 1463040"/>
              <a:gd name="connsiteY1" fmla="*/ 361701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811435 w 1463040"/>
              <a:gd name="connsiteY1" fmla="*/ 370272 h 1207319"/>
              <a:gd name="connsiteX2" fmla="*/ 844342 w 1463040"/>
              <a:gd name="connsiteY2" fmla="*/ 361701 h 1207319"/>
              <a:gd name="connsiteX3" fmla="*/ 1286536 w 1463040"/>
              <a:gd name="connsiteY3" fmla="*/ 0 h 1207319"/>
              <a:gd name="connsiteX4" fmla="*/ 1223749 w 1463040"/>
              <a:gd name="connsiteY4" fmla="*/ 384359 h 1207319"/>
              <a:gd name="connsiteX5" fmla="*/ 1463040 w 1463040"/>
              <a:gd name="connsiteY5" fmla="*/ 384359 h 1207319"/>
              <a:gd name="connsiteX6" fmla="*/ 1463040 w 1463040"/>
              <a:gd name="connsiteY6" fmla="*/ 521519 h 1207319"/>
              <a:gd name="connsiteX7" fmla="*/ 1463040 w 1463040"/>
              <a:gd name="connsiteY7" fmla="*/ 521519 h 1207319"/>
              <a:gd name="connsiteX8" fmla="*/ 1463040 w 1463040"/>
              <a:gd name="connsiteY8" fmla="*/ 727259 h 1207319"/>
              <a:gd name="connsiteX9" fmla="*/ 1463040 w 1463040"/>
              <a:gd name="connsiteY9" fmla="*/ 1207319 h 1207319"/>
              <a:gd name="connsiteX10" fmla="*/ 609600 w 1463040"/>
              <a:gd name="connsiteY10" fmla="*/ 1207319 h 1207319"/>
              <a:gd name="connsiteX11" fmla="*/ 243840 w 1463040"/>
              <a:gd name="connsiteY11" fmla="*/ 1207319 h 1207319"/>
              <a:gd name="connsiteX12" fmla="*/ 243840 w 1463040"/>
              <a:gd name="connsiteY12" fmla="*/ 1207319 h 1207319"/>
              <a:gd name="connsiteX13" fmla="*/ 0 w 1463040"/>
              <a:gd name="connsiteY13" fmla="*/ 1207319 h 1207319"/>
              <a:gd name="connsiteX14" fmla="*/ 0 w 1463040"/>
              <a:gd name="connsiteY14" fmla="*/ 727259 h 1207319"/>
              <a:gd name="connsiteX15" fmla="*/ 0 w 1463040"/>
              <a:gd name="connsiteY15" fmla="*/ 521519 h 1207319"/>
              <a:gd name="connsiteX16" fmla="*/ 0 w 1463040"/>
              <a:gd name="connsiteY16" fmla="*/ 521519 h 1207319"/>
              <a:gd name="connsiteX17" fmla="*/ 0 w 1463040"/>
              <a:gd name="connsiteY17" fmla="*/ 384359 h 1207319"/>
              <a:gd name="connsiteX0" fmla="*/ 0 w 1463040"/>
              <a:gd name="connsiteY0" fmla="*/ 384359 h 1207319"/>
              <a:gd name="connsiteX1" fmla="*/ 811435 w 1463040"/>
              <a:gd name="connsiteY1" fmla="*/ 370272 h 1207319"/>
              <a:gd name="connsiteX2" fmla="*/ 844342 w 1463040"/>
              <a:gd name="connsiteY2" fmla="*/ 361701 h 1207319"/>
              <a:gd name="connsiteX3" fmla="*/ 1286536 w 1463040"/>
              <a:gd name="connsiteY3" fmla="*/ 0 h 1207319"/>
              <a:gd name="connsiteX4" fmla="*/ 1223749 w 1463040"/>
              <a:gd name="connsiteY4" fmla="*/ 384359 h 1207319"/>
              <a:gd name="connsiteX5" fmla="*/ 1463040 w 1463040"/>
              <a:gd name="connsiteY5" fmla="*/ 384359 h 1207319"/>
              <a:gd name="connsiteX6" fmla="*/ 1463040 w 1463040"/>
              <a:gd name="connsiteY6" fmla="*/ 521519 h 1207319"/>
              <a:gd name="connsiteX7" fmla="*/ 1463040 w 1463040"/>
              <a:gd name="connsiteY7" fmla="*/ 521519 h 1207319"/>
              <a:gd name="connsiteX8" fmla="*/ 1463040 w 1463040"/>
              <a:gd name="connsiteY8" fmla="*/ 727259 h 1207319"/>
              <a:gd name="connsiteX9" fmla="*/ 1463040 w 1463040"/>
              <a:gd name="connsiteY9" fmla="*/ 1207319 h 1207319"/>
              <a:gd name="connsiteX10" fmla="*/ 609600 w 1463040"/>
              <a:gd name="connsiteY10" fmla="*/ 1207319 h 1207319"/>
              <a:gd name="connsiteX11" fmla="*/ 243840 w 1463040"/>
              <a:gd name="connsiteY11" fmla="*/ 1207319 h 1207319"/>
              <a:gd name="connsiteX12" fmla="*/ 243840 w 1463040"/>
              <a:gd name="connsiteY12" fmla="*/ 1207319 h 1207319"/>
              <a:gd name="connsiteX13" fmla="*/ 0 w 1463040"/>
              <a:gd name="connsiteY13" fmla="*/ 1207319 h 1207319"/>
              <a:gd name="connsiteX14" fmla="*/ 0 w 1463040"/>
              <a:gd name="connsiteY14" fmla="*/ 727259 h 1207319"/>
              <a:gd name="connsiteX15" fmla="*/ 0 w 1463040"/>
              <a:gd name="connsiteY15" fmla="*/ 521519 h 1207319"/>
              <a:gd name="connsiteX16" fmla="*/ 0 w 1463040"/>
              <a:gd name="connsiteY16" fmla="*/ 521519 h 1207319"/>
              <a:gd name="connsiteX17" fmla="*/ 0 w 1463040"/>
              <a:gd name="connsiteY17" fmla="*/ 384359 h 1207319"/>
              <a:gd name="connsiteX0" fmla="*/ 0 w 1463040"/>
              <a:gd name="connsiteY0" fmla="*/ 384359 h 1207319"/>
              <a:gd name="connsiteX1" fmla="*/ 811435 w 1463040"/>
              <a:gd name="connsiteY1" fmla="*/ 370272 h 1207319"/>
              <a:gd name="connsiteX2" fmla="*/ 844342 w 1463040"/>
              <a:gd name="connsiteY2" fmla="*/ 361701 h 1207319"/>
              <a:gd name="connsiteX3" fmla="*/ 1286536 w 1463040"/>
              <a:gd name="connsiteY3" fmla="*/ 0 h 1207319"/>
              <a:gd name="connsiteX4" fmla="*/ 1223749 w 1463040"/>
              <a:gd name="connsiteY4" fmla="*/ 384359 h 1207319"/>
              <a:gd name="connsiteX5" fmla="*/ 1463040 w 1463040"/>
              <a:gd name="connsiteY5" fmla="*/ 384359 h 1207319"/>
              <a:gd name="connsiteX6" fmla="*/ 1463040 w 1463040"/>
              <a:gd name="connsiteY6" fmla="*/ 521519 h 1207319"/>
              <a:gd name="connsiteX7" fmla="*/ 1463040 w 1463040"/>
              <a:gd name="connsiteY7" fmla="*/ 521519 h 1207319"/>
              <a:gd name="connsiteX8" fmla="*/ 1463040 w 1463040"/>
              <a:gd name="connsiteY8" fmla="*/ 727259 h 1207319"/>
              <a:gd name="connsiteX9" fmla="*/ 1463040 w 1463040"/>
              <a:gd name="connsiteY9" fmla="*/ 1207319 h 1207319"/>
              <a:gd name="connsiteX10" fmla="*/ 609600 w 1463040"/>
              <a:gd name="connsiteY10" fmla="*/ 1207319 h 1207319"/>
              <a:gd name="connsiteX11" fmla="*/ 243840 w 1463040"/>
              <a:gd name="connsiteY11" fmla="*/ 1207319 h 1207319"/>
              <a:gd name="connsiteX12" fmla="*/ 243840 w 1463040"/>
              <a:gd name="connsiteY12" fmla="*/ 1207319 h 1207319"/>
              <a:gd name="connsiteX13" fmla="*/ 0 w 1463040"/>
              <a:gd name="connsiteY13" fmla="*/ 1207319 h 1207319"/>
              <a:gd name="connsiteX14" fmla="*/ 0 w 1463040"/>
              <a:gd name="connsiteY14" fmla="*/ 727259 h 1207319"/>
              <a:gd name="connsiteX15" fmla="*/ 0 w 1463040"/>
              <a:gd name="connsiteY15" fmla="*/ 521519 h 1207319"/>
              <a:gd name="connsiteX16" fmla="*/ 0 w 1463040"/>
              <a:gd name="connsiteY16" fmla="*/ 521519 h 1207319"/>
              <a:gd name="connsiteX17" fmla="*/ 0 w 1463040"/>
              <a:gd name="connsiteY17" fmla="*/ 384359 h 1207319"/>
              <a:gd name="connsiteX0" fmla="*/ 0 w 1463040"/>
              <a:gd name="connsiteY0" fmla="*/ 384359 h 1207319"/>
              <a:gd name="connsiteX1" fmla="*/ 811435 w 1463040"/>
              <a:gd name="connsiteY1" fmla="*/ 370272 h 1207319"/>
              <a:gd name="connsiteX2" fmla="*/ 857990 w 1463040"/>
              <a:gd name="connsiteY2" fmla="*/ 398007 h 1207319"/>
              <a:gd name="connsiteX3" fmla="*/ 1286536 w 1463040"/>
              <a:gd name="connsiteY3" fmla="*/ 0 h 1207319"/>
              <a:gd name="connsiteX4" fmla="*/ 1223749 w 1463040"/>
              <a:gd name="connsiteY4" fmla="*/ 384359 h 1207319"/>
              <a:gd name="connsiteX5" fmla="*/ 1463040 w 1463040"/>
              <a:gd name="connsiteY5" fmla="*/ 384359 h 1207319"/>
              <a:gd name="connsiteX6" fmla="*/ 1463040 w 1463040"/>
              <a:gd name="connsiteY6" fmla="*/ 521519 h 1207319"/>
              <a:gd name="connsiteX7" fmla="*/ 1463040 w 1463040"/>
              <a:gd name="connsiteY7" fmla="*/ 521519 h 1207319"/>
              <a:gd name="connsiteX8" fmla="*/ 1463040 w 1463040"/>
              <a:gd name="connsiteY8" fmla="*/ 727259 h 1207319"/>
              <a:gd name="connsiteX9" fmla="*/ 1463040 w 1463040"/>
              <a:gd name="connsiteY9" fmla="*/ 1207319 h 1207319"/>
              <a:gd name="connsiteX10" fmla="*/ 609600 w 1463040"/>
              <a:gd name="connsiteY10" fmla="*/ 1207319 h 1207319"/>
              <a:gd name="connsiteX11" fmla="*/ 243840 w 1463040"/>
              <a:gd name="connsiteY11" fmla="*/ 1207319 h 1207319"/>
              <a:gd name="connsiteX12" fmla="*/ 243840 w 1463040"/>
              <a:gd name="connsiteY12" fmla="*/ 1207319 h 1207319"/>
              <a:gd name="connsiteX13" fmla="*/ 0 w 1463040"/>
              <a:gd name="connsiteY13" fmla="*/ 1207319 h 1207319"/>
              <a:gd name="connsiteX14" fmla="*/ 0 w 1463040"/>
              <a:gd name="connsiteY14" fmla="*/ 727259 h 1207319"/>
              <a:gd name="connsiteX15" fmla="*/ 0 w 1463040"/>
              <a:gd name="connsiteY15" fmla="*/ 521519 h 1207319"/>
              <a:gd name="connsiteX16" fmla="*/ 0 w 1463040"/>
              <a:gd name="connsiteY16" fmla="*/ 521519 h 1207319"/>
              <a:gd name="connsiteX17" fmla="*/ 0 w 1463040"/>
              <a:gd name="connsiteY17" fmla="*/ 384359 h 1207319"/>
              <a:gd name="connsiteX0" fmla="*/ 0 w 1463040"/>
              <a:gd name="connsiteY0" fmla="*/ 384359 h 1207319"/>
              <a:gd name="connsiteX1" fmla="*/ 520922 w 1463040"/>
              <a:gd name="connsiteY1" fmla="*/ 378718 h 1207319"/>
              <a:gd name="connsiteX2" fmla="*/ 857990 w 1463040"/>
              <a:gd name="connsiteY2" fmla="*/ 398007 h 1207319"/>
              <a:gd name="connsiteX3" fmla="*/ 1286536 w 1463040"/>
              <a:gd name="connsiteY3" fmla="*/ 0 h 1207319"/>
              <a:gd name="connsiteX4" fmla="*/ 1223749 w 1463040"/>
              <a:gd name="connsiteY4" fmla="*/ 384359 h 1207319"/>
              <a:gd name="connsiteX5" fmla="*/ 1463040 w 1463040"/>
              <a:gd name="connsiteY5" fmla="*/ 384359 h 1207319"/>
              <a:gd name="connsiteX6" fmla="*/ 1463040 w 1463040"/>
              <a:gd name="connsiteY6" fmla="*/ 521519 h 1207319"/>
              <a:gd name="connsiteX7" fmla="*/ 1463040 w 1463040"/>
              <a:gd name="connsiteY7" fmla="*/ 521519 h 1207319"/>
              <a:gd name="connsiteX8" fmla="*/ 1463040 w 1463040"/>
              <a:gd name="connsiteY8" fmla="*/ 727259 h 1207319"/>
              <a:gd name="connsiteX9" fmla="*/ 1463040 w 1463040"/>
              <a:gd name="connsiteY9" fmla="*/ 1207319 h 1207319"/>
              <a:gd name="connsiteX10" fmla="*/ 609600 w 1463040"/>
              <a:gd name="connsiteY10" fmla="*/ 1207319 h 1207319"/>
              <a:gd name="connsiteX11" fmla="*/ 243840 w 1463040"/>
              <a:gd name="connsiteY11" fmla="*/ 1207319 h 1207319"/>
              <a:gd name="connsiteX12" fmla="*/ 243840 w 1463040"/>
              <a:gd name="connsiteY12" fmla="*/ 1207319 h 1207319"/>
              <a:gd name="connsiteX13" fmla="*/ 0 w 1463040"/>
              <a:gd name="connsiteY13" fmla="*/ 1207319 h 1207319"/>
              <a:gd name="connsiteX14" fmla="*/ 0 w 1463040"/>
              <a:gd name="connsiteY14" fmla="*/ 727259 h 1207319"/>
              <a:gd name="connsiteX15" fmla="*/ 0 w 1463040"/>
              <a:gd name="connsiteY15" fmla="*/ 521519 h 1207319"/>
              <a:gd name="connsiteX16" fmla="*/ 0 w 1463040"/>
              <a:gd name="connsiteY16" fmla="*/ 521519 h 1207319"/>
              <a:gd name="connsiteX17" fmla="*/ 0 w 1463040"/>
              <a:gd name="connsiteY17" fmla="*/ 384359 h 1207319"/>
              <a:gd name="connsiteX0" fmla="*/ 0 w 1463040"/>
              <a:gd name="connsiteY0" fmla="*/ 384359 h 1207319"/>
              <a:gd name="connsiteX1" fmla="*/ 857990 w 1463040"/>
              <a:gd name="connsiteY1" fmla="*/ 398007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1286536 w 1463040"/>
              <a:gd name="connsiteY1" fmla="*/ 0 h 1207319"/>
              <a:gd name="connsiteX2" fmla="*/ 1223749 w 1463040"/>
              <a:gd name="connsiteY2" fmla="*/ 384359 h 1207319"/>
              <a:gd name="connsiteX3" fmla="*/ 1463040 w 1463040"/>
              <a:gd name="connsiteY3" fmla="*/ 384359 h 1207319"/>
              <a:gd name="connsiteX4" fmla="*/ 1463040 w 1463040"/>
              <a:gd name="connsiteY4" fmla="*/ 521519 h 1207319"/>
              <a:gd name="connsiteX5" fmla="*/ 1463040 w 1463040"/>
              <a:gd name="connsiteY5" fmla="*/ 521519 h 1207319"/>
              <a:gd name="connsiteX6" fmla="*/ 1463040 w 1463040"/>
              <a:gd name="connsiteY6" fmla="*/ 727259 h 1207319"/>
              <a:gd name="connsiteX7" fmla="*/ 1463040 w 1463040"/>
              <a:gd name="connsiteY7" fmla="*/ 1207319 h 1207319"/>
              <a:gd name="connsiteX8" fmla="*/ 609600 w 1463040"/>
              <a:gd name="connsiteY8" fmla="*/ 1207319 h 1207319"/>
              <a:gd name="connsiteX9" fmla="*/ 243840 w 1463040"/>
              <a:gd name="connsiteY9" fmla="*/ 1207319 h 1207319"/>
              <a:gd name="connsiteX10" fmla="*/ 243840 w 1463040"/>
              <a:gd name="connsiteY10" fmla="*/ 1207319 h 1207319"/>
              <a:gd name="connsiteX11" fmla="*/ 0 w 1463040"/>
              <a:gd name="connsiteY11" fmla="*/ 1207319 h 1207319"/>
              <a:gd name="connsiteX12" fmla="*/ 0 w 1463040"/>
              <a:gd name="connsiteY12" fmla="*/ 727259 h 1207319"/>
              <a:gd name="connsiteX13" fmla="*/ 0 w 1463040"/>
              <a:gd name="connsiteY13" fmla="*/ 521519 h 1207319"/>
              <a:gd name="connsiteX14" fmla="*/ 0 w 1463040"/>
              <a:gd name="connsiteY14" fmla="*/ 521519 h 1207319"/>
              <a:gd name="connsiteX15" fmla="*/ 0 w 1463040"/>
              <a:gd name="connsiteY15" fmla="*/ 384359 h 1207319"/>
              <a:gd name="connsiteX0" fmla="*/ 0 w 1463040"/>
              <a:gd name="connsiteY0" fmla="*/ 387355 h 1210315"/>
              <a:gd name="connsiteX1" fmla="*/ 489363 w 1463040"/>
              <a:gd name="connsiteY1" fmla="*/ 217898 h 1210315"/>
              <a:gd name="connsiteX2" fmla="*/ 1286536 w 1463040"/>
              <a:gd name="connsiteY2" fmla="*/ 2996 h 1210315"/>
              <a:gd name="connsiteX3" fmla="*/ 1223749 w 1463040"/>
              <a:gd name="connsiteY3" fmla="*/ 387355 h 1210315"/>
              <a:gd name="connsiteX4" fmla="*/ 1463040 w 1463040"/>
              <a:gd name="connsiteY4" fmla="*/ 387355 h 1210315"/>
              <a:gd name="connsiteX5" fmla="*/ 1463040 w 1463040"/>
              <a:gd name="connsiteY5" fmla="*/ 524515 h 1210315"/>
              <a:gd name="connsiteX6" fmla="*/ 1463040 w 1463040"/>
              <a:gd name="connsiteY6" fmla="*/ 524515 h 1210315"/>
              <a:gd name="connsiteX7" fmla="*/ 1463040 w 1463040"/>
              <a:gd name="connsiteY7" fmla="*/ 730255 h 1210315"/>
              <a:gd name="connsiteX8" fmla="*/ 1463040 w 1463040"/>
              <a:gd name="connsiteY8" fmla="*/ 1210315 h 1210315"/>
              <a:gd name="connsiteX9" fmla="*/ 609600 w 1463040"/>
              <a:gd name="connsiteY9" fmla="*/ 1210315 h 1210315"/>
              <a:gd name="connsiteX10" fmla="*/ 243840 w 1463040"/>
              <a:gd name="connsiteY10" fmla="*/ 1210315 h 1210315"/>
              <a:gd name="connsiteX11" fmla="*/ 243840 w 1463040"/>
              <a:gd name="connsiteY11" fmla="*/ 1210315 h 1210315"/>
              <a:gd name="connsiteX12" fmla="*/ 0 w 1463040"/>
              <a:gd name="connsiteY12" fmla="*/ 1210315 h 1210315"/>
              <a:gd name="connsiteX13" fmla="*/ 0 w 1463040"/>
              <a:gd name="connsiteY13" fmla="*/ 730255 h 1210315"/>
              <a:gd name="connsiteX14" fmla="*/ 0 w 1463040"/>
              <a:gd name="connsiteY14" fmla="*/ 524515 h 1210315"/>
              <a:gd name="connsiteX15" fmla="*/ 0 w 1463040"/>
              <a:gd name="connsiteY15" fmla="*/ 524515 h 1210315"/>
              <a:gd name="connsiteX16" fmla="*/ 0 w 1463040"/>
              <a:gd name="connsiteY16" fmla="*/ 387355 h 1210315"/>
              <a:gd name="connsiteX0" fmla="*/ 0 w 1463040"/>
              <a:gd name="connsiteY0" fmla="*/ 386044 h 1209004"/>
              <a:gd name="connsiteX1" fmla="*/ 860838 w 1463040"/>
              <a:gd name="connsiteY1" fmla="*/ 372840 h 1209004"/>
              <a:gd name="connsiteX2" fmla="*/ 1286536 w 1463040"/>
              <a:gd name="connsiteY2" fmla="*/ 1685 h 1209004"/>
              <a:gd name="connsiteX3" fmla="*/ 1223749 w 1463040"/>
              <a:gd name="connsiteY3" fmla="*/ 386044 h 1209004"/>
              <a:gd name="connsiteX4" fmla="*/ 1463040 w 1463040"/>
              <a:gd name="connsiteY4" fmla="*/ 386044 h 1209004"/>
              <a:gd name="connsiteX5" fmla="*/ 1463040 w 1463040"/>
              <a:gd name="connsiteY5" fmla="*/ 523204 h 1209004"/>
              <a:gd name="connsiteX6" fmla="*/ 1463040 w 1463040"/>
              <a:gd name="connsiteY6" fmla="*/ 523204 h 1209004"/>
              <a:gd name="connsiteX7" fmla="*/ 1463040 w 1463040"/>
              <a:gd name="connsiteY7" fmla="*/ 728944 h 1209004"/>
              <a:gd name="connsiteX8" fmla="*/ 1463040 w 1463040"/>
              <a:gd name="connsiteY8" fmla="*/ 1209004 h 1209004"/>
              <a:gd name="connsiteX9" fmla="*/ 609600 w 1463040"/>
              <a:gd name="connsiteY9" fmla="*/ 1209004 h 1209004"/>
              <a:gd name="connsiteX10" fmla="*/ 243840 w 1463040"/>
              <a:gd name="connsiteY10" fmla="*/ 1209004 h 1209004"/>
              <a:gd name="connsiteX11" fmla="*/ 243840 w 1463040"/>
              <a:gd name="connsiteY11" fmla="*/ 1209004 h 1209004"/>
              <a:gd name="connsiteX12" fmla="*/ 0 w 1463040"/>
              <a:gd name="connsiteY12" fmla="*/ 1209004 h 1209004"/>
              <a:gd name="connsiteX13" fmla="*/ 0 w 1463040"/>
              <a:gd name="connsiteY13" fmla="*/ 728944 h 1209004"/>
              <a:gd name="connsiteX14" fmla="*/ 0 w 1463040"/>
              <a:gd name="connsiteY14" fmla="*/ 523204 h 1209004"/>
              <a:gd name="connsiteX15" fmla="*/ 0 w 1463040"/>
              <a:gd name="connsiteY15" fmla="*/ 523204 h 1209004"/>
              <a:gd name="connsiteX16" fmla="*/ 0 w 1463040"/>
              <a:gd name="connsiteY16" fmla="*/ 386044 h 1209004"/>
              <a:gd name="connsiteX0" fmla="*/ 0 w 1463040"/>
              <a:gd name="connsiteY0" fmla="*/ 386044 h 1209004"/>
              <a:gd name="connsiteX1" fmla="*/ 860838 w 1463040"/>
              <a:gd name="connsiteY1" fmla="*/ 372840 h 1209004"/>
              <a:gd name="connsiteX2" fmla="*/ 1286536 w 1463040"/>
              <a:gd name="connsiteY2" fmla="*/ 1685 h 1209004"/>
              <a:gd name="connsiteX3" fmla="*/ 1223749 w 1463040"/>
              <a:gd name="connsiteY3" fmla="*/ 386044 h 1209004"/>
              <a:gd name="connsiteX4" fmla="*/ 1463040 w 1463040"/>
              <a:gd name="connsiteY4" fmla="*/ 386044 h 1209004"/>
              <a:gd name="connsiteX5" fmla="*/ 1463040 w 1463040"/>
              <a:gd name="connsiteY5" fmla="*/ 523204 h 1209004"/>
              <a:gd name="connsiteX6" fmla="*/ 1463040 w 1463040"/>
              <a:gd name="connsiteY6" fmla="*/ 523204 h 1209004"/>
              <a:gd name="connsiteX7" fmla="*/ 1463040 w 1463040"/>
              <a:gd name="connsiteY7" fmla="*/ 728944 h 1209004"/>
              <a:gd name="connsiteX8" fmla="*/ 1463040 w 1463040"/>
              <a:gd name="connsiteY8" fmla="*/ 1209004 h 1209004"/>
              <a:gd name="connsiteX9" fmla="*/ 609600 w 1463040"/>
              <a:gd name="connsiteY9" fmla="*/ 1209004 h 1209004"/>
              <a:gd name="connsiteX10" fmla="*/ 243840 w 1463040"/>
              <a:gd name="connsiteY10" fmla="*/ 1209004 h 1209004"/>
              <a:gd name="connsiteX11" fmla="*/ 243840 w 1463040"/>
              <a:gd name="connsiteY11" fmla="*/ 1209004 h 1209004"/>
              <a:gd name="connsiteX12" fmla="*/ 0 w 1463040"/>
              <a:gd name="connsiteY12" fmla="*/ 1209004 h 1209004"/>
              <a:gd name="connsiteX13" fmla="*/ 0 w 1463040"/>
              <a:gd name="connsiteY13" fmla="*/ 728944 h 1209004"/>
              <a:gd name="connsiteX14" fmla="*/ 0 w 1463040"/>
              <a:gd name="connsiteY14" fmla="*/ 523204 h 1209004"/>
              <a:gd name="connsiteX15" fmla="*/ 0 w 1463040"/>
              <a:gd name="connsiteY15" fmla="*/ 523204 h 1209004"/>
              <a:gd name="connsiteX16" fmla="*/ 0 w 1463040"/>
              <a:gd name="connsiteY16" fmla="*/ 386044 h 1209004"/>
              <a:gd name="connsiteX0" fmla="*/ 0 w 1463040"/>
              <a:gd name="connsiteY0" fmla="*/ 385802 h 1208762"/>
              <a:gd name="connsiteX1" fmla="*/ 860838 w 1463040"/>
              <a:gd name="connsiteY1" fmla="*/ 372598 h 1208762"/>
              <a:gd name="connsiteX2" fmla="*/ 1286536 w 1463040"/>
              <a:gd name="connsiteY2" fmla="*/ 1443 h 1208762"/>
              <a:gd name="connsiteX3" fmla="*/ 1223749 w 1463040"/>
              <a:gd name="connsiteY3" fmla="*/ 385802 h 1208762"/>
              <a:gd name="connsiteX4" fmla="*/ 1463040 w 1463040"/>
              <a:gd name="connsiteY4" fmla="*/ 385802 h 1208762"/>
              <a:gd name="connsiteX5" fmla="*/ 1463040 w 1463040"/>
              <a:gd name="connsiteY5" fmla="*/ 522962 h 1208762"/>
              <a:gd name="connsiteX6" fmla="*/ 1463040 w 1463040"/>
              <a:gd name="connsiteY6" fmla="*/ 522962 h 1208762"/>
              <a:gd name="connsiteX7" fmla="*/ 1463040 w 1463040"/>
              <a:gd name="connsiteY7" fmla="*/ 728702 h 1208762"/>
              <a:gd name="connsiteX8" fmla="*/ 1463040 w 1463040"/>
              <a:gd name="connsiteY8" fmla="*/ 1208762 h 1208762"/>
              <a:gd name="connsiteX9" fmla="*/ 609600 w 1463040"/>
              <a:gd name="connsiteY9" fmla="*/ 1208762 h 1208762"/>
              <a:gd name="connsiteX10" fmla="*/ 243840 w 1463040"/>
              <a:gd name="connsiteY10" fmla="*/ 1208762 h 1208762"/>
              <a:gd name="connsiteX11" fmla="*/ 243840 w 1463040"/>
              <a:gd name="connsiteY11" fmla="*/ 1208762 h 1208762"/>
              <a:gd name="connsiteX12" fmla="*/ 0 w 1463040"/>
              <a:gd name="connsiteY12" fmla="*/ 1208762 h 1208762"/>
              <a:gd name="connsiteX13" fmla="*/ 0 w 1463040"/>
              <a:gd name="connsiteY13" fmla="*/ 728702 h 1208762"/>
              <a:gd name="connsiteX14" fmla="*/ 0 w 1463040"/>
              <a:gd name="connsiteY14" fmla="*/ 522962 h 1208762"/>
              <a:gd name="connsiteX15" fmla="*/ 0 w 1463040"/>
              <a:gd name="connsiteY15" fmla="*/ 522962 h 1208762"/>
              <a:gd name="connsiteX16" fmla="*/ 0 w 1463040"/>
              <a:gd name="connsiteY16" fmla="*/ 385802 h 1208762"/>
              <a:gd name="connsiteX0" fmla="*/ 0 w 1463040"/>
              <a:gd name="connsiteY0" fmla="*/ 385802 h 1208762"/>
              <a:gd name="connsiteX1" fmla="*/ 860838 w 1463040"/>
              <a:gd name="connsiteY1" fmla="*/ 372598 h 1208762"/>
              <a:gd name="connsiteX2" fmla="*/ 1286536 w 1463040"/>
              <a:gd name="connsiteY2" fmla="*/ 1443 h 1208762"/>
              <a:gd name="connsiteX3" fmla="*/ 1223749 w 1463040"/>
              <a:gd name="connsiteY3" fmla="*/ 385802 h 1208762"/>
              <a:gd name="connsiteX4" fmla="*/ 1463040 w 1463040"/>
              <a:gd name="connsiteY4" fmla="*/ 385802 h 1208762"/>
              <a:gd name="connsiteX5" fmla="*/ 1463040 w 1463040"/>
              <a:gd name="connsiteY5" fmla="*/ 522962 h 1208762"/>
              <a:gd name="connsiteX6" fmla="*/ 1463040 w 1463040"/>
              <a:gd name="connsiteY6" fmla="*/ 522962 h 1208762"/>
              <a:gd name="connsiteX7" fmla="*/ 1463040 w 1463040"/>
              <a:gd name="connsiteY7" fmla="*/ 728702 h 1208762"/>
              <a:gd name="connsiteX8" fmla="*/ 1463040 w 1463040"/>
              <a:gd name="connsiteY8" fmla="*/ 1208762 h 1208762"/>
              <a:gd name="connsiteX9" fmla="*/ 609600 w 1463040"/>
              <a:gd name="connsiteY9" fmla="*/ 1208762 h 1208762"/>
              <a:gd name="connsiteX10" fmla="*/ 243840 w 1463040"/>
              <a:gd name="connsiteY10" fmla="*/ 1208762 h 1208762"/>
              <a:gd name="connsiteX11" fmla="*/ 243840 w 1463040"/>
              <a:gd name="connsiteY11" fmla="*/ 1208762 h 1208762"/>
              <a:gd name="connsiteX12" fmla="*/ 0 w 1463040"/>
              <a:gd name="connsiteY12" fmla="*/ 1208762 h 1208762"/>
              <a:gd name="connsiteX13" fmla="*/ 0 w 1463040"/>
              <a:gd name="connsiteY13" fmla="*/ 728702 h 1208762"/>
              <a:gd name="connsiteX14" fmla="*/ 0 w 1463040"/>
              <a:gd name="connsiteY14" fmla="*/ 522962 h 1208762"/>
              <a:gd name="connsiteX15" fmla="*/ 0 w 1463040"/>
              <a:gd name="connsiteY15" fmla="*/ 522962 h 1208762"/>
              <a:gd name="connsiteX16" fmla="*/ 0 w 1463040"/>
              <a:gd name="connsiteY16" fmla="*/ 385802 h 1208762"/>
              <a:gd name="connsiteX0" fmla="*/ 0 w 1463040"/>
              <a:gd name="connsiteY0" fmla="*/ 392134 h 1215094"/>
              <a:gd name="connsiteX1" fmla="*/ 860838 w 1463040"/>
              <a:gd name="connsiteY1" fmla="*/ 378930 h 1215094"/>
              <a:gd name="connsiteX2" fmla="*/ 1286536 w 1463040"/>
              <a:gd name="connsiteY2" fmla="*/ 7775 h 1215094"/>
              <a:gd name="connsiteX3" fmla="*/ 1223749 w 1463040"/>
              <a:gd name="connsiteY3" fmla="*/ 392134 h 1215094"/>
              <a:gd name="connsiteX4" fmla="*/ 1463040 w 1463040"/>
              <a:gd name="connsiteY4" fmla="*/ 392134 h 1215094"/>
              <a:gd name="connsiteX5" fmla="*/ 1463040 w 1463040"/>
              <a:gd name="connsiteY5" fmla="*/ 529294 h 1215094"/>
              <a:gd name="connsiteX6" fmla="*/ 1463040 w 1463040"/>
              <a:gd name="connsiteY6" fmla="*/ 529294 h 1215094"/>
              <a:gd name="connsiteX7" fmla="*/ 1463040 w 1463040"/>
              <a:gd name="connsiteY7" fmla="*/ 735034 h 1215094"/>
              <a:gd name="connsiteX8" fmla="*/ 1463040 w 1463040"/>
              <a:gd name="connsiteY8" fmla="*/ 1215094 h 1215094"/>
              <a:gd name="connsiteX9" fmla="*/ 609600 w 1463040"/>
              <a:gd name="connsiteY9" fmla="*/ 1215094 h 1215094"/>
              <a:gd name="connsiteX10" fmla="*/ 243840 w 1463040"/>
              <a:gd name="connsiteY10" fmla="*/ 1215094 h 1215094"/>
              <a:gd name="connsiteX11" fmla="*/ 243840 w 1463040"/>
              <a:gd name="connsiteY11" fmla="*/ 1215094 h 1215094"/>
              <a:gd name="connsiteX12" fmla="*/ 0 w 1463040"/>
              <a:gd name="connsiteY12" fmla="*/ 1215094 h 1215094"/>
              <a:gd name="connsiteX13" fmla="*/ 0 w 1463040"/>
              <a:gd name="connsiteY13" fmla="*/ 735034 h 1215094"/>
              <a:gd name="connsiteX14" fmla="*/ 0 w 1463040"/>
              <a:gd name="connsiteY14" fmla="*/ 529294 h 1215094"/>
              <a:gd name="connsiteX15" fmla="*/ 0 w 1463040"/>
              <a:gd name="connsiteY15" fmla="*/ 529294 h 1215094"/>
              <a:gd name="connsiteX16" fmla="*/ 0 w 1463040"/>
              <a:gd name="connsiteY16" fmla="*/ 392134 h 1215094"/>
              <a:gd name="connsiteX0" fmla="*/ 0 w 1463040"/>
              <a:gd name="connsiteY0" fmla="*/ 384359 h 1207319"/>
              <a:gd name="connsiteX1" fmla="*/ 860838 w 1463040"/>
              <a:gd name="connsiteY1" fmla="*/ 371155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860838 w 1463040"/>
              <a:gd name="connsiteY1" fmla="*/ 371155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898938 w 1463040"/>
              <a:gd name="connsiteY1" fmla="*/ 388047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8463 w 1463040"/>
              <a:gd name="connsiteY1" fmla="*/ 388047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898938 w 1463040"/>
              <a:gd name="connsiteY1" fmla="*/ 388047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1320 w 1463040"/>
              <a:gd name="connsiteY1" fmla="*/ 381712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1320 w 1463040"/>
              <a:gd name="connsiteY1" fmla="*/ 375378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1320 w 1463040"/>
              <a:gd name="connsiteY1" fmla="*/ 381711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1320 w 1463040"/>
              <a:gd name="connsiteY1" fmla="*/ 381711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1320 w 1463040"/>
              <a:gd name="connsiteY1" fmla="*/ 381711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8464 w 1463040"/>
              <a:gd name="connsiteY1" fmla="*/ 381711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6082 w 1463040"/>
              <a:gd name="connsiteY1" fmla="*/ 388045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6082 w 1463040"/>
              <a:gd name="connsiteY1" fmla="*/ 379599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6082 w 1463040"/>
              <a:gd name="connsiteY1" fmla="*/ 385934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6082 w 1463040"/>
              <a:gd name="connsiteY1" fmla="*/ 385934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3040" h="1207319">
                <a:moveTo>
                  <a:pt x="0" y="384359"/>
                </a:moveTo>
                <a:cubicBezTo>
                  <a:pt x="302027" y="384884"/>
                  <a:pt x="-783" y="385409"/>
                  <a:pt x="906082" y="385934"/>
                </a:cubicBezTo>
                <a:lnTo>
                  <a:pt x="1286536" y="0"/>
                </a:lnTo>
                <a:lnTo>
                  <a:pt x="1223749" y="384359"/>
                </a:lnTo>
                <a:lnTo>
                  <a:pt x="1463040" y="384359"/>
                </a:lnTo>
                <a:lnTo>
                  <a:pt x="1463040" y="521519"/>
                </a:lnTo>
                <a:lnTo>
                  <a:pt x="1463040" y="521519"/>
                </a:lnTo>
                <a:lnTo>
                  <a:pt x="1463040" y="727259"/>
                </a:lnTo>
                <a:lnTo>
                  <a:pt x="1463040" y="1207319"/>
                </a:lnTo>
                <a:lnTo>
                  <a:pt x="609600" y="1207319"/>
                </a:lnTo>
                <a:lnTo>
                  <a:pt x="243840" y="1207319"/>
                </a:lnTo>
                <a:lnTo>
                  <a:pt x="243840" y="1207319"/>
                </a:lnTo>
                <a:lnTo>
                  <a:pt x="0" y="1207319"/>
                </a:lnTo>
                <a:lnTo>
                  <a:pt x="0" y="727259"/>
                </a:lnTo>
                <a:lnTo>
                  <a:pt x="0" y="521519"/>
                </a:lnTo>
                <a:lnTo>
                  <a:pt x="0" y="521519"/>
                </a:lnTo>
                <a:lnTo>
                  <a:pt x="0" y="384359"/>
                </a:lnTo>
                <a:close/>
              </a:path>
            </a:pathLst>
          </a:cu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ysClr val="windowText" lastClr="000000"/>
              </a:solidFill>
            </a:endParaRPr>
          </a:p>
          <a:p>
            <a:pPr algn="ctr"/>
            <a:endParaRPr lang="en-US" sz="1400" dirty="0">
              <a:solidFill>
                <a:sysClr val="windowText" lastClr="000000"/>
              </a:solidFill>
            </a:endParaRPr>
          </a:p>
          <a:p>
            <a:pPr algn="ctr"/>
            <a:r>
              <a:rPr lang="en-US" sz="1400" dirty="0" smtClean="0">
                <a:solidFill>
                  <a:sysClr val="windowText" lastClr="000000"/>
                </a:solidFill>
              </a:rPr>
              <a:t>Updated Model Content Frameworks Released</a:t>
            </a:r>
            <a:endParaRPr lang="en-US" sz="1400" dirty="0">
              <a:solidFill>
                <a:sysClr val="windowText" lastClr="000000"/>
              </a:solidFill>
            </a:endParaRPr>
          </a:p>
        </p:txBody>
      </p:sp>
      <p:sp>
        <p:nvSpPr>
          <p:cNvPr id="17" name="Chevron 16"/>
          <p:cNvSpPr/>
          <p:nvPr/>
        </p:nvSpPr>
        <p:spPr>
          <a:xfrm>
            <a:off x="7162800" y="3817057"/>
            <a:ext cx="1755877"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t>Fall</a:t>
            </a:r>
          </a:p>
          <a:p>
            <a:pPr algn="ctr"/>
            <a:r>
              <a:rPr lang="en-US" sz="1600" dirty="0" smtClean="0"/>
              <a:t>2012</a:t>
            </a:r>
            <a:endParaRPr lang="en-US" sz="1600" dirty="0"/>
          </a:p>
        </p:txBody>
      </p:sp>
    </p:spTree>
    <p:extLst>
      <p:ext uri="{BB962C8B-B14F-4D97-AF65-F5344CB8AC3E}">
        <p14:creationId xmlns:p14="http://schemas.microsoft.com/office/powerpoint/2010/main" val="3584495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bwMode="auto">
          <a:xfrm>
            <a:off x="2819400" y="0"/>
            <a:ext cx="63246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r>
              <a:rPr lang="en-US" dirty="0" smtClean="0"/>
              <a:t>Timeline Through </a:t>
            </a:r>
            <a:r>
              <a:rPr lang="en-US" dirty="0"/>
              <a:t>First PARCC </a:t>
            </a:r>
            <a:r>
              <a:rPr lang="en-US" dirty="0" smtClean="0"/>
              <a:t>Administration in 2014-2015</a:t>
            </a:r>
          </a:p>
        </p:txBody>
      </p:sp>
      <p:sp>
        <p:nvSpPr>
          <p:cNvPr id="18" name="Rectangle 17"/>
          <p:cNvSpPr/>
          <p:nvPr/>
        </p:nvSpPr>
        <p:spPr>
          <a:xfrm>
            <a:off x="2327910" y="1752600"/>
            <a:ext cx="4488180" cy="381000"/>
          </a:xfrm>
          <a:prstGeom prst="rect">
            <a:avLst/>
          </a:prstGeom>
          <a:no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91B2"/>
                </a:solidFill>
              </a:rPr>
              <a:t>PARCC Tools &amp; Resources</a:t>
            </a:r>
            <a:endParaRPr lang="en-US" dirty="0">
              <a:solidFill>
                <a:srgbClr val="0091B2"/>
              </a:solidFill>
            </a:endParaRPr>
          </a:p>
        </p:txBody>
      </p:sp>
      <p:sp>
        <p:nvSpPr>
          <p:cNvPr id="20" name="Rectangular Callout 19"/>
          <p:cNvSpPr/>
          <p:nvPr/>
        </p:nvSpPr>
        <p:spPr>
          <a:xfrm>
            <a:off x="4298338" y="2525364"/>
            <a:ext cx="1097280" cy="822960"/>
          </a:xfrm>
          <a:prstGeom prst="wedgeRectCallout">
            <a:avLst>
              <a:gd name="adj1" fmla="val 27511"/>
              <a:gd name="adj2" fmla="val 101873"/>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College-ready tools released </a:t>
            </a:r>
          </a:p>
        </p:txBody>
      </p:sp>
      <p:sp>
        <p:nvSpPr>
          <p:cNvPr id="22" name="Rectangular Callout 21"/>
          <p:cNvSpPr/>
          <p:nvPr/>
        </p:nvSpPr>
        <p:spPr>
          <a:xfrm>
            <a:off x="73239" y="2520778"/>
            <a:ext cx="1097280" cy="822960"/>
          </a:xfrm>
          <a:prstGeom prst="wedgeRectCallout">
            <a:avLst>
              <a:gd name="adj1" fmla="val 20674"/>
              <a:gd name="adj2" fmla="val 102165"/>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Partnership Resource Center launched</a:t>
            </a:r>
          </a:p>
        </p:txBody>
      </p:sp>
      <p:sp>
        <p:nvSpPr>
          <p:cNvPr id="23" name="Rectangular Callout 22"/>
          <p:cNvSpPr/>
          <p:nvPr/>
        </p:nvSpPr>
        <p:spPr>
          <a:xfrm>
            <a:off x="1273731" y="2521196"/>
            <a:ext cx="1219200" cy="822960"/>
          </a:xfrm>
          <a:prstGeom prst="wedgeRectCallout">
            <a:avLst>
              <a:gd name="adj1" fmla="val 29043"/>
              <a:gd name="adj2" fmla="val 101950"/>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Professional development modules released</a:t>
            </a:r>
          </a:p>
        </p:txBody>
      </p:sp>
      <p:sp>
        <p:nvSpPr>
          <p:cNvPr id="24" name="Rectangular Callout 23"/>
          <p:cNvSpPr/>
          <p:nvPr/>
        </p:nvSpPr>
        <p:spPr>
          <a:xfrm>
            <a:off x="5731511" y="2520778"/>
            <a:ext cx="1097280" cy="822960"/>
          </a:xfrm>
          <a:prstGeom prst="wedgeRectCallout">
            <a:avLst>
              <a:gd name="adj1" fmla="val -23095"/>
              <a:gd name="adj2" fmla="val 101219"/>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Diagnostic assessments released </a:t>
            </a:r>
          </a:p>
        </p:txBody>
      </p:sp>
      <p:sp>
        <p:nvSpPr>
          <p:cNvPr id="25" name="Rectangular Callout 24"/>
          <p:cNvSpPr/>
          <p:nvPr/>
        </p:nvSpPr>
        <p:spPr>
          <a:xfrm>
            <a:off x="116715" y="4649792"/>
            <a:ext cx="957998" cy="822960"/>
          </a:xfrm>
          <a:prstGeom prst="wedgeRectCallout">
            <a:avLst>
              <a:gd name="adj1" fmla="val -9466"/>
              <a:gd name="adj2" fmla="val -94678"/>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Pilot/field testing begins</a:t>
            </a:r>
            <a:endParaRPr lang="en-US" sz="1400" dirty="0">
              <a:solidFill>
                <a:sysClr val="windowText" lastClr="000000"/>
              </a:solidFill>
            </a:endParaRPr>
          </a:p>
        </p:txBody>
      </p:sp>
      <p:sp>
        <p:nvSpPr>
          <p:cNvPr id="26" name="Rectangular Callout 25"/>
          <p:cNvSpPr/>
          <p:nvPr/>
        </p:nvSpPr>
        <p:spPr>
          <a:xfrm>
            <a:off x="2654002" y="4649792"/>
            <a:ext cx="1449038" cy="822960"/>
          </a:xfrm>
          <a:prstGeom prst="wedgeRectCallout">
            <a:avLst>
              <a:gd name="adj1" fmla="val -43637"/>
              <a:gd name="adj2" fmla="val -94678"/>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Expanded field testing of diagnostic assessment</a:t>
            </a:r>
            <a:endParaRPr lang="en-US" sz="1400" dirty="0">
              <a:solidFill>
                <a:sysClr val="windowText" lastClr="000000"/>
              </a:solidFill>
            </a:endParaRPr>
          </a:p>
        </p:txBody>
      </p:sp>
      <p:sp>
        <p:nvSpPr>
          <p:cNvPr id="27" name="Rectangular Callout 26"/>
          <p:cNvSpPr/>
          <p:nvPr/>
        </p:nvSpPr>
        <p:spPr>
          <a:xfrm>
            <a:off x="5731511" y="4649792"/>
            <a:ext cx="1772984" cy="822960"/>
          </a:xfrm>
          <a:prstGeom prst="wedgeRectCallout">
            <a:avLst>
              <a:gd name="adj1" fmla="val 25837"/>
              <a:gd name="adj2" fmla="val -96841"/>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Optional Diagnostic and Midyear PARCC Assessments</a:t>
            </a:r>
            <a:endParaRPr lang="en-US" sz="1400" dirty="0">
              <a:solidFill>
                <a:sysClr val="windowText" lastClr="000000"/>
              </a:solidFill>
            </a:endParaRPr>
          </a:p>
        </p:txBody>
      </p:sp>
      <p:grpSp>
        <p:nvGrpSpPr>
          <p:cNvPr id="3" name="Group 2"/>
          <p:cNvGrpSpPr/>
          <p:nvPr/>
        </p:nvGrpSpPr>
        <p:grpSpPr>
          <a:xfrm>
            <a:off x="116715" y="3796352"/>
            <a:ext cx="6816352" cy="460248"/>
            <a:chOff x="2097404" y="3810000"/>
            <a:chExt cx="7000876" cy="460248"/>
          </a:xfrm>
        </p:grpSpPr>
        <p:sp>
          <p:nvSpPr>
            <p:cNvPr id="8" name="Chevron 7"/>
            <p:cNvSpPr/>
            <p:nvPr/>
          </p:nvSpPr>
          <p:spPr>
            <a:xfrm>
              <a:off x="2097404" y="3813048"/>
              <a:ext cx="109728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Spring</a:t>
              </a:r>
            </a:p>
            <a:p>
              <a:pPr algn="ctr"/>
              <a:r>
                <a:rPr lang="en-US" sz="1400" dirty="0" smtClean="0"/>
                <a:t>2013</a:t>
              </a:r>
              <a:endParaRPr lang="en-US" sz="1400" dirty="0"/>
            </a:p>
          </p:txBody>
        </p:sp>
        <p:sp>
          <p:nvSpPr>
            <p:cNvPr id="9" name="Chevron 8"/>
            <p:cNvSpPr/>
            <p:nvPr/>
          </p:nvSpPr>
          <p:spPr>
            <a:xfrm>
              <a:off x="3081336" y="3813048"/>
              <a:ext cx="109728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Summer </a:t>
              </a:r>
            </a:p>
            <a:p>
              <a:pPr algn="ctr"/>
              <a:r>
                <a:rPr lang="en-US" sz="1400" dirty="0" smtClean="0"/>
                <a:t>2013</a:t>
              </a:r>
              <a:endParaRPr lang="en-US" sz="1400" dirty="0"/>
            </a:p>
          </p:txBody>
        </p:sp>
        <p:sp>
          <p:nvSpPr>
            <p:cNvPr id="11" name="Chevron 10"/>
            <p:cNvSpPr/>
            <p:nvPr/>
          </p:nvSpPr>
          <p:spPr>
            <a:xfrm>
              <a:off x="5049200" y="3813048"/>
              <a:ext cx="109728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Winter </a:t>
              </a:r>
            </a:p>
            <a:p>
              <a:pPr algn="ctr"/>
              <a:r>
                <a:rPr lang="en-US" sz="1400" dirty="0" smtClean="0"/>
                <a:t>2014</a:t>
              </a:r>
              <a:endParaRPr lang="en-US" sz="1400" dirty="0"/>
            </a:p>
          </p:txBody>
        </p:sp>
        <p:sp>
          <p:nvSpPr>
            <p:cNvPr id="12" name="Chevron 11"/>
            <p:cNvSpPr/>
            <p:nvPr/>
          </p:nvSpPr>
          <p:spPr>
            <a:xfrm>
              <a:off x="6033132" y="3813048"/>
              <a:ext cx="109728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Spring</a:t>
              </a:r>
            </a:p>
            <a:p>
              <a:pPr algn="ctr"/>
              <a:r>
                <a:rPr lang="en-US" sz="1400" dirty="0" smtClean="0"/>
                <a:t>2014</a:t>
              </a:r>
              <a:endParaRPr lang="en-US" sz="1400" dirty="0"/>
            </a:p>
          </p:txBody>
        </p:sp>
        <p:sp>
          <p:nvSpPr>
            <p:cNvPr id="13" name="Chevron 12"/>
            <p:cNvSpPr/>
            <p:nvPr/>
          </p:nvSpPr>
          <p:spPr>
            <a:xfrm>
              <a:off x="7017064" y="3813048"/>
              <a:ext cx="109728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Summer </a:t>
              </a:r>
            </a:p>
            <a:p>
              <a:pPr algn="ctr"/>
              <a:r>
                <a:rPr lang="en-US" sz="1400" dirty="0" smtClean="0"/>
                <a:t>2014</a:t>
              </a:r>
              <a:endParaRPr lang="en-US" sz="1400" dirty="0"/>
            </a:p>
          </p:txBody>
        </p:sp>
        <p:sp>
          <p:nvSpPr>
            <p:cNvPr id="14" name="Chevron 13"/>
            <p:cNvSpPr/>
            <p:nvPr/>
          </p:nvSpPr>
          <p:spPr>
            <a:xfrm>
              <a:off x="4065268" y="3813048"/>
              <a:ext cx="109728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Fall</a:t>
              </a:r>
            </a:p>
            <a:p>
              <a:pPr algn="ctr"/>
              <a:r>
                <a:rPr lang="en-US" sz="1400" dirty="0" smtClean="0"/>
                <a:t>2013</a:t>
              </a:r>
              <a:endParaRPr lang="en-US" sz="1400" dirty="0"/>
            </a:p>
          </p:txBody>
        </p:sp>
        <p:sp>
          <p:nvSpPr>
            <p:cNvPr id="28" name="Chevron 27"/>
            <p:cNvSpPr/>
            <p:nvPr/>
          </p:nvSpPr>
          <p:spPr>
            <a:xfrm>
              <a:off x="8001000" y="3810000"/>
              <a:ext cx="109728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Fall</a:t>
              </a:r>
            </a:p>
            <a:p>
              <a:pPr algn="ctr"/>
              <a:r>
                <a:rPr lang="en-US" sz="1400" dirty="0" smtClean="0"/>
                <a:t>2014</a:t>
              </a:r>
              <a:endParaRPr lang="en-US" sz="1400" dirty="0"/>
            </a:p>
          </p:txBody>
        </p:sp>
      </p:grpSp>
      <p:sp>
        <p:nvSpPr>
          <p:cNvPr id="29" name="Rectangle 28"/>
          <p:cNvSpPr/>
          <p:nvPr/>
        </p:nvSpPr>
        <p:spPr>
          <a:xfrm>
            <a:off x="2327910" y="5791200"/>
            <a:ext cx="4488180" cy="381000"/>
          </a:xfrm>
          <a:prstGeom prst="rect">
            <a:avLst/>
          </a:prstGeom>
          <a:no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91B2"/>
                </a:solidFill>
              </a:rPr>
              <a:t>PARCC Assessment Implementation</a:t>
            </a:r>
            <a:endParaRPr lang="en-US" dirty="0">
              <a:solidFill>
                <a:srgbClr val="0091B2"/>
              </a:solidFill>
            </a:endParaRPr>
          </a:p>
        </p:txBody>
      </p:sp>
      <p:sp>
        <p:nvSpPr>
          <p:cNvPr id="2" name="Slide Number Placeholder 1"/>
          <p:cNvSpPr>
            <a:spLocks noGrp="1"/>
          </p:cNvSpPr>
          <p:nvPr>
            <p:ph type="sldNum" sz="quarter" idx="10"/>
          </p:nvPr>
        </p:nvSpPr>
        <p:spPr/>
        <p:txBody>
          <a:bodyPr>
            <a:normAutofit lnSpcReduction="10000"/>
          </a:bodyPr>
          <a:lstStyle/>
          <a:p>
            <a:fld id="{CFC53C1E-EA2A-4099-BDC8-9BCDAEB0229E}" type="slidenum">
              <a:rPr lang="en-US" smtClean="0"/>
              <a:pPr/>
              <a:t>26</a:t>
            </a:fld>
            <a:endParaRPr lang="en-US" dirty="0"/>
          </a:p>
        </p:txBody>
      </p:sp>
      <p:sp>
        <p:nvSpPr>
          <p:cNvPr id="30" name="Rectangular Callout 29"/>
          <p:cNvSpPr/>
          <p:nvPr/>
        </p:nvSpPr>
        <p:spPr>
          <a:xfrm>
            <a:off x="4237378" y="4649792"/>
            <a:ext cx="1219200" cy="822960"/>
          </a:xfrm>
          <a:prstGeom prst="wedgeRectCallout">
            <a:avLst>
              <a:gd name="adj1" fmla="val -24653"/>
              <a:gd name="adj2" fmla="val -95547"/>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Expanded field testing</a:t>
            </a:r>
            <a:endParaRPr lang="en-US" sz="1400" dirty="0">
              <a:solidFill>
                <a:sysClr val="windowText" lastClr="000000"/>
              </a:solidFill>
            </a:endParaRPr>
          </a:p>
        </p:txBody>
      </p:sp>
      <p:sp>
        <p:nvSpPr>
          <p:cNvPr id="31" name="Rectangular Callout 30"/>
          <p:cNvSpPr/>
          <p:nvPr/>
        </p:nvSpPr>
        <p:spPr>
          <a:xfrm>
            <a:off x="1148910" y="4649792"/>
            <a:ext cx="1295400" cy="822960"/>
          </a:xfrm>
          <a:prstGeom prst="wedgeRectCallout">
            <a:avLst>
              <a:gd name="adj1" fmla="val -74227"/>
              <a:gd name="adj2" fmla="val -94835"/>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Model Instructional Units Released</a:t>
            </a:r>
            <a:endParaRPr lang="en-US" sz="1400" dirty="0">
              <a:solidFill>
                <a:sysClr val="windowText" lastClr="000000"/>
              </a:solidFill>
            </a:endParaRPr>
          </a:p>
        </p:txBody>
      </p:sp>
      <p:sp>
        <p:nvSpPr>
          <p:cNvPr id="32" name="Rectangular Callout 31"/>
          <p:cNvSpPr/>
          <p:nvPr/>
        </p:nvSpPr>
        <p:spPr>
          <a:xfrm>
            <a:off x="2552430" y="2520778"/>
            <a:ext cx="1097280" cy="822960"/>
          </a:xfrm>
          <a:prstGeom prst="wedgeRectCallout">
            <a:avLst>
              <a:gd name="adj1" fmla="val -30512"/>
              <a:gd name="adj2" fmla="val 102509"/>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K-2 Formative Tools Released</a:t>
            </a:r>
          </a:p>
        </p:txBody>
      </p:sp>
      <p:sp>
        <p:nvSpPr>
          <p:cNvPr id="33" name="Chevron 32"/>
          <p:cNvSpPr/>
          <p:nvPr/>
        </p:nvSpPr>
        <p:spPr>
          <a:xfrm>
            <a:off x="6829738" y="3796352"/>
            <a:ext cx="1068359"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Winter </a:t>
            </a:r>
          </a:p>
          <a:p>
            <a:pPr algn="ctr"/>
            <a:r>
              <a:rPr lang="en-US" sz="1400" dirty="0" smtClean="0"/>
              <a:t>2015</a:t>
            </a:r>
            <a:endParaRPr lang="en-US" sz="1400" dirty="0"/>
          </a:p>
        </p:txBody>
      </p:sp>
      <p:sp>
        <p:nvSpPr>
          <p:cNvPr id="34" name="Chevron 33"/>
          <p:cNvSpPr/>
          <p:nvPr/>
        </p:nvSpPr>
        <p:spPr>
          <a:xfrm>
            <a:off x="7786048" y="3799400"/>
            <a:ext cx="1068359"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Spring</a:t>
            </a:r>
          </a:p>
          <a:p>
            <a:pPr algn="ctr"/>
            <a:r>
              <a:rPr lang="en-US" sz="1400" dirty="0" smtClean="0"/>
              <a:t>2015</a:t>
            </a:r>
            <a:endParaRPr lang="en-US" sz="1400" dirty="0"/>
          </a:p>
        </p:txBody>
      </p:sp>
      <p:sp>
        <p:nvSpPr>
          <p:cNvPr id="35" name="Rectangular Callout 34"/>
          <p:cNvSpPr/>
          <p:nvPr/>
        </p:nvSpPr>
        <p:spPr>
          <a:xfrm>
            <a:off x="7239000" y="2529950"/>
            <a:ext cx="1362775" cy="822960"/>
          </a:xfrm>
          <a:prstGeom prst="wedgeRectCallout">
            <a:avLst>
              <a:gd name="adj1" fmla="val 21856"/>
              <a:gd name="adj2" fmla="val 101008"/>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Summative PARCC Assessments </a:t>
            </a:r>
          </a:p>
        </p:txBody>
      </p:sp>
      <p:sp>
        <p:nvSpPr>
          <p:cNvPr id="36" name="Rectangular Callout 35"/>
          <p:cNvSpPr/>
          <p:nvPr/>
        </p:nvSpPr>
        <p:spPr>
          <a:xfrm>
            <a:off x="7635207" y="4649792"/>
            <a:ext cx="1219200" cy="822960"/>
          </a:xfrm>
          <a:prstGeom prst="wedgeRectCallout">
            <a:avLst>
              <a:gd name="adj1" fmla="val 34676"/>
              <a:gd name="adj2" fmla="val -50270"/>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Standard Setting</a:t>
            </a:r>
            <a:endParaRPr lang="en-US" sz="1400" dirty="0">
              <a:solidFill>
                <a:sysClr val="windowText" lastClr="000000"/>
              </a:solidFill>
            </a:endParaRPr>
          </a:p>
        </p:txBody>
      </p:sp>
    </p:spTree>
    <p:extLst>
      <p:ext uri="{BB962C8B-B14F-4D97-AF65-F5344CB8AC3E}">
        <p14:creationId xmlns:p14="http://schemas.microsoft.com/office/powerpoint/2010/main" val="157392285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381000" y="1905000"/>
            <a:ext cx="8229600" cy="2057400"/>
          </a:xfrm>
        </p:spPr>
        <p:txBody>
          <a:bodyPr/>
          <a:lstStyle/>
          <a:p>
            <a:pPr algn="ctr">
              <a:buNone/>
            </a:pPr>
            <a:r>
              <a:rPr lang="en-US" sz="3600" b="1" dirty="0" smtClean="0"/>
              <a:t>The Partnership for Assessment of Readiness for College and Careers </a:t>
            </a:r>
          </a:p>
          <a:p>
            <a:pPr algn="ctr">
              <a:buNone/>
            </a:pPr>
            <a:endParaRPr lang="en-US" sz="1000" b="1" dirty="0" smtClean="0"/>
          </a:p>
          <a:p>
            <a:pPr algn="ctr">
              <a:buNone/>
            </a:pPr>
            <a:r>
              <a:rPr lang="en-US" b="1" dirty="0" smtClean="0"/>
              <a:t>March 2012</a:t>
            </a:r>
          </a:p>
          <a:p>
            <a:pPr algn="ctr">
              <a:buNone/>
            </a:pPr>
            <a:endParaRPr lang="en-US" b="1" dirty="0" smtClean="0"/>
          </a:p>
          <a:p>
            <a:pPr algn="ctr">
              <a:buNone/>
            </a:pPr>
            <a:endParaRPr lang="en-US" sz="800" b="1" i="1" u="sng" dirty="0" smtClean="0">
              <a:solidFill>
                <a:srgbClr val="8F23B3"/>
              </a:solidFill>
            </a:endParaRPr>
          </a:p>
          <a:p>
            <a:pPr algn="ctr">
              <a:buNone/>
            </a:pPr>
            <a:r>
              <a:rPr lang="en-US" dirty="0"/>
              <a:t>Sign up for PARCC Place Newsletter and Updates at </a:t>
            </a:r>
            <a:r>
              <a:rPr lang="en-US" dirty="0">
                <a:hlinkClick r:id="rId3"/>
              </a:rPr>
              <a:t>www.parcconline.org</a:t>
            </a:r>
            <a:r>
              <a:rPr lang="en-US" dirty="0"/>
              <a:t> </a:t>
            </a:r>
          </a:p>
          <a:p>
            <a:pPr algn="ctr">
              <a:buNone/>
            </a:pPr>
            <a:endParaRPr lang="en-US" b="1" i="1" u="sng" dirty="0" smtClean="0">
              <a:solidFill>
                <a:srgbClr val="8F23B3"/>
              </a:solidFill>
            </a:endParaRPr>
          </a:p>
          <a:p>
            <a:pPr algn="ctr">
              <a:buNone/>
            </a:pPr>
            <a:endParaRPr lang="en-US" sz="3600" b="1"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nchor="t" anchorCtr="1"/>
          <a:lstStyle/>
          <a:p>
            <a:r>
              <a:rPr lang="en-US" sz="3600" b="1" dirty="0">
                <a:solidFill>
                  <a:schemeClr val="tx1"/>
                </a:solidFill>
                <a:latin typeface="+mj-lt"/>
                <a:ea typeface="+mj-ea"/>
                <a:cs typeface="+mj-cs"/>
              </a:rPr>
              <a:t>Educator Licensure Testing Requirements Updates:</a:t>
            </a: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685800" y="1905000"/>
            <a:ext cx="8001000" cy="4343400"/>
          </a:xfrm>
        </p:spPr>
        <p:txBody>
          <a:bodyPr/>
          <a:lstStyle/>
          <a:p>
            <a:pPr marL="457200" lvl="0" indent="-457200" algn="l">
              <a:spcAft>
                <a:spcPts val="600"/>
              </a:spcAft>
              <a:buFontTx/>
              <a:buChar char="-"/>
            </a:pPr>
            <a:r>
              <a:rPr lang="en-US" b="1" dirty="0" smtClean="0">
                <a:solidFill>
                  <a:srgbClr val="C00000"/>
                </a:solidFill>
                <a:latin typeface="+mn-lt"/>
                <a:ea typeface="+mn-ea"/>
                <a:cs typeface="+mn-cs"/>
              </a:rPr>
              <a:t>Educator Licensure Testing (Praxis II and ACTFL/LTI) requirements are available on the ODE website</a:t>
            </a:r>
            <a:endParaRPr lang="en-US" b="1" dirty="0">
              <a:solidFill>
                <a:srgbClr val="C00000"/>
              </a:solidFill>
            </a:endParaRPr>
          </a:p>
          <a:p>
            <a:pPr marL="457200" lvl="0" indent="-457200" algn="l">
              <a:spcAft>
                <a:spcPts val="600"/>
              </a:spcAft>
              <a:buFontTx/>
              <a:buChar char="-"/>
            </a:pPr>
            <a:r>
              <a:rPr lang="en-US" b="1" dirty="0" smtClean="0">
                <a:solidFill>
                  <a:srgbClr val="C00000"/>
                </a:solidFill>
                <a:latin typeface="+mn-lt"/>
                <a:ea typeface="+mn-ea"/>
                <a:cs typeface="+mn-cs"/>
              </a:rPr>
              <a:t>This Educator Licensure Testing Chart is updated in January and July of each year.</a:t>
            </a:r>
          </a:p>
          <a:p>
            <a:pPr lvl="0"/>
            <a:r>
              <a:rPr lang="en-US" b="1" dirty="0" smtClean="0">
                <a:solidFill>
                  <a:srgbClr val="8F23B3"/>
                </a:solidFill>
                <a:hlinkClick r:id="rId2"/>
              </a:rPr>
              <a:t>www.education.ohio.gov</a:t>
            </a:r>
            <a:endParaRPr lang="en-US" b="1" dirty="0" smtClean="0">
              <a:solidFill>
                <a:srgbClr val="8F23B3"/>
              </a:solidFill>
            </a:endParaRPr>
          </a:p>
          <a:p>
            <a:pPr lvl="0"/>
            <a:r>
              <a:rPr lang="en-US" sz="3000" b="1" dirty="0">
                <a:solidFill>
                  <a:srgbClr val="8F23B3"/>
                </a:solidFill>
              </a:rPr>
              <a:t>s</a:t>
            </a:r>
            <a:r>
              <a:rPr lang="en-US" sz="3000" b="1" dirty="0" smtClean="0">
                <a:solidFill>
                  <a:srgbClr val="8F23B3"/>
                </a:solidFill>
              </a:rPr>
              <a:t>earch: Educator Licensure Examinations  </a:t>
            </a:r>
            <a:endParaRPr lang="en-US" sz="3000" dirty="0" smtClean="0">
              <a:solidFill>
                <a:srgbClr val="8F23B3"/>
              </a:solidFill>
            </a:endParaRPr>
          </a:p>
          <a:p>
            <a:pPr lvl="1" algn="l"/>
            <a:endParaRPr lang="en-US" dirty="0"/>
          </a:p>
        </p:txBody>
      </p:sp>
    </p:spTree>
    <p:extLst>
      <p:ext uri="{BB962C8B-B14F-4D97-AF65-F5344CB8AC3E}">
        <p14:creationId xmlns:p14="http://schemas.microsoft.com/office/powerpoint/2010/main" val="2795623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nchor="t" anchorCtr="1"/>
          <a:lstStyle/>
          <a:p>
            <a:r>
              <a:rPr lang="en-US" sz="3600" b="1" dirty="0">
                <a:solidFill>
                  <a:schemeClr val="tx1"/>
                </a:solidFill>
                <a:latin typeface="+mj-lt"/>
                <a:ea typeface="+mj-ea"/>
                <a:cs typeface="+mj-cs"/>
              </a:rPr>
              <a:t>Educator Licensure Testing </a:t>
            </a:r>
            <a:r>
              <a:rPr lang="en-US" sz="3600" b="1" dirty="0" smtClean="0">
                <a:solidFill>
                  <a:schemeClr val="tx1"/>
                </a:solidFill>
                <a:latin typeface="+mj-lt"/>
                <a:ea typeface="+mj-ea"/>
                <a:cs typeface="+mj-cs"/>
              </a:rPr>
              <a:t>Chart:</a:t>
            </a:r>
            <a:endParaRPr lang="en-US" sz="3600" dirty="0">
              <a:solidFill>
                <a:schemeClr val="tx1"/>
              </a:solidFill>
              <a:latin typeface="+mj-lt"/>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1818102331"/>
              </p:ext>
            </p:extLst>
          </p:nvPr>
        </p:nvGraphicFramePr>
        <p:xfrm>
          <a:off x="609600" y="3200400"/>
          <a:ext cx="8077201" cy="1518854"/>
        </p:xfrm>
        <a:graphic>
          <a:graphicData uri="http://schemas.openxmlformats.org/drawingml/2006/table">
            <a:tbl>
              <a:tblPr>
                <a:tableStyleId>{5C22544A-7EE6-4342-B048-85BDC9FD1C3A}</a:tableStyleId>
              </a:tblPr>
              <a:tblGrid>
                <a:gridCol w="1258784"/>
                <a:gridCol w="1258784"/>
                <a:gridCol w="734291"/>
                <a:gridCol w="1573481"/>
                <a:gridCol w="1573481"/>
                <a:gridCol w="839190"/>
                <a:gridCol w="839190"/>
              </a:tblGrid>
              <a:tr h="233783">
                <a:tc rowSpan="2">
                  <a:txBody>
                    <a:bodyPr/>
                    <a:lstStyle/>
                    <a:p>
                      <a:pPr marL="0" marR="0" algn="ctr">
                        <a:spcBef>
                          <a:spcPts val="0"/>
                        </a:spcBef>
                        <a:spcAft>
                          <a:spcPts val="0"/>
                        </a:spcAft>
                      </a:pPr>
                      <a:r>
                        <a:rPr lang="en-US" sz="1200" b="1" dirty="0">
                          <a:effectLst/>
                        </a:rPr>
                        <a:t>Area of Licensure</a:t>
                      </a:r>
                      <a:br>
                        <a:rPr lang="en-US" sz="1200" b="1" dirty="0">
                          <a:effectLst/>
                        </a:rPr>
                      </a:br>
                      <a:r>
                        <a:rPr lang="en-US" sz="1100" b="1" dirty="0">
                          <a:effectLst/>
                        </a:rPr>
                        <a:t>(Type and Code)</a:t>
                      </a:r>
                      <a:endParaRPr lang="en-US" sz="1100" b="1" dirty="0">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gridSpan="3">
                  <a:txBody>
                    <a:bodyPr/>
                    <a:lstStyle/>
                    <a:p>
                      <a:pPr marL="0" marR="0" algn="ctr">
                        <a:spcBef>
                          <a:spcPts val="0"/>
                        </a:spcBef>
                        <a:spcAft>
                          <a:spcPts val="0"/>
                        </a:spcAft>
                      </a:pPr>
                      <a:r>
                        <a:rPr lang="en-US" sz="1200" b="1">
                          <a:effectLst/>
                        </a:rPr>
                        <a:t>Praxis II PLT required</a:t>
                      </a:r>
                      <a:endParaRPr lang="en-US" sz="1100" b="1">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100" b="1" dirty="0">
                          <a:effectLst/>
                        </a:rPr>
                        <a:t>Praxis II subject test required</a:t>
                      </a:r>
                      <a:endParaRPr lang="en-US" sz="1100" b="1" dirty="0">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r>
              <a:tr h="434169">
                <a:tc vMerge="1">
                  <a:txBody>
                    <a:bodyPr/>
                    <a:lstStyle/>
                    <a:p>
                      <a:endParaRPr lang="en-US"/>
                    </a:p>
                  </a:txBody>
                  <a:tcPr/>
                </a:tc>
                <a:tc>
                  <a:txBody>
                    <a:bodyPr/>
                    <a:lstStyle/>
                    <a:p>
                      <a:pPr marL="0" marR="0" algn="ctr">
                        <a:spcBef>
                          <a:spcPts val="0"/>
                        </a:spcBef>
                        <a:spcAft>
                          <a:spcPts val="0"/>
                        </a:spcAft>
                      </a:pPr>
                      <a:r>
                        <a:rPr lang="en-US" sz="1200" dirty="0">
                          <a:effectLst/>
                        </a:rPr>
                        <a:t>Test name</a:t>
                      </a:r>
                      <a:endParaRPr lang="en-US" sz="1200" dirty="0">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200" dirty="0">
                          <a:effectLst/>
                        </a:rPr>
                        <a:t>Test number</a:t>
                      </a:r>
                      <a:endParaRPr lang="en-US" sz="1200" dirty="0">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200">
                          <a:effectLst/>
                        </a:rPr>
                        <a:t>Qualifying score</a:t>
                      </a:r>
                      <a:endParaRPr lang="en-US" sz="1200">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200" dirty="0">
                          <a:effectLst/>
                        </a:rPr>
                        <a:t>Test name</a:t>
                      </a:r>
                      <a:endParaRPr lang="en-US" sz="1200" dirty="0">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200">
                          <a:effectLst/>
                        </a:rPr>
                        <a:t>Test number</a:t>
                      </a:r>
                      <a:endParaRPr lang="en-US" sz="1200">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200" dirty="0">
                          <a:effectLst/>
                        </a:rPr>
                        <a:t>Qualifying score</a:t>
                      </a:r>
                      <a:endParaRPr lang="en-US" sz="1200" dirty="0">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r>
              <a:tr h="850902">
                <a:tc>
                  <a:txBody>
                    <a:bodyPr/>
                    <a:lstStyle/>
                    <a:p>
                      <a:pPr marL="0" marR="0" algn="ctr">
                        <a:spcBef>
                          <a:spcPts val="0"/>
                        </a:spcBef>
                        <a:spcAft>
                          <a:spcPts val="0"/>
                        </a:spcAft>
                      </a:pPr>
                      <a:r>
                        <a:rPr lang="en-US" sz="1200" b="1" dirty="0">
                          <a:effectLst/>
                        </a:rPr>
                        <a:t>Early Childhood </a:t>
                      </a:r>
                    </a:p>
                    <a:p>
                      <a:pPr marL="0" marR="0" algn="ctr">
                        <a:spcBef>
                          <a:spcPts val="0"/>
                        </a:spcBef>
                        <a:spcAft>
                          <a:spcPts val="0"/>
                        </a:spcAft>
                      </a:pPr>
                      <a:r>
                        <a:rPr lang="en-US" sz="1200" b="1" dirty="0">
                          <a:effectLst/>
                        </a:rPr>
                        <a:t>(71-no code)</a:t>
                      </a:r>
                      <a:endParaRPr lang="en-US" sz="1200" b="1" dirty="0">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000" b="1" dirty="0">
                          <a:effectLst/>
                        </a:rPr>
                        <a:t>Principles of Learning and Teaching</a:t>
                      </a:r>
                    </a:p>
                    <a:p>
                      <a:pPr marL="0" marR="0" algn="ctr">
                        <a:spcBef>
                          <a:spcPts val="0"/>
                        </a:spcBef>
                        <a:spcAft>
                          <a:spcPts val="0"/>
                        </a:spcAft>
                      </a:pPr>
                      <a:r>
                        <a:rPr lang="en-US" sz="1000" b="1" dirty="0">
                          <a:effectLst/>
                        </a:rPr>
                        <a:t>Early Childhood</a:t>
                      </a:r>
                    </a:p>
                    <a:p>
                      <a:pPr marL="0" marR="0" algn="ctr">
                        <a:spcBef>
                          <a:spcPts val="0"/>
                        </a:spcBef>
                        <a:spcAft>
                          <a:spcPts val="0"/>
                        </a:spcAft>
                      </a:pPr>
                      <a:r>
                        <a:rPr lang="en-US" sz="1000" b="1" dirty="0">
                          <a:effectLst/>
                        </a:rPr>
                        <a:t>(P-3)</a:t>
                      </a:r>
                      <a:endParaRPr lang="en-US" sz="1000" b="1" dirty="0">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200" b="1" dirty="0">
                          <a:effectLst/>
                        </a:rPr>
                        <a:t>0521</a:t>
                      </a:r>
                      <a:endParaRPr lang="en-US" sz="1200" b="1" dirty="0">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200" b="1" dirty="0">
                          <a:effectLst/>
                        </a:rPr>
                        <a:t>166</a:t>
                      </a:r>
                      <a:endParaRPr lang="en-US" sz="1200" b="1" dirty="0">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200" b="1" dirty="0">
                          <a:effectLst/>
                        </a:rPr>
                        <a:t>Education of Young Children </a:t>
                      </a:r>
                    </a:p>
                    <a:p>
                      <a:pPr marL="0" marR="0">
                        <a:spcBef>
                          <a:spcPts val="0"/>
                        </a:spcBef>
                        <a:spcAft>
                          <a:spcPts val="0"/>
                        </a:spcAft>
                      </a:pPr>
                      <a:r>
                        <a:rPr lang="en-US" sz="1200" b="1" dirty="0">
                          <a:effectLst/>
                        </a:rPr>
                        <a:t> </a:t>
                      </a:r>
                      <a:endParaRPr lang="en-US" sz="1200" b="1" dirty="0">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200" b="1">
                          <a:effectLst/>
                        </a:rPr>
                        <a:t>0021</a:t>
                      </a:r>
                    </a:p>
                    <a:p>
                      <a:pPr marL="0" marR="0" algn="ctr">
                        <a:spcBef>
                          <a:spcPts val="0"/>
                        </a:spcBef>
                        <a:spcAft>
                          <a:spcPts val="0"/>
                        </a:spcAft>
                      </a:pPr>
                      <a:r>
                        <a:rPr lang="en-US" sz="1200" b="1">
                          <a:effectLst/>
                        </a:rPr>
                        <a:t>Or</a:t>
                      </a:r>
                    </a:p>
                    <a:p>
                      <a:pPr marL="0" marR="0" algn="ctr">
                        <a:spcBef>
                          <a:spcPts val="0"/>
                        </a:spcBef>
                        <a:spcAft>
                          <a:spcPts val="0"/>
                        </a:spcAft>
                      </a:pPr>
                      <a:r>
                        <a:rPr lang="en-US" sz="1200" b="1">
                          <a:effectLst/>
                        </a:rPr>
                        <a:t>*5021</a:t>
                      </a:r>
                      <a:endParaRPr lang="en-US" sz="1200" b="1">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200" b="1" dirty="0">
                          <a:effectLst/>
                        </a:rPr>
                        <a:t>166</a:t>
                      </a:r>
                      <a:endParaRPr lang="en-US" sz="1200" b="1" dirty="0">
                        <a:effectLst/>
                        <a:latin typeface="Times New Roman"/>
                        <a:ea typeface="Times New Roman"/>
                      </a:endParaRPr>
                    </a:p>
                  </a:txBody>
                  <a:tcPr marL="60564" marR="60564"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r>
            </a:tbl>
          </a:graphicData>
        </a:graphic>
      </p:graphicFrame>
      <p:sp>
        <p:nvSpPr>
          <p:cNvPr id="3" name="Rectangle 3"/>
          <p:cNvSpPr>
            <a:spLocks noGrp="1" noChangeArrowheads="1"/>
          </p:cNvSpPr>
          <p:nvPr>
            <p:ph type="subTitle" idx="1"/>
          </p:nvPr>
        </p:nvSpPr>
        <p:spPr bwMode="auto">
          <a:xfrm>
            <a:off x="3429000" y="1888867"/>
            <a:ext cx="236154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hangingPunct="0">
              <a:spcBef>
                <a:spcPct val="0"/>
              </a:spcBef>
            </a:pPr>
            <a:r>
              <a:rPr kumimoji="0" lang="en-US" sz="2400" b="0" i="0" u="none" strike="noStrike" cap="none" normalizeH="0" baseline="0" dirty="0" smtClean="0">
                <a:ln>
                  <a:noFill/>
                </a:ln>
                <a:solidFill>
                  <a:schemeClr val="tx1"/>
                </a:solidFill>
                <a:effectLst/>
                <a:latin typeface="Arial" pitchFamily="34" charset="0"/>
                <a:cs typeface="Arial" pitchFamily="34" charset="0"/>
              </a:rPr>
              <a:t>Early Childhood</a:t>
            </a:r>
          </a:p>
          <a:p>
            <a:pPr lvl="0" eaLnBrk="0" hangingPunct="0">
              <a:spcBef>
                <a:spcPct val="0"/>
              </a:spcBef>
            </a:pPr>
            <a:r>
              <a:rPr kumimoji="0" lang="en-US" sz="2400" b="0" i="0" u="none" strike="noStrike" cap="none" normalizeH="0" baseline="0" dirty="0" smtClean="0">
                <a:ln>
                  <a:noFill/>
                </a:ln>
                <a:solidFill>
                  <a:schemeClr val="tx1"/>
                </a:solidFill>
                <a:effectLst/>
                <a:latin typeface="Arial" pitchFamily="34" charset="0"/>
                <a:cs typeface="Arial" pitchFamily="34" charset="0"/>
              </a:rPr>
              <a:t>(Grades PK-3)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52808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nchor="t" anchorCtr="1"/>
          <a:lstStyle/>
          <a:p>
            <a:r>
              <a:rPr lang="en-US" sz="3600" b="1" dirty="0" smtClean="0">
                <a:solidFill>
                  <a:schemeClr val="tx1"/>
                </a:solidFill>
                <a:latin typeface="+mj-lt"/>
                <a:ea typeface="+mj-ea"/>
                <a:cs typeface="+mj-cs"/>
              </a:rPr>
              <a:t/>
            </a:r>
            <a:br>
              <a:rPr lang="en-US" sz="3600" b="1" dirty="0" smtClean="0">
                <a:solidFill>
                  <a:schemeClr val="tx1"/>
                </a:solidFill>
                <a:latin typeface="+mj-lt"/>
                <a:ea typeface="+mj-ea"/>
                <a:cs typeface="+mj-cs"/>
              </a:rPr>
            </a:br>
            <a:r>
              <a:rPr lang="en-US" sz="3600" b="1" dirty="0" smtClean="0">
                <a:solidFill>
                  <a:schemeClr val="tx1"/>
                </a:solidFill>
                <a:latin typeface="+mj-lt"/>
                <a:ea typeface="+mj-ea"/>
                <a:cs typeface="+mj-cs"/>
              </a:rPr>
              <a:t>Educator </a:t>
            </a:r>
            <a:r>
              <a:rPr lang="en-US" sz="3600" b="1" dirty="0">
                <a:solidFill>
                  <a:schemeClr val="tx1"/>
                </a:solidFill>
                <a:latin typeface="+mj-lt"/>
                <a:ea typeface="+mj-ea"/>
                <a:cs typeface="+mj-cs"/>
              </a:rPr>
              <a:t>Licensure </a:t>
            </a:r>
            <a:r>
              <a:rPr lang="en-US" sz="3600" b="1" dirty="0" smtClean="0">
                <a:solidFill>
                  <a:schemeClr val="tx1"/>
                </a:solidFill>
                <a:latin typeface="+mj-lt"/>
                <a:ea typeface="+mj-ea"/>
                <a:cs typeface="+mj-cs"/>
              </a:rPr>
              <a:t>Testing:</a:t>
            </a:r>
            <a:endParaRPr lang="en-US" sz="3600" dirty="0">
              <a:solidFill>
                <a:schemeClr val="tx1"/>
              </a:solidFill>
              <a:latin typeface="+mj-lt"/>
              <a:ea typeface="+mj-ea"/>
              <a:cs typeface="+mj-cs"/>
            </a:endParaRPr>
          </a:p>
        </p:txBody>
      </p:sp>
      <p:sp>
        <p:nvSpPr>
          <p:cNvPr id="6" name="Subtitle 5"/>
          <p:cNvSpPr>
            <a:spLocks noGrp="1"/>
          </p:cNvSpPr>
          <p:nvPr>
            <p:ph type="subTitle" idx="1"/>
          </p:nvPr>
        </p:nvSpPr>
        <p:spPr>
          <a:xfrm>
            <a:off x="990600" y="1981200"/>
            <a:ext cx="7239000" cy="4038600"/>
          </a:xfrm>
        </p:spPr>
        <p:txBody>
          <a:bodyPr/>
          <a:lstStyle/>
          <a:p>
            <a:r>
              <a:rPr lang="en-US" sz="3600" dirty="0" smtClean="0">
                <a:solidFill>
                  <a:srgbClr val="FF0000"/>
                </a:solidFill>
              </a:rPr>
              <a:t>Disclaimer: Educator Licensure </a:t>
            </a:r>
            <a:r>
              <a:rPr lang="en-US" sz="3600" dirty="0">
                <a:solidFill>
                  <a:srgbClr val="FF0000"/>
                </a:solidFill>
              </a:rPr>
              <a:t>tests and qualifying scores listed in </a:t>
            </a:r>
            <a:r>
              <a:rPr lang="en-US" sz="3600" dirty="0" smtClean="0">
                <a:solidFill>
                  <a:srgbClr val="FF0000"/>
                </a:solidFill>
              </a:rPr>
              <a:t>the ODE charts and on the ETS website </a:t>
            </a:r>
            <a:r>
              <a:rPr lang="en-US" sz="3600" dirty="0">
                <a:solidFill>
                  <a:srgbClr val="FF0000"/>
                </a:solidFill>
              </a:rPr>
              <a:t>are subject to change</a:t>
            </a:r>
          </a:p>
          <a:p>
            <a:r>
              <a:rPr lang="en-US" sz="3600" dirty="0">
                <a:solidFill>
                  <a:srgbClr val="FF0000"/>
                </a:solidFill>
              </a:rPr>
              <a:t> by the Ohio State Board of Education.</a:t>
            </a:r>
          </a:p>
        </p:txBody>
      </p:sp>
    </p:spTree>
    <p:extLst>
      <p:ext uri="{BB962C8B-B14F-4D97-AF65-F5344CB8AC3E}">
        <p14:creationId xmlns:p14="http://schemas.microsoft.com/office/powerpoint/2010/main" val="2196094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457200"/>
            <a:ext cx="7772400" cy="1143000"/>
          </a:xfrm>
        </p:spPr>
        <p:txBody>
          <a:bodyPr anchor="t" anchorCtr="1"/>
          <a:lstStyle/>
          <a:p>
            <a:r>
              <a:rPr lang="en-US" sz="3600" b="1" dirty="0">
                <a:solidFill>
                  <a:schemeClr val="tx1"/>
                </a:solidFill>
                <a:latin typeface="+mj-lt"/>
                <a:ea typeface="+mj-ea"/>
                <a:cs typeface="+mj-cs"/>
              </a:rPr>
              <a:t>Educator Licensure Testing Requirements Updates:</a:t>
            </a: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685800" y="1905000"/>
            <a:ext cx="8153400" cy="4343400"/>
          </a:xfrm>
        </p:spPr>
        <p:txBody>
          <a:bodyPr/>
          <a:lstStyle/>
          <a:p>
            <a:pPr marL="457200" lvl="0" indent="-457200" algn="l">
              <a:spcAft>
                <a:spcPts val="600"/>
              </a:spcAft>
              <a:buFontTx/>
              <a:buChar char="-"/>
            </a:pPr>
            <a:r>
              <a:rPr lang="en-US" b="1" dirty="0" smtClean="0">
                <a:solidFill>
                  <a:srgbClr val="C00000"/>
                </a:solidFill>
                <a:latin typeface="+mn-lt"/>
                <a:ea typeface="+mn-ea"/>
                <a:cs typeface="+mn-cs"/>
              </a:rPr>
              <a:t>Praxis </a:t>
            </a:r>
            <a:r>
              <a:rPr lang="en-US" b="1" dirty="0">
                <a:solidFill>
                  <a:srgbClr val="C00000"/>
                </a:solidFill>
                <a:latin typeface="+mn-lt"/>
                <a:ea typeface="+mn-ea"/>
                <a:cs typeface="+mn-cs"/>
              </a:rPr>
              <a:t>test code numbers that begin with a “5” indicate that the test is available in computer format. </a:t>
            </a:r>
            <a:endParaRPr lang="en-US" b="1" dirty="0" smtClean="0">
              <a:solidFill>
                <a:srgbClr val="C00000"/>
              </a:solidFill>
              <a:latin typeface="+mn-lt"/>
              <a:ea typeface="+mn-ea"/>
              <a:cs typeface="+mn-cs"/>
            </a:endParaRPr>
          </a:p>
          <a:p>
            <a:pPr marL="457200" lvl="0" indent="-457200" algn="l">
              <a:spcAft>
                <a:spcPts val="600"/>
              </a:spcAft>
              <a:buFontTx/>
              <a:buChar char="-"/>
            </a:pPr>
            <a:r>
              <a:rPr lang="en-US" b="1" dirty="0" smtClean="0">
                <a:latin typeface="+mn-lt"/>
                <a:ea typeface="+mn-ea"/>
                <a:cs typeface="+mn-cs"/>
              </a:rPr>
              <a:t>These </a:t>
            </a:r>
            <a:r>
              <a:rPr lang="en-US" b="1" dirty="0">
                <a:latin typeface="+mn-lt"/>
                <a:ea typeface="+mn-ea"/>
                <a:cs typeface="+mn-cs"/>
              </a:rPr>
              <a:t>tests will continue to be available in paper format. </a:t>
            </a:r>
            <a:endParaRPr lang="en-US" b="1" dirty="0" smtClean="0">
              <a:latin typeface="+mn-lt"/>
              <a:ea typeface="+mn-ea"/>
              <a:cs typeface="+mn-cs"/>
            </a:endParaRPr>
          </a:p>
          <a:p>
            <a:pPr marL="457200" lvl="0" indent="-457200" algn="l">
              <a:spcAft>
                <a:spcPts val="600"/>
              </a:spcAft>
              <a:buFontTx/>
              <a:buChar char="-"/>
            </a:pPr>
            <a:r>
              <a:rPr lang="en-US" b="1" dirty="0" smtClean="0">
                <a:solidFill>
                  <a:srgbClr val="C00000"/>
                </a:solidFill>
                <a:latin typeface="+mn-lt"/>
                <a:ea typeface="+mn-ea"/>
                <a:cs typeface="+mn-cs"/>
              </a:rPr>
              <a:t>The </a:t>
            </a:r>
            <a:r>
              <a:rPr lang="en-US" b="1" dirty="0">
                <a:solidFill>
                  <a:srgbClr val="C00000"/>
                </a:solidFill>
                <a:latin typeface="+mn-lt"/>
                <a:ea typeface="+mn-ea"/>
                <a:cs typeface="+mn-cs"/>
              </a:rPr>
              <a:t>qualifying score for both computer and written format is the same.  </a:t>
            </a:r>
            <a:endParaRPr lang="en-US" dirty="0">
              <a:solidFill>
                <a:srgbClr val="C00000"/>
              </a:solidFill>
              <a:latin typeface="+mn-lt"/>
              <a:ea typeface="+mn-ea"/>
              <a:cs typeface="+mn-cs"/>
            </a:endParaRPr>
          </a:p>
          <a:p>
            <a:pPr lvl="1" algn="l"/>
            <a:endParaRPr lang="en-US" dirty="0"/>
          </a:p>
        </p:txBody>
      </p:sp>
    </p:spTree>
    <p:extLst>
      <p:ext uri="{BB962C8B-B14F-4D97-AF65-F5344CB8AC3E}">
        <p14:creationId xmlns:p14="http://schemas.microsoft.com/office/powerpoint/2010/main" val="2502943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304800"/>
            <a:ext cx="7772400" cy="1143000"/>
          </a:xfrm>
        </p:spPr>
        <p:txBody>
          <a:bodyPr anchor="t" anchorCtr="1"/>
          <a:lstStyle/>
          <a:p>
            <a:r>
              <a:rPr lang="en-US" sz="3600" b="1" dirty="0">
                <a:solidFill>
                  <a:schemeClr val="tx1"/>
                </a:solidFill>
                <a:latin typeface="+mj-lt"/>
                <a:ea typeface="+mj-ea"/>
                <a:cs typeface="+mj-cs"/>
              </a:rPr>
              <a:t>Educator Licensure Testing Requirements Updates:</a:t>
            </a: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457200" y="1600200"/>
            <a:ext cx="8458200" cy="4800600"/>
          </a:xfrm>
        </p:spPr>
        <p:txBody>
          <a:bodyPr/>
          <a:lstStyle/>
          <a:p>
            <a:pPr algn="l"/>
            <a:r>
              <a:rPr lang="en-US" sz="2400" b="1" dirty="0">
                <a:solidFill>
                  <a:schemeClr val="tx1"/>
                </a:solidFill>
                <a:latin typeface="+mn-lt"/>
                <a:ea typeface="+mn-ea"/>
                <a:cs typeface="+mn-cs"/>
              </a:rPr>
              <a:t> </a:t>
            </a:r>
            <a:r>
              <a:rPr lang="en-US" sz="2400" b="1" dirty="0" smtClean="0">
                <a:solidFill>
                  <a:schemeClr val="tx1"/>
                </a:solidFill>
                <a:latin typeface="+mn-lt"/>
                <a:ea typeface="+mn-ea"/>
                <a:cs typeface="+mn-cs"/>
              </a:rPr>
              <a:t>Effective </a:t>
            </a:r>
            <a:r>
              <a:rPr lang="en-US" sz="2400" b="1" dirty="0">
                <a:solidFill>
                  <a:schemeClr val="tx1"/>
                </a:solidFill>
                <a:latin typeface="+mn-lt"/>
                <a:ea typeface="+mn-ea"/>
                <a:cs typeface="+mn-cs"/>
              </a:rPr>
              <a:t>September 2012 qualifying scores and/or code numbers for the following tests will change as indicated.  </a:t>
            </a:r>
            <a:endParaRPr lang="en-US" sz="2400" b="1" dirty="0" smtClean="0">
              <a:solidFill>
                <a:schemeClr val="tx1"/>
              </a:solidFill>
              <a:latin typeface="+mn-lt"/>
              <a:ea typeface="+mn-ea"/>
              <a:cs typeface="+mn-cs"/>
            </a:endParaRPr>
          </a:p>
          <a:p>
            <a:pPr lvl="0" algn="l"/>
            <a:endParaRPr lang="en-US" sz="2400" dirty="0">
              <a:solidFill>
                <a:schemeClr val="tx1"/>
              </a:solidFill>
              <a:latin typeface="+mn-lt"/>
              <a:ea typeface="+mn-ea"/>
              <a:cs typeface="+mn-cs"/>
            </a:endParaRPr>
          </a:p>
          <a:p>
            <a:pPr lvl="0" algn="l">
              <a:spcAft>
                <a:spcPts val="1200"/>
              </a:spcAft>
            </a:pPr>
            <a:r>
              <a:rPr lang="en-US" sz="2400" dirty="0" smtClean="0">
                <a:solidFill>
                  <a:schemeClr val="tx1"/>
                </a:solidFill>
                <a:latin typeface="+mn-lt"/>
                <a:ea typeface="+mn-ea"/>
                <a:cs typeface="+mn-cs"/>
              </a:rPr>
              <a:t>- The </a:t>
            </a:r>
            <a:r>
              <a:rPr lang="en-US" sz="2400" dirty="0">
                <a:solidFill>
                  <a:schemeClr val="tx1"/>
                </a:solidFill>
                <a:latin typeface="+mn-lt"/>
                <a:ea typeface="+mn-ea"/>
                <a:cs typeface="+mn-cs"/>
              </a:rPr>
              <a:t>qualifying score </a:t>
            </a:r>
            <a:r>
              <a:rPr lang="en-US" sz="2400" dirty="0">
                <a:latin typeface="+mn-lt"/>
                <a:ea typeface="+mn-ea"/>
                <a:cs typeface="+mn-cs"/>
              </a:rPr>
              <a:t>for </a:t>
            </a:r>
            <a:r>
              <a:rPr lang="en-US" sz="2400" b="1" dirty="0">
                <a:solidFill>
                  <a:srgbClr val="C00000"/>
                </a:solidFill>
                <a:latin typeface="+mn-lt"/>
                <a:ea typeface="+mn-ea"/>
                <a:cs typeface="+mn-cs"/>
              </a:rPr>
              <a:t>#0101 Business Education </a:t>
            </a:r>
            <a:r>
              <a:rPr lang="en-US" sz="2400" dirty="0">
                <a:solidFill>
                  <a:schemeClr val="tx1"/>
                </a:solidFill>
                <a:latin typeface="+mn-lt"/>
                <a:ea typeface="+mn-ea"/>
                <a:cs typeface="+mn-cs"/>
              </a:rPr>
              <a:t>will change from 148 to </a:t>
            </a:r>
            <a:r>
              <a:rPr lang="en-US" sz="2400" b="1" dirty="0">
                <a:solidFill>
                  <a:srgbClr val="C00000"/>
                </a:solidFill>
                <a:latin typeface="+mn-lt"/>
                <a:ea typeface="+mn-ea"/>
                <a:cs typeface="+mn-cs"/>
              </a:rPr>
              <a:t>154</a:t>
            </a:r>
          </a:p>
          <a:p>
            <a:pPr lvl="0" algn="l">
              <a:spcAft>
                <a:spcPts val="1200"/>
              </a:spcAft>
            </a:pPr>
            <a:r>
              <a:rPr lang="en-US" sz="2400" dirty="0" smtClean="0">
                <a:solidFill>
                  <a:schemeClr val="tx1"/>
                </a:solidFill>
                <a:latin typeface="+mn-lt"/>
                <a:ea typeface="+mn-ea"/>
                <a:cs typeface="+mn-cs"/>
              </a:rPr>
              <a:t>- The </a:t>
            </a:r>
            <a:r>
              <a:rPr lang="en-US" sz="2400" dirty="0">
                <a:solidFill>
                  <a:schemeClr val="tx1"/>
                </a:solidFill>
                <a:latin typeface="+mn-lt"/>
                <a:ea typeface="+mn-ea"/>
                <a:cs typeface="+mn-cs"/>
              </a:rPr>
              <a:t>qualifying score for </a:t>
            </a:r>
            <a:r>
              <a:rPr lang="en-US" sz="2400" b="1" dirty="0">
                <a:solidFill>
                  <a:srgbClr val="C00000"/>
                </a:solidFill>
                <a:latin typeface="+mn-lt"/>
                <a:ea typeface="+mn-ea"/>
                <a:cs typeface="+mn-cs"/>
              </a:rPr>
              <a:t>#0204 Teaching Reading </a:t>
            </a:r>
            <a:r>
              <a:rPr lang="en-US" sz="2400" dirty="0">
                <a:solidFill>
                  <a:schemeClr val="tx1"/>
                </a:solidFill>
                <a:latin typeface="+mn-lt"/>
                <a:ea typeface="+mn-ea"/>
                <a:cs typeface="+mn-cs"/>
              </a:rPr>
              <a:t>will change from 154 to </a:t>
            </a:r>
            <a:r>
              <a:rPr lang="en-US" sz="2400" b="1" dirty="0">
                <a:solidFill>
                  <a:srgbClr val="C00000"/>
                </a:solidFill>
                <a:latin typeface="+mn-lt"/>
                <a:ea typeface="+mn-ea"/>
                <a:cs typeface="+mn-cs"/>
              </a:rPr>
              <a:t>159</a:t>
            </a:r>
          </a:p>
          <a:p>
            <a:pPr lvl="0" algn="l">
              <a:spcAft>
                <a:spcPts val="1200"/>
              </a:spcAft>
            </a:pPr>
            <a:r>
              <a:rPr lang="en-US" sz="2400" dirty="0" smtClean="0">
                <a:solidFill>
                  <a:schemeClr val="tx1"/>
                </a:solidFill>
                <a:latin typeface="+mn-lt"/>
                <a:ea typeface="+mn-ea"/>
                <a:cs typeface="+mn-cs"/>
              </a:rPr>
              <a:t>- The </a:t>
            </a:r>
            <a:r>
              <a:rPr lang="en-US" sz="2400" dirty="0">
                <a:solidFill>
                  <a:schemeClr val="tx1"/>
                </a:solidFill>
                <a:latin typeface="+mn-lt"/>
                <a:ea typeface="+mn-ea"/>
                <a:cs typeface="+mn-cs"/>
              </a:rPr>
              <a:t>qualifying score for </a:t>
            </a:r>
            <a:r>
              <a:rPr lang="en-US" sz="2400" b="1" dirty="0">
                <a:solidFill>
                  <a:srgbClr val="C00000"/>
                </a:solidFill>
                <a:latin typeface="+mn-lt"/>
                <a:ea typeface="+mn-ea"/>
                <a:cs typeface="+mn-cs"/>
              </a:rPr>
              <a:t>#0354 Special Education: </a:t>
            </a:r>
            <a:r>
              <a:rPr lang="en-US" sz="2400" b="1" dirty="0" smtClean="0">
                <a:solidFill>
                  <a:srgbClr val="C00000"/>
                </a:solidFill>
                <a:latin typeface="+mn-lt"/>
                <a:ea typeface="+mn-ea"/>
                <a:cs typeface="+mn-cs"/>
              </a:rPr>
              <a:t>Core Knowledge </a:t>
            </a:r>
            <a:r>
              <a:rPr lang="en-US" sz="2400" b="1" dirty="0">
                <a:solidFill>
                  <a:srgbClr val="C00000"/>
                </a:solidFill>
                <a:latin typeface="+mn-lt"/>
                <a:ea typeface="+mn-ea"/>
                <a:cs typeface="+mn-cs"/>
              </a:rPr>
              <a:t>and Application </a:t>
            </a:r>
            <a:r>
              <a:rPr lang="en-US" sz="2400" dirty="0">
                <a:solidFill>
                  <a:schemeClr val="tx1"/>
                </a:solidFill>
                <a:latin typeface="+mn-lt"/>
                <a:ea typeface="+mn-ea"/>
                <a:cs typeface="+mn-cs"/>
              </a:rPr>
              <a:t>will change from 145 to </a:t>
            </a:r>
            <a:r>
              <a:rPr lang="en-US" sz="2400" b="1" dirty="0" smtClean="0">
                <a:solidFill>
                  <a:srgbClr val="C00000"/>
                </a:solidFill>
                <a:latin typeface="+mn-lt"/>
                <a:ea typeface="+mn-ea"/>
                <a:cs typeface="+mn-cs"/>
              </a:rPr>
              <a:t>151</a:t>
            </a:r>
          </a:p>
          <a:p>
            <a:pPr lvl="0" algn="l">
              <a:spcAft>
                <a:spcPts val="1200"/>
              </a:spcAft>
            </a:pPr>
            <a:r>
              <a:rPr lang="en-US" sz="2400" dirty="0" smtClean="0">
                <a:solidFill>
                  <a:schemeClr val="tx1"/>
                </a:solidFill>
              </a:rPr>
              <a:t> </a:t>
            </a:r>
            <a:endParaRPr lang="en-US" sz="2400" dirty="0"/>
          </a:p>
        </p:txBody>
      </p:sp>
    </p:spTree>
    <p:extLst>
      <p:ext uri="{BB962C8B-B14F-4D97-AF65-F5344CB8AC3E}">
        <p14:creationId xmlns:p14="http://schemas.microsoft.com/office/powerpoint/2010/main" val="1414490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304800"/>
            <a:ext cx="7772400" cy="1143000"/>
          </a:xfrm>
        </p:spPr>
        <p:txBody>
          <a:bodyPr anchor="t" anchorCtr="1"/>
          <a:lstStyle/>
          <a:p>
            <a:r>
              <a:rPr lang="en-US" sz="3600" b="1" dirty="0">
                <a:solidFill>
                  <a:schemeClr val="tx1"/>
                </a:solidFill>
                <a:latin typeface="+mj-lt"/>
                <a:ea typeface="+mj-ea"/>
                <a:cs typeface="+mj-cs"/>
              </a:rPr>
              <a:t>Educator Licensure Testing Requirements Updates:</a:t>
            </a: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457200" y="1524000"/>
            <a:ext cx="8458200" cy="4953000"/>
          </a:xfrm>
        </p:spPr>
        <p:txBody>
          <a:bodyPr/>
          <a:lstStyle/>
          <a:p>
            <a:pPr algn="l"/>
            <a:r>
              <a:rPr lang="en-US" sz="2400" b="1" dirty="0" smtClean="0"/>
              <a:t>Pending State Board of Education Action: </a:t>
            </a:r>
            <a:r>
              <a:rPr lang="en-US" sz="2400" b="1" dirty="0" smtClean="0">
                <a:solidFill>
                  <a:schemeClr val="tx1"/>
                </a:solidFill>
                <a:latin typeface="+mn-lt"/>
                <a:ea typeface="+mn-ea"/>
                <a:cs typeface="+mn-cs"/>
              </a:rPr>
              <a:t>The following tests are being recommended to replace previous tests:</a:t>
            </a:r>
            <a:endParaRPr lang="en-US" sz="2400" dirty="0">
              <a:solidFill>
                <a:schemeClr val="tx1"/>
              </a:solidFill>
              <a:latin typeface="+mn-lt"/>
              <a:ea typeface="+mn-ea"/>
              <a:cs typeface="+mn-cs"/>
            </a:endParaRPr>
          </a:p>
          <a:p>
            <a:pPr marL="342900" lvl="0" indent="-342900" algn="l">
              <a:spcAft>
                <a:spcPts val="1200"/>
              </a:spcAft>
              <a:buFontTx/>
              <a:buChar char="-"/>
            </a:pPr>
            <a:r>
              <a:rPr lang="en-US" sz="2400" b="1" dirty="0" smtClean="0">
                <a:solidFill>
                  <a:srgbClr val="C00000"/>
                </a:solidFill>
                <a:latin typeface="+mn-lt"/>
                <a:ea typeface="+mn-ea"/>
                <a:cs typeface="+mn-cs"/>
              </a:rPr>
              <a:t>#</a:t>
            </a:r>
            <a:r>
              <a:rPr lang="en-US" sz="2400" b="1" dirty="0">
                <a:solidFill>
                  <a:srgbClr val="C00000"/>
                </a:solidFill>
                <a:latin typeface="+mn-lt"/>
                <a:ea typeface="+mn-ea"/>
                <a:cs typeface="+mn-cs"/>
              </a:rPr>
              <a:t>0621 Principles of Learning and Teaching Early Childhood </a:t>
            </a:r>
            <a:r>
              <a:rPr lang="en-US" sz="2400" dirty="0">
                <a:solidFill>
                  <a:schemeClr val="tx1"/>
                </a:solidFill>
                <a:latin typeface="+mn-lt"/>
                <a:ea typeface="+mn-ea"/>
                <a:cs typeface="+mn-cs"/>
              </a:rPr>
              <a:t>will replace #0521. </a:t>
            </a:r>
            <a:r>
              <a:rPr lang="en-US" sz="2400" dirty="0" smtClean="0">
                <a:solidFill>
                  <a:schemeClr val="tx1"/>
                </a:solidFill>
                <a:latin typeface="+mn-lt"/>
                <a:ea typeface="+mn-ea"/>
                <a:cs typeface="+mn-cs"/>
              </a:rPr>
              <a:t>The proposed qualifying </a:t>
            </a:r>
            <a:r>
              <a:rPr lang="en-US" sz="2400" dirty="0">
                <a:solidFill>
                  <a:schemeClr val="tx1"/>
                </a:solidFill>
                <a:latin typeface="+mn-lt"/>
                <a:ea typeface="+mn-ea"/>
                <a:cs typeface="+mn-cs"/>
              </a:rPr>
              <a:t>score is </a:t>
            </a:r>
            <a:r>
              <a:rPr lang="en-US" sz="2400" b="1" dirty="0">
                <a:solidFill>
                  <a:srgbClr val="C00000"/>
                </a:solidFill>
                <a:latin typeface="+mn-lt"/>
                <a:ea typeface="+mn-ea"/>
                <a:cs typeface="+mn-cs"/>
              </a:rPr>
              <a:t>157</a:t>
            </a:r>
            <a:r>
              <a:rPr lang="en-US" sz="2400" dirty="0" smtClean="0">
                <a:solidFill>
                  <a:schemeClr val="tx1"/>
                </a:solidFill>
                <a:latin typeface="+mn-lt"/>
                <a:ea typeface="+mn-ea"/>
                <a:cs typeface="+mn-cs"/>
              </a:rPr>
              <a:t>.</a:t>
            </a:r>
          </a:p>
          <a:p>
            <a:pPr marL="342900" lvl="0" indent="-342900" algn="l">
              <a:spcAft>
                <a:spcPts val="1200"/>
              </a:spcAft>
              <a:buFontTx/>
              <a:buChar char="-"/>
            </a:pPr>
            <a:r>
              <a:rPr lang="en-US" sz="2400" b="1" dirty="0" smtClean="0">
                <a:solidFill>
                  <a:srgbClr val="C00000"/>
                </a:solidFill>
                <a:latin typeface="+mn-lt"/>
                <a:ea typeface="+mn-ea"/>
                <a:cs typeface="+mn-cs"/>
              </a:rPr>
              <a:t>#</a:t>
            </a:r>
            <a:r>
              <a:rPr lang="en-US" sz="2400" b="1" dirty="0">
                <a:solidFill>
                  <a:srgbClr val="C00000"/>
                </a:solidFill>
                <a:latin typeface="+mn-lt"/>
                <a:ea typeface="+mn-ea"/>
                <a:cs typeface="+mn-cs"/>
              </a:rPr>
              <a:t>0622 Principles of Learning and Teaching K-6 </a:t>
            </a:r>
            <a:r>
              <a:rPr lang="en-US" sz="2400" dirty="0">
                <a:solidFill>
                  <a:schemeClr val="tx1"/>
                </a:solidFill>
                <a:latin typeface="+mn-lt"/>
                <a:ea typeface="+mn-ea"/>
                <a:cs typeface="+mn-cs"/>
              </a:rPr>
              <a:t>will replace #0522. </a:t>
            </a:r>
            <a:r>
              <a:rPr lang="en-US" sz="2400" dirty="0" smtClean="0">
                <a:solidFill>
                  <a:schemeClr val="tx1"/>
                </a:solidFill>
                <a:latin typeface="+mn-lt"/>
                <a:ea typeface="+mn-ea"/>
                <a:cs typeface="+mn-cs"/>
              </a:rPr>
              <a:t>The </a:t>
            </a:r>
            <a:r>
              <a:rPr lang="en-US" sz="2400" dirty="0">
                <a:solidFill>
                  <a:schemeClr val="tx1"/>
                </a:solidFill>
                <a:latin typeface="+mn-lt"/>
                <a:ea typeface="+mn-ea"/>
                <a:cs typeface="+mn-cs"/>
              </a:rPr>
              <a:t>qualifying score is </a:t>
            </a:r>
            <a:r>
              <a:rPr lang="en-US" sz="2400" b="1" dirty="0">
                <a:solidFill>
                  <a:srgbClr val="C00000"/>
                </a:solidFill>
                <a:latin typeface="+mn-lt"/>
                <a:ea typeface="+mn-ea"/>
                <a:cs typeface="+mn-cs"/>
              </a:rPr>
              <a:t>160</a:t>
            </a:r>
            <a:r>
              <a:rPr lang="en-US" sz="2400" dirty="0" smtClean="0">
                <a:solidFill>
                  <a:schemeClr val="tx1"/>
                </a:solidFill>
                <a:latin typeface="+mn-lt"/>
                <a:ea typeface="+mn-ea"/>
                <a:cs typeface="+mn-cs"/>
              </a:rPr>
              <a:t>.</a:t>
            </a:r>
          </a:p>
          <a:p>
            <a:pPr marL="342900" lvl="0" indent="-342900" algn="l">
              <a:spcAft>
                <a:spcPts val="1200"/>
              </a:spcAft>
              <a:buFontTx/>
              <a:buChar char="-"/>
            </a:pPr>
            <a:r>
              <a:rPr lang="en-US" sz="2400" b="1" dirty="0" smtClean="0">
                <a:solidFill>
                  <a:srgbClr val="C00000"/>
                </a:solidFill>
                <a:latin typeface="+mn-lt"/>
                <a:ea typeface="+mn-ea"/>
                <a:cs typeface="+mn-cs"/>
              </a:rPr>
              <a:t>#</a:t>
            </a:r>
            <a:r>
              <a:rPr lang="en-US" sz="2400" b="1" dirty="0">
                <a:solidFill>
                  <a:srgbClr val="C00000"/>
                </a:solidFill>
                <a:latin typeface="+mn-lt"/>
                <a:ea typeface="+mn-ea"/>
                <a:cs typeface="+mn-cs"/>
              </a:rPr>
              <a:t>0623 Principles of Learning and Teaching 5-9 </a:t>
            </a:r>
            <a:r>
              <a:rPr lang="en-US" sz="2400" dirty="0">
                <a:solidFill>
                  <a:schemeClr val="tx1"/>
                </a:solidFill>
                <a:latin typeface="+mn-lt"/>
                <a:ea typeface="+mn-ea"/>
                <a:cs typeface="+mn-cs"/>
              </a:rPr>
              <a:t>will replace #523. </a:t>
            </a:r>
            <a:r>
              <a:rPr lang="en-US" sz="2400" dirty="0" smtClean="0">
                <a:solidFill>
                  <a:schemeClr val="tx1"/>
                </a:solidFill>
                <a:latin typeface="+mn-lt"/>
                <a:ea typeface="+mn-ea"/>
                <a:cs typeface="+mn-cs"/>
              </a:rPr>
              <a:t>The </a:t>
            </a:r>
            <a:r>
              <a:rPr lang="en-US" sz="2400" dirty="0">
                <a:solidFill>
                  <a:schemeClr val="tx1"/>
                </a:solidFill>
                <a:latin typeface="+mn-lt"/>
                <a:ea typeface="+mn-ea"/>
                <a:cs typeface="+mn-cs"/>
              </a:rPr>
              <a:t>qualifying score is </a:t>
            </a:r>
            <a:r>
              <a:rPr lang="en-US" sz="2400" b="1" dirty="0">
                <a:solidFill>
                  <a:srgbClr val="C00000"/>
                </a:solidFill>
                <a:latin typeface="+mn-lt"/>
                <a:ea typeface="+mn-ea"/>
                <a:cs typeface="+mn-cs"/>
              </a:rPr>
              <a:t>160</a:t>
            </a:r>
            <a:r>
              <a:rPr lang="en-US" sz="2400" dirty="0">
                <a:solidFill>
                  <a:schemeClr val="tx1"/>
                </a:solidFill>
                <a:latin typeface="+mn-lt"/>
                <a:ea typeface="+mn-ea"/>
                <a:cs typeface="+mn-cs"/>
              </a:rPr>
              <a:t>. </a:t>
            </a:r>
            <a:endParaRPr lang="en-US" sz="2400" dirty="0" smtClean="0">
              <a:solidFill>
                <a:schemeClr val="tx1"/>
              </a:solidFill>
              <a:latin typeface="+mn-lt"/>
              <a:ea typeface="+mn-ea"/>
              <a:cs typeface="+mn-cs"/>
            </a:endParaRPr>
          </a:p>
          <a:p>
            <a:pPr marL="342900" lvl="0" indent="-342900" algn="l">
              <a:spcAft>
                <a:spcPts val="1200"/>
              </a:spcAft>
              <a:buFontTx/>
              <a:buChar char="-"/>
            </a:pPr>
            <a:r>
              <a:rPr lang="en-US" sz="2400" b="1" dirty="0" smtClean="0">
                <a:solidFill>
                  <a:srgbClr val="C00000"/>
                </a:solidFill>
                <a:latin typeface="+mn-lt"/>
                <a:ea typeface="+mn-ea"/>
                <a:cs typeface="+mn-cs"/>
              </a:rPr>
              <a:t>#</a:t>
            </a:r>
            <a:r>
              <a:rPr lang="en-US" sz="2400" b="1" dirty="0">
                <a:solidFill>
                  <a:srgbClr val="C00000"/>
                </a:solidFill>
                <a:latin typeface="+mn-lt"/>
                <a:ea typeface="+mn-ea"/>
                <a:cs typeface="+mn-cs"/>
              </a:rPr>
              <a:t>0624 Principles of Learning and Teaching 7-12 </a:t>
            </a:r>
            <a:r>
              <a:rPr lang="en-US" sz="2400" dirty="0">
                <a:solidFill>
                  <a:schemeClr val="tx1"/>
                </a:solidFill>
                <a:latin typeface="+mn-lt"/>
                <a:ea typeface="+mn-ea"/>
                <a:cs typeface="+mn-cs"/>
              </a:rPr>
              <a:t>will replace #0524. </a:t>
            </a:r>
            <a:r>
              <a:rPr lang="en-US" sz="2400" dirty="0" smtClean="0">
                <a:solidFill>
                  <a:schemeClr val="tx1"/>
                </a:solidFill>
                <a:latin typeface="+mn-lt"/>
                <a:ea typeface="+mn-ea"/>
                <a:cs typeface="+mn-cs"/>
              </a:rPr>
              <a:t>The </a:t>
            </a:r>
            <a:r>
              <a:rPr lang="en-US" sz="2400" dirty="0">
                <a:solidFill>
                  <a:schemeClr val="tx1"/>
                </a:solidFill>
                <a:latin typeface="+mn-lt"/>
                <a:ea typeface="+mn-ea"/>
                <a:cs typeface="+mn-cs"/>
              </a:rPr>
              <a:t>qualifying score is </a:t>
            </a:r>
            <a:r>
              <a:rPr lang="en-US" sz="2400" b="1" dirty="0">
                <a:solidFill>
                  <a:srgbClr val="C00000"/>
                </a:solidFill>
                <a:latin typeface="+mn-lt"/>
                <a:ea typeface="+mn-ea"/>
                <a:cs typeface="+mn-cs"/>
              </a:rPr>
              <a:t>157</a:t>
            </a:r>
            <a:r>
              <a:rPr lang="en-US" sz="2400" dirty="0" smtClean="0">
                <a:solidFill>
                  <a:schemeClr val="tx1"/>
                </a:solidFill>
                <a:latin typeface="+mn-lt"/>
                <a:ea typeface="+mn-ea"/>
                <a:cs typeface="+mn-cs"/>
              </a:rPr>
              <a:t>.</a:t>
            </a:r>
            <a:endParaRPr lang="en-US" sz="2400" dirty="0">
              <a:solidFill>
                <a:schemeClr val="tx1"/>
              </a:solidFill>
              <a:latin typeface="+mn-lt"/>
              <a:ea typeface="+mn-ea"/>
              <a:cs typeface="+mn-cs"/>
            </a:endParaRPr>
          </a:p>
        </p:txBody>
      </p:sp>
    </p:spTree>
    <p:extLst>
      <p:ext uri="{BB962C8B-B14F-4D97-AF65-F5344CB8AC3E}">
        <p14:creationId xmlns:p14="http://schemas.microsoft.com/office/powerpoint/2010/main" val="2271536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304800"/>
            <a:ext cx="7772400" cy="1143000"/>
          </a:xfrm>
        </p:spPr>
        <p:txBody>
          <a:bodyPr anchor="t" anchorCtr="1"/>
          <a:lstStyle/>
          <a:p>
            <a:r>
              <a:rPr lang="en-US" sz="3600" b="1" dirty="0">
                <a:solidFill>
                  <a:schemeClr val="tx1"/>
                </a:solidFill>
                <a:latin typeface="+mj-lt"/>
                <a:ea typeface="+mj-ea"/>
                <a:cs typeface="+mj-cs"/>
              </a:rPr>
              <a:t>Educator Licensure Testing Requirements Updates:</a:t>
            </a:r>
            <a:endParaRPr lang="en-US" sz="3600" dirty="0">
              <a:solidFill>
                <a:schemeClr val="tx1"/>
              </a:solidFill>
              <a:latin typeface="+mj-lt"/>
              <a:ea typeface="+mj-ea"/>
              <a:cs typeface="+mj-cs"/>
            </a:endParaRPr>
          </a:p>
        </p:txBody>
      </p:sp>
      <p:sp>
        <p:nvSpPr>
          <p:cNvPr id="2051" name="Rectangle 3"/>
          <p:cNvSpPr>
            <a:spLocks noGrp="1" noChangeArrowheads="1"/>
          </p:cNvSpPr>
          <p:nvPr>
            <p:ph type="subTitle" idx="1"/>
          </p:nvPr>
        </p:nvSpPr>
        <p:spPr>
          <a:xfrm>
            <a:off x="457200" y="1828800"/>
            <a:ext cx="8458200" cy="4114800"/>
          </a:xfrm>
        </p:spPr>
        <p:txBody>
          <a:bodyPr/>
          <a:lstStyle/>
          <a:p>
            <a:pPr algn="l"/>
            <a:r>
              <a:rPr lang="en-US" sz="2400" b="1" dirty="0" smtClean="0"/>
              <a:t>Pending State Board of Education Action: </a:t>
            </a:r>
            <a:r>
              <a:rPr lang="en-US" sz="2400" b="1" dirty="0" smtClean="0">
                <a:solidFill>
                  <a:schemeClr val="tx1"/>
                </a:solidFill>
                <a:latin typeface="+mn-lt"/>
                <a:ea typeface="+mn-ea"/>
                <a:cs typeface="+mn-cs"/>
              </a:rPr>
              <a:t>The following tests are being recommended:</a:t>
            </a:r>
          </a:p>
          <a:p>
            <a:pPr algn="l"/>
            <a:endParaRPr lang="en-US" sz="2400" dirty="0">
              <a:solidFill>
                <a:schemeClr val="tx1"/>
              </a:solidFill>
              <a:latin typeface="+mn-lt"/>
              <a:ea typeface="+mn-ea"/>
              <a:cs typeface="+mn-cs"/>
            </a:endParaRPr>
          </a:p>
          <a:p>
            <a:pPr marL="342900" lvl="0" indent="-342900" algn="l">
              <a:spcAft>
                <a:spcPts val="1200"/>
              </a:spcAft>
              <a:buFontTx/>
              <a:buChar char="-"/>
            </a:pPr>
            <a:r>
              <a:rPr lang="en-US" sz="2400" b="1" dirty="0" smtClean="0">
                <a:solidFill>
                  <a:srgbClr val="C00000"/>
                </a:solidFill>
                <a:latin typeface="+mn-lt"/>
                <a:ea typeface="+mn-ea"/>
                <a:cs typeface="+mn-cs"/>
              </a:rPr>
              <a:t>#0134 </a:t>
            </a:r>
            <a:r>
              <a:rPr lang="en-US" sz="2400" b="1" dirty="0">
                <a:solidFill>
                  <a:srgbClr val="C00000"/>
                </a:solidFill>
                <a:latin typeface="+mn-lt"/>
                <a:ea typeface="+mn-ea"/>
                <a:cs typeface="+mn-cs"/>
              </a:rPr>
              <a:t>Art: Content Knowledge </a:t>
            </a:r>
            <a:r>
              <a:rPr lang="en-US" sz="2400" dirty="0">
                <a:solidFill>
                  <a:schemeClr val="tx1"/>
                </a:solidFill>
                <a:latin typeface="+mn-lt"/>
                <a:ea typeface="+mn-ea"/>
                <a:cs typeface="+mn-cs"/>
              </a:rPr>
              <a:t>will replace #0133. </a:t>
            </a:r>
            <a:r>
              <a:rPr lang="en-US" sz="2400" dirty="0" smtClean="0">
                <a:solidFill>
                  <a:schemeClr val="tx1"/>
                </a:solidFill>
                <a:latin typeface="+mn-lt"/>
                <a:ea typeface="+mn-ea"/>
                <a:cs typeface="+mn-cs"/>
              </a:rPr>
              <a:t>The proposed qualifying score is </a:t>
            </a:r>
            <a:r>
              <a:rPr lang="en-US" sz="2400" b="1" dirty="0" smtClean="0">
                <a:solidFill>
                  <a:srgbClr val="C00000"/>
                </a:solidFill>
                <a:latin typeface="+mn-lt"/>
                <a:ea typeface="+mn-ea"/>
                <a:cs typeface="+mn-cs"/>
              </a:rPr>
              <a:t>158</a:t>
            </a:r>
            <a:r>
              <a:rPr lang="en-US" sz="2400" dirty="0" smtClean="0">
                <a:solidFill>
                  <a:schemeClr val="tx1"/>
                </a:solidFill>
                <a:latin typeface="+mn-lt"/>
                <a:ea typeface="+mn-ea"/>
                <a:cs typeface="+mn-cs"/>
              </a:rPr>
              <a:t>.</a:t>
            </a:r>
            <a:endParaRPr lang="en-US" sz="2400" dirty="0"/>
          </a:p>
          <a:p>
            <a:pPr marL="342900" lvl="0" indent="-342900" algn="l">
              <a:spcAft>
                <a:spcPts val="1200"/>
              </a:spcAft>
              <a:buFontTx/>
              <a:buChar char="-"/>
            </a:pPr>
            <a:r>
              <a:rPr lang="en-US" sz="2400" b="1" dirty="0" smtClean="0">
                <a:solidFill>
                  <a:srgbClr val="C00000"/>
                </a:solidFill>
              </a:rPr>
              <a:t>#0051 </a:t>
            </a:r>
            <a:r>
              <a:rPr lang="en-US" sz="2400" b="1" dirty="0">
                <a:solidFill>
                  <a:srgbClr val="C00000"/>
                </a:solidFill>
              </a:rPr>
              <a:t>Technology Education </a:t>
            </a:r>
            <a:r>
              <a:rPr lang="en-US" sz="2400" dirty="0" smtClean="0"/>
              <a:t>is a new test </a:t>
            </a:r>
            <a:r>
              <a:rPr lang="en-US" sz="2400" dirty="0" smtClean="0">
                <a:solidFill>
                  <a:schemeClr val="tx1"/>
                </a:solidFill>
              </a:rPr>
              <a:t>with </a:t>
            </a:r>
            <a:r>
              <a:rPr lang="en-US" sz="2400" dirty="0">
                <a:solidFill>
                  <a:schemeClr val="tx1"/>
                </a:solidFill>
              </a:rPr>
              <a:t>a qualifying score of </a:t>
            </a:r>
            <a:r>
              <a:rPr lang="en-US" sz="2400" b="1" dirty="0">
                <a:solidFill>
                  <a:srgbClr val="C00000"/>
                </a:solidFill>
              </a:rPr>
              <a:t>159</a:t>
            </a:r>
            <a:r>
              <a:rPr lang="en-US" sz="2400" dirty="0">
                <a:solidFill>
                  <a:schemeClr val="tx1"/>
                </a:solidFill>
              </a:rPr>
              <a:t>. </a:t>
            </a:r>
            <a:endParaRPr lang="en-US" sz="2400" dirty="0"/>
          </a:p>
        </p:txBody>
      </p:sp>
    </p:spTree>
    <p:extLst>
      <p:ext uri="{BB962C8B-B14F-4D97-AF65-F5344CB8AC3E}">
        <p14:creationId xmlns:p14="http://schemas.microsoft.com/office/powerpoint/2010/main" val="2136063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1">
  <a:themeElements>
    <a:clrScheme name="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PARCC-Overview-March2011-SHORT</Template>
  <TotalTime>15177</TotalTime>
  <Words>2490</Words>
  <Application>Microsoft Office PowerPoint</Application>
  <PresentationFormat>On-screen Show (4:3)</PresentationFormat>
  <Paragraphs>399</Paragraphs>
  <Slides>27</Slides>
  <Notes>14</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1_Office Theme</vt:lpstr>
      <vt:lpstr>Custom Design</vt:lpstr>
      <vt:lpstr>PowerPoint1</vt:lpstr>
      <vt:lpstr>Ohio Department of Education</vt:lpstr>
      <vt:lpstr>Contact Information</vt:lpstr>
      <vt:lpstr>Educator Licensure Testing Requirements Updates:</vt:lpstr>
      <vt:lpstr>Educator Licensure Testing Chart:</vt:lpstr>
      <vt:lpstr> Educator Licensure Testing:</vt:lpstr>
      <vt:lpstr>Educator Licensure Testing Requirements Updates:</vt:lpstr>
      <vt:lpstr>Educator Licensure Testing Requirements Updates:</vt:lpstr>
      <vt:lpstr>Educator Licensure Testing Requirements Updates:</vt:lpstr>
      <vt:lpstr>Educator Licensure Testing Requirements Updates:</vt:lpstr>
      <vt:lpstr>Educator Licensure Testing Requirements Updates:</vt:lpstr>
      <vt:lpstr>Title II Report</vt:lpstr>
      <vt:lpstr>Resident Educator Program Summative Assessment</vt:lpstr>
      <vt:lpstr>Common Core Standards and PARCC</vt:lpstr>
      <vt:lpstr>PowerPoint Presentation</vt:lpstr>
      <vt:lpstr>Partnership for Assessment of Readiness for College and Careers (PARCC)</vt:lpstr>
      <vt:lpstr>PARCC Governance</vt:lpstr>
      <vt:lpstr>Goals of the PARCC System</vt:lpstr>
      <vt:lpstr>Building a Pathway to College and Career Readiness for All Students</vt:lpstr>
      <vt:lpstr>PowerPoint Presentation</vt:lpstr>
      <vt:lpstr>Key Advances of the Common Core </vt:lpstr>
      <vt:lpstr>PARCC Assessment Design English Language Arts/Literacy and Mathematics, Grades 3-11</vt:lpstr>
      <vt:lpstr>Claims Driving Design: ELA/Literacy</vt:lpstr>
      <vt:lpstr>Claims Driving Design: Mathematics</vt:lpstr>
      <vt:lpstr>PARCC: More Than Just Another Test</vt:lpstr>
      <vt:lpstr>PARCC Timeline Through 2011-12</vt:lpstr>
      <vt:lpstr>Timeline Through First PARCC Administration in 2014-2015</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PARCC Assessment Design</dc:title>
  <dc:creator>Mike Cohen</dc:creator>
  <cp:lastModifiedBy>John.Soloninka</cp:lastModifiedBy>
  <cp:revision>859</cp:revision>
  <cp:lastPrinted>2012-03-12T15:03:26Z</cp:lastPrinted>
  <dcterms:created xsi:type="dcterms:W3CDTF">2011-03-23T08:48:34Z</dcterms:created>
  <dcterms:modified xsi:type="dcterms:W3CDTF">2012-03-22T22:01:59Z</dcterms:modified>
</cp:coreProperties>
</file>