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Raleway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  <p:embeddedFont>
      <p:font typeface="Source Sans Pro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boldItalic.fntdata"/><Relationship Id="rId22" Type="http://schemas.openxmlformats.org/officeDocument/2006/relationships/font" Target="fonts/Lato-bold.fntdata"/><Relationship Id="rId21" Type="http://schemas.openxmlformats.org/officeDocument/2006/relationships/font" Target="fonts/Lato-regular.fntdata"/><Relationship Id="rId24" Type="http://schemas.openxmlformats.org/officeDocument/2006/relationships/font" Target="fonts/Lato-boldItalic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ourceSansPro-bold.fntdata"/><Relationship Id="rId25" Type="http://schemas.openxmlformats.org/officeDocument/2006/relationships/font" Target="fonts/SourceSansPro-regular.fntdata"/><Relationship Id="rId28" Type="http://schemas.openxmlformats.org/officeDocument/2006/relationships/font" Target="fonts/SourceSansPro-boldItalic.fntdata"/><Relationship Id="rId27" Type="http://schemas.openxmlformats.org/officeDocument/2006/relationships/font" Target="fonts/SourceSansPr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aleway-regular.fntdata"/><Relationship Id="rId16" Type="http://schemas.openxmlformats.org/officeDocument/2006/relationships/slide" Target="slides/slide11.xml"/><Relationship Id="rId19" Type="http://schemas.openxmlformats.org/officeDocument/2006/relationships/font" Target="fonts/Raleway-italic.fntdata"/><Relationship Id="rId18" Type="http://schemas.openxmlformats.org/officeDocument/2006/relationships/font" Target="fonts/Raleway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53d5e5f8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53d5e5f8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53d5e5f8b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53d5e5f8b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a4825bd0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a4825bd0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a4178d61cf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a4178d61cf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4178d61cf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4178d61cf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a4178d61cf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a4178d61cf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a4178d61cf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a4178d61cf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a4178d61cf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a4178d61c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a4178d61cf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a4178d61cf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3d5e5f8b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53d5e5f8b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librarian.rocks/epicebookofwebtoolsandapps" TargetMode="External"/><Relationship Id="rId4" Type="http://schemas.openxmlformats.org/officeDocument/2006/relationships/hyperlink" Target="https://www.cultofpedagogy.com/pod/" TargetMode="External"/><Relationship Id="rId5" Type="http://schemas.openxmlformats.org/officeDocument/2006/relationships/hyperlink" Target="https://podcasts.apple.com/us/podcast/house-of-edtech/id792424937" TargetMode="External"/><Relationship Id="rId6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mailto:jglisy@owu.edu" TargetMode="External"/><Relationship Id="rId4" Type="http://schemas.openxmlformats.org/officeDocument/2006/relationships/hyperlink" Target="mailto:mmnobel@owu.edu" TargetMode="External"/><Relationship Id="rId5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hyperlink" Target="https://tinyurl.com/techocteo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support.zoom.us/hc/en-us/articles/206618765-Zoom-video-tutorials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ocs.google.com/presentation/d/1cQWnDv8i2tHghp4Wd3tMUzewcMS7hdX3LxIpO4FoHEc/edit?usp=sharing" TargetMode="External"/><Relationship Id="rId4" Type="http://schemas.openxmlformats.org/officeDocument/2006/relationships/hyperlink" Target="https://docs.google.com/document/d/1MUOiGHwT9nQ14dpiGWI1LwaHAoLltspBugnddFRFwfY/edit?usp=sharing" TargetMode="External"/><Relationship Id="rId5" Type="http://schemas.openxmlformats.org/officeDocument/2006/relationships/hyperlink" Target="https://docs.google.com/document/d/12XKJeiPrrX1c1aHCuKWnPvMKmEp86LSeREFyktNHjr8/edit?usp=sharing" TargetMode="External"/><Relationship Id="rId6" Type="http://schemas.openxmlformats.org/officeDocument/2006/relationships/hyperlink" Target="https://support.google.com/docs/answer/7068618?co=GENIE.Platform%3DDesktop&amp;hl=en" TargetMode="External"/><Relationship Id="rId7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Miw-VUYcaX-7pb2NTYTGokozBz3rS5eKGjNWT64zFys/edit" TargetMode="External"/><Relationship Id="rId4" Type="http://schemas.openxmlformats.org/officeDocument/2006/relationships/hyperlink" Target="https://app.seesaw.me/pages/shared_activity?share_token=U78NYSc6QWmXIRXvLz16yQ&amp;prompt_id=prompt.bb79b103-8812-436c-8c2c-e84367a6ee67" TargetMode="External"/><Relationship Id="rId5" Type="http://schemas.openxmlformats.org/officeDocument/2006/relationships/hyperlink" Target="https://app.seesaw.me/#/activities/class/class.4bcd0d36-3d69-4d75-8766-9cc84eac7f05" TargetMode="External"/><Relationship Id="rId6" Type="http://schemas.openxmlformats.org/officeDocument/2006/relationships/image" Target="../media/image2.png"/><Relationship Id="rId7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help.flipgrid.com/hc/en-us/articles/360051539934-Getting-Started-Educators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admin.flipgrid.com/manage/discussion" TargetMode="External"/><Relationship Id="rId6" Type="http://schemas.openxmlformats.org/officeDocument/2006/relationships/hyperlink" Target="https://help.flipgrid.com/hc/en-us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edpuzzle.com/media/5f734612d9dfcc409ac544b9" TargetMode="External"/><Relationship Id="rId4" Type="http://schemas.openxmlformats.org/officeDocument/2006/relationships/hyperlink" Target="https://drive.google.com/file/d/1pp1jriRlQM_SPBYD0A5sUWdbAwFoGg3s/view?usp=sharing" TargetMode="External"/><Relationship Id="rId5" Type="http://schemas.openxmlformats.org/officeDocument/2006/relationships/hyperlink" Target="https://drive.google.com/file/d/1FEu0textgGzWI52FbOgWV9peDe00lWoI/view?usp=sharing" TargetMode="External"/><Relationship Id="rId6" Type="http://schemas.openxmlformats.org/officeDocument/2006/relationships/hyperlink" Target="https://support.edpuzzle.com/hc/en-us/sections/360001671011-Getting-Started" TargetMode="External"/><Relationship Id="rId7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forms.gle/MuhH26jxALKCe1o87" TargetMode="External"/><Relationship Id="rId4" Type="http://schemas.openxmlformats.org/officeDocument/2006/relationships/hyperlink" Target="https://www.npr.org/2018/11/15/662116901/teaching-podcasting-a-curriculum-guide-for-educators" TargetMode="External"/><Relationship Id="rId5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orms.gle/rxL1armrVZcDiAWR7" TargetMode="External"/><Relationship Id="rId4" Type="http://schemas.openxmlformats.org/officeDocument/2006/relationships/hyperlink" Target="https://forms.gle/6AhkApnip45rQpiU8" TargetMode="External"/><Relationship Id="rId5" Type="http://schemas.openxmlformats.org/officeDocument/2006/relationships/hyperlink" Target="https://support.google.com/docs/answer/6281888?co=GENIE.Platform%3DDesktop&amp;hl=en" TargetMode="External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Tech Tools We’ll Keep After COVID </a:t>
            </a:r>
            <a:endParaRPr sz="25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500"/>
              <a:t>that You Should, Too!</a:t>
            </a:r>
            <a:endParaRPr sz="2500"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Jennifer Garrette Lisy &amp; Michele Nobel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Ohio Wesleyan University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OCTEO Fall 2020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65875" y="2323963"/>
            <a:ext cx="3124675" cy="223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2"/>
          <p:cNvSpPr txBox="1"/>
          <p:nvPr>
            <p:ph type="title"/>
          </p:nvPr>
        </p:nvSpPr>
        <p:spPr>
          <a:xfrm>
            <a:off x="729450" y="520325"/>
            <a:ext cx="82239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Want to check out more tech tools you may love?</a:t>
            </a:r>
            <a:endParaRPr/>
          </a:p>
        </p:txBody>
      </p:sp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729450" y="1505425"/>
            <a:ext cx="7688700" cy="283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Here are some of our favorite resources: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Epic Etext of Web Tools and Apps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Cult of Pedagogy Podcast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5"/>
              </a:rPr>
              <a:t>House of Ed Tech</a:t>
            </a:r>
            <a:endParaRPr sz="1800"/>
          </a:p>
        </p:txBody>
      </p:sp>
      <p:pic>
        <p:nvPicPr>
          <p:cNvPr id="152" name="Google Shape;152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44470" y="2794575"/>
            <a:ext cx="2783900" cy="213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/>
          <p:nvPr>
            <p:ph type="title"/>
          </p:nvPr>
        </p:nvSpPr>
        <p:spPr>
          <a:xfrm>
            <a:off x="729450" y="5659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729450" y="1516825"/>
            <a:ext cx="7688700" cy="28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Jennifer Garrette Lisy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Visiting Professor of Literacy Education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jglisy@owu.edu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/>
              <a:t>Michele Nobel</a:t>
            </a:r>
            <a:endParaRPr b="1"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Assistant Professor of Special Education</a:t>
            </a:r>
            <a:endParaRPr sz="16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mmnobel@owu.edu</a:t>
            </a:r>
            <a:r>
              <a:rPr lang="en" sz="1600"/>
              <a:t> 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Source Sans Pro"/>
                <a:ea typeface="Source Sans Pro"/>
                <a:cs typeface="Source Sans Pro"/>
                <a:sym typeface="Source Sans Pro"/>
              </a:rPr>
              <a:t>@michele_nobel</a:t>
            </a:r>
            <a:endParaRPr sz="900"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75075" y="743575"/>
            <a:ext cx="3343076" cy="404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ctrTitle"/>
          </p:nvPr>
        </p:nvSpPr>
        <p:spPr>
          <a:xfrm>
            <a:off x="729450" y="1322450"/>
            <a:ext cx="3978600" cy="306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Scan to download the presentation and links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9575" y="506175"/>
            <a:ext cx="4131151" cy="413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1092125" y="70450"/>
            <a:ext cx="7139700" cy="3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4"/>
              </a:rPr>
              <a:t>https://tinyurl.com/techocteo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/>
          <p:nvPr>
            <p:ph type="title"/>
          </p:nvPr>
        </p:nvSpPr>
        <p:spPr>
          <a:xfrm>
            <a:off x="530075" y="58810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Zoom Tools We Love</a:t>
            </a:r>
            <a:endParaRPr/>
          </a:p>
        </p:txBody>
      </p:sp>
      <p:sp>
        <p:nvSpPr>
          <p:cNvPr id="101" name="Google Shape;101;p15"/>
          <p:cNvSpPr txBox="1"/>
          <p:nvPr>
            <p:ph idx="1" type="body"/>
          </p:nvPr>
        </p:nvSpPr>
        <p:spPr>
          <a:xfrm>
            <a:off x="330725" y="1466250"/>
            <a:ext cx="8087400" cy="381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Breakout rooms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For group work - Have each group fill out a Google Slide about their discussion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For individual conferencing - Put each student in their own room and conference with each student</a:t>
            </a:r>
            <a:endParaRPr sz="15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Polling Features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/>
              <a:t>Automatic cloud recording</a:t>
            </a:r>
            <a:endParaRPr sz="17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Don’t have to remember to record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Can automatically save chat &amp; audio transcript - loosely CC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Jen is recording traditional classes for students who are absent!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Need help getting started?</a:t>
            </a:r>
            <a:endParaRPr sz="150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4675" y="245150"/>
            <a:ext cx="3039551" cy="10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/>
          <p:nvPr>
            <p:ph type="title"/>
          </p:nvPr>
        </p:nvSpPr>
        <p:spPr>
          <a:xfrm>
            <a:off x="610250" y="746200"/>
            <a:ext cx="7688700" cy="106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Docs to capture/monitor group discussions in video breakout rooms</a:t>
            </a:r>
            <a:endParaRPr/>
          </a:p>
        </p:txBody>
      </p:sp>
      <p:sp>
        <p:nvSpPr>
          <p:cNvPr id="108" name="Google Shape;108;p16"/>
          <p:cNvSpPr txBox="1"/>
          <p:nvPr>
            <p:ph idx="1" type="body"/>
          </p:nvPr>
        </p:nvSpPr>
        <p:spPr>
          <a:xfrm>
            <a:off x="729450" y="2078875"/>
            <a:ext cx="7688700" cy="287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Examples:</a:t>
            </a:r>
            <a:endParaRPr sz="1600"/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TDQs Stalin Article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Google Doc for Discussion Groups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Google Doc for Student-led Groups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6"/>
              </a:rPr>
              <a:t>Need help getting started?</a:t>
            </a:r>
            <a:endParaRPr sz="1600"/>
          </a:p>
        </p:txBody>
      </p:sp>
      <p:pic>
        <p:nvPicPr>
          <p:cNvPr id="109" name="Google Shape;10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0152" y="2762750"/>
            <a:ext cx="2145750" cy="218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SeeSaw</a:t>
            </a:r>
            <a:endParaRPr/>
          </a:p>
        </p:txBody>
      </p:sp>
      <p:sp>
        <p:nvSpPr>
          <p:cNvPr id="115" name="Google Shape;115;p17"/>
          <p:cNvSpPr txBox="1"/>
          <p:nvPr>
            <p:ph idx="1" type="body"/>
          </p:nvPr>
        </p:nvSpPr>
        <p:spPr>
          <a:xfrm>
            <a:off x="431050" y="2078875"/>
            <a:ext cx="3651900" cy="290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Create a class 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Assign task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Practice skills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Can include writing, drawing, video, audio, photos!</a:t>
            </a:r>
            <a:endParaRPr sz="15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u="sng">
                <a:solidFill>
                  <a:schemeClr val="hlink"/>
                </a:solidFill>
                <a:hlinkClick r:id="rId3"/>
              </a:rPr>
              <a:t>100 ways to use Seesaw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hlinkClick r:id="rId4"/>
              </a:rPr>
              <a:t>Simple View of Reading </a:t>
            </a:r>
            <a:r>
              <a:rPr lang="en" sz="1500"/>
              <a:t>activity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500"/>
              <a:t>Demonstration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here</a:t>
            </a:r>
            <a:endParaRPr sz="15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500"/>
          </a:p>
        </p:txBody>
      </p:sp>
      <p:pic>
        <p:nvPicPr>
          <p:cNvPr id="116" name="Google Shape;11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01975" y="931650"/>
            <a:ext cx="4284825" cy="32801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050" y="172925"/>
            <a:ext cx="1678800" cy="9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206125" y="1720075"/>
            <a:ext cx="4595100" cy="330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Use?</a:t>
            </a:r>
            <a:endParaRPr b="1"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Replacement for discussion board/in-person 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Fun way to build classroom culture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Include remote/hybrid learners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Assessment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Presentations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600"/>
              <a:t>The basics:</a:t>
            </a:r>
            <a:endParaRPr b="1"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Flipgrid is free… </a:t>
            </a:r>
            <a:r>
              <a:rPr lang="en" sz="1400" u="sng">
                <a:solidFill>
                  <a:schemeClr val="hlink"/>
                </a:solidFill>
                <a:hlinkClick r:id="rId3"/>
              </a:rPr>
              <a:t>Just open an educator account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Create a Group… then a Topic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Share &amp; Connect!</a:t>
            </a:r>
            <a:endParaRPr sz="1400"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1325" y="312075"/>
            <a:ext cx="3010550" cy="1261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>
            <p:ph idx="2" type="body"/>
          </p:nvPr>
        </p:nvSpPr>
        <p:spPr>
          <a:xfrm>
            <a:off x="4881200" y="855350"/>
            <a:ext cx="4059900" cy="41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Helpful hints:</a:t>
            </a:r>
            <a:endParaRPr b="1" sz="1600"/>
          </a:p>
          <a:p>
            <a:pPr indent="-317500" lvl="0" marL="457200" rtl="0" algn="l">
              <a:spcBef>
                <a:spcPts val="16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Do a low-stakes one first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Be sure they can use it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Private or public topics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Helpful for checking in with remote learners or on project status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Accessibility features 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I</a:t>
            </a:r>
            <a:r>
              <a:rPr lang="en" sz="1400"/>
              <a:t>ncluding some automatic CC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Ease of use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Mobile &amp; low bandwidth friendly</a:t>
            </a:r>
            <a:endParaRPr sz="1400"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Leave open long enough for viewing &amp; responding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Michele’s Educator Login for Flipgrid</a:t>
            </a:r>
            <a:endParaRPr sz="14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Need help getting started?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Edpuzzle</a:t>
            </a:r>
            <a:endParaRPr/>
          </a:p>
        </p:txBody>
      </p:sp>
      <p:sp>
        <p:nvSpPr>
          <p:cNvPr id="130" name="Google Shape;130;p1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Tool to have students engage with videos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Embed questions into videos: Multiple choice or short answer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400"/>
              <a:t>Note taking option available as well</a:t>
            </a:r>
            <a:endParaRPr sz="14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Sound Wall Lesson Example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Gradebook Page Sample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Grading Page Example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6"/>
              </a:rPr>
              <a:t>Need help getting started?</a:t>
            </a:r>
            <a:endParaRPr sz="1900"/>
          </a:p>
        </p:txBody>
      </p:sp>
      <p:pic>
        <p:nvPicPr>
          <p:cNvPr id="131" name="Google Shape;13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189125" y="611075"/>
            <a:ext cx="3745299" cy="11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0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Podcasts</a:t>
            </a:r>
            <a:endParaRPr/>
          </a:p>
        </p:txBody>
      </p:sp>
      <p:sp>
        <p:nvSpPr>
          <p:cNvPr id="137" name="Google Shape;137;p2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Great alternatives to journal articles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Created guided questions to use while they listen to podcast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Come to class ready to discuss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Submit a podcast rather than a traditional assignment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Sample Podcast Response Form: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Science of Reading Podcast 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Need help getting started?</a:t>
            </a:r>
            <a:endParaRPr sz="1600"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74407" y="297875"/>
            <a:ext cx="1604518" cy="1781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Google Forms for Quick Check-in/Reflections</a:t>
            </a:r>
            <a:endParaRPr/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3"/>
              </a:rPr>
              <a:t>Check-in at the end of an online module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4"/>
              </a:rPr>
              <a:t>Example of Reading Reflection for semester readings</a:t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600" u="sng">
                <a:solidFill>
                  <a:schemeClr val="hlink"/>
                </a:solidFill>
                <a:hlinkClick r:id="rId5"/>
              </a:rPr>
              <a:t>Need help getting started?</a:t>
            </a:r>
            <a:endParaRPr sz="1600"/>
          </a:p>
        </p:txBody>
      </p:sp>
      <p:pic>
        <p:nvPicPr>
          <p:cNvPr id="145" name="Google Shape;145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2650" y="3113475"/>
            <a:ext cx="1862250" cy="1811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