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85" r:id="rId7"/>
    <p:sldId id="263" r:id="rId8"/>
    <p:sldId id="264" r:id="rId9"/>
    <p:sldId id="266" r:id="rId10"/>
    <p:sldId id="286" r:id="rId11"/>
    <p:sldId id="267" r:id="rId12"/>
    <p:sldId id="269" r:id="rId13"/>
    <p:sldId id="287" r:id="rId14"/>
    <p:sldId id="268" r:id="rId15"/>
    <p:sldId id="274" r:id="rId16"/>
    <p:sldId id="273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0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160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4366-267A-4A4E-88C5-A23B0C41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573" y="1913467"/>
            <a:ext cx="7800854" cy="151553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Policy and its Effect on Educational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4787D-F4EC-478A-81A9-6933D519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823851"/>
            <a:ext cx="6815669" cy="13208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Rebecca L. Watts,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Western Governors University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56931"/>
            <a:ext cx="11210361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76363" lvl="3" indent="-461963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CAEP agreements combined with a requirement for all candidates for all licensure areas to complete coursework and/or clinical experiences specific to students with disabilities; and </a:t>
            </a:r>
          </a:p>
          <a:p>
            <a:pPr marL="1376363" lvl="3" indent="-461963">
              <a:buFont typeface="+mj-lt"/>
              <a:buAutoNum type="arabicPeriod" startAt="2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requiring all candidates for all licensure areas to complete coursework and/or clinical experiences specific to students with disabilities as well as having dual certification/licensure programs available in the state.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Findings: Top-Performing States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56931"/>
            <a:ext cx="11210361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90th percentile each year, 2012 - 2015: 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Nebraska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Dakota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Vermont</a:t>
            </a:r>
          </a:p>
          <a:p>
            <a:pPr marL="461963" lvl="2" indent="-461963">
              <a:buFont typeface="Arial"/>
              <a:buChar char="•"/>
            </a:pP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2D7920-F538-4E66-9D78-40D0EC94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4160"/>
              </p:ext>
            </p:extLst>
          </p:nvPr>
        </p:nvGraphicFramePr>
        <p:xfrm>
          <a:off x="892629" y="754689"/>
          <a:ext cx="10559145" cy="53848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8485">
                  <a:extLst>
                    <a:ext uri="{9D8B030D-6E8A-4147-A177-3AD203B41FA5}">
                      <a16:colId xmlns:a16="http://schemas.microsoft.com/office/drawing/2014/main" val="1892029528"/>
                    </a:ext>
                  </a:extLst>
                </a:gridCol>
                <a:gridCol w="1638485">
                  <a:extLst>
                    <a:ext uri="{9D8B030D-6E8A-4147-A177-3AD203B41FA5}">
                      <a16:colId xmlns:a16="http://schemas.microsoft.com/office/drawing/2014/main" val="1371893180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164068617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312500402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363965898"/>
                    </a:ext>
                  </a:extLst>
                </a:gridCol>
                <a:gridCol w="910271">
                  <a:extLst>
                    <a:ext uri="{9D8B030D-6E8A-4147-A177-3AD203B41FA5}">
                      <a16:colId xmlns:a16="http://schemas.microsoft.com/office/drawing/2014/main" val="3754062077"/>
                    </a:ext>
                  </a:extLst>
                </a:gridCol>
                <a:gridCol w="910271">
                  <a:extLst>
                    <a:ext uri="{9D8B030D-6E8A-4147-A177-3AD203B41FA5}">
                      <a16:colId xmlns:a16="http://schemas.microsoft.com/office/drawing/2014/main" val="3721836221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2469808855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1410986165"/>
                    </a:ext>
                  </a:extLst>
                </a:gridCol>
                <a:gridCol w="682704">
                  <a:extLst>
                    <a:ext uri="{9D8B030D-6E8A-4147-A177-3AD203B41FA5}">
                      <a16:colId xmlns:a16="http://schemas.microsoft.com/office/drawing/2014/main" val="2831527882"/>
                    </a:ext>
                  </a:extLst>
                </a:gridCol>
                <a:gridCol w="682704">
                  <a:extLst>
                    <a:ext uri="{9D8B030D-6E8A-4147-A177-3AD203B41FA5}">
                      <a16:colId xmlns:a16="http://schemas.microsoft.com/office/drawing/2014/main" val="785498247"/>
                    </a:ext>
                  </a:extLst>
                </a:gridCol>
              </a:tblGrid>
              <a:tr h="231037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 </a:t>
                      </a:r>
                      <a:endParaRPr lang="en-US" sz="18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 </a:t>
                      </a:r>
                      <a:endParaRPr lang="en-US" sz="18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Students with Disabilities (SWD) Age 6 to 21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SWD Age 6 to 21 in Inclusive Setting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CAEP Accreditation for all Ed Prep Providers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Educators to Complete Coursework Related to SWD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a General Education Credential as a Pre-Requisite to a Special Education Credential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Certification Programs Available in the State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Collaborative Special Education License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Special Education Strategist License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Special Education Endorsement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extLst>
                  <a:ext uri="{0D108BD9-81ED-4DB2-BD59-A6C34878D82A}">
                    <a16:rowId xmlns:a16="http://schemas.microsoft.com/office/drawing/2014/main" val="2871289347"/>
                  </a:ext>
                </a:extLst>
              </a:tr>
              <a:tr h="384310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60,555 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83.68%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709508179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Dakota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8,689 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76.02%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3924537301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Nebraska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30,084 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74.86%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3832773696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Vermont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8,885 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73.78%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440603053"/>
                  </a:ext>
                </a:extLst>
              </a:tr>
              <a:tr h="384310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61,671 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83.83%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1489213766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Dakota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8,689 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75.32%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4288124159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Nebraska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31,035 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74.59%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371601405"/>
                  </a:ext>
                </a:extLst>
              </a:tr>
              <a:tr h="38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Vermont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8,991 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74.15%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91814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5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2D7920-F538-4E66-9D78-40D0EC94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03330"/>
              </p:ext>
            </p:extLst>
          </p:nvPr>
        </p:nvGraphicFramePr>
        <p:xfrm>
          <a:off x="892629" y="754689"/>
          <a:ext cx="10559145" cy="53739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8485">
                  <a:extLst>
                    <a:ext uri="{9D8B030D-6E8A-4147-A177-3AD203B41FA5}">
                      <a16:colId xmlns:a16="http://schemas.microsoft.com/office/drawing/2014/main" val="1892029528"/>
                    </a:ext>
                  </a:extLst>
                </a:gridCol>
                <a:gridCol w="1638485">
                  <a:extLst>
                    <a:ext uri="{9D8B030D-6E8A-4147-A177-3AD203B41FA5}">
                      <a16:colId xmlns:a16="http://schemas.microsoft.com/office/drawing/2014/main" val="1371893180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164068617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312500402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363965898"/>
                    </a:ext>
                  </a:extLst>
                </a:gridCol>
                <a:gridCol w="910271">
                  <a:extLst>
                    <a:ext uri="{9D8B030D-6E8A-4147-A177-3AD203B41FA5}">
                      <a16:colId xmlns:a16="http://schemas.microsoft.com/office/drawing/2014/main" val="3754062077"/>
                    </a:ext>
                  </a:extLst>
                </a:gridCol>
                <a:gridCol w="910271">
                  <a:extLst>
                    <a:ext uri="{9D8B030D-6E8A-4147-A177-3AD203B41FA5}">
                      <a16:colId xmlns:a16="http://schemas.microsoft.com/office/drawing/2014/main" val="3721836221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2469808855"/>
                    </a:ext>
                  </a:extLst>
                </a:gridCol>
                <a:gridCol w="819245">
                  <a:extLst>
                    <a:ext uri="{9D8B030D-6E8A-4147-A177-3AD203B41FA5}">
                      <a16:colId xmlns:a16="http://schemas.microsoft.com/office/drawing/2014/main" val="1410986165"/>
                    </a:ext>
                  </a:extLst>
                </a:gridCol>
                <a:gridCol w="682704">
                  <a:extLst>
                    <a:ext uri="{9D8B030D-6E8A-4147-A177-3AD203B41FA5}">
                      <a16:colId xmlns:a16="http://schemas.microsoft.com/office/drawing/2014/main" val="2831527882"/>
                    </a:ext>
                  </a:extLst>
                </a:gridCol>
                <a:gridCol w="682704">
                  <a:extLst>
                    <a:ext uri="{9D8B030D-6E8A-4147-A177-3AD203B41FA5}">
                      <a16:colId xmlns:a16="http://schemas.microsoft.com/office/drawing/2014/main" val="785498247"/>
                    </a:ext>
                  </a:extLst>
                </a:gridCol>
              </a:tblGrid>
              <a:tr h="230570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 </a:t>
                      </a:r>
                      <a:endParaRPr lang="en-US" sz="18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 </a:t>
                      </a:r>
                      <a:endParaRPr lang="en-US" sz="18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Students with Disabilities (SWD) Age 6 to 21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SWD Age 6 to 21 in Inclusive Setting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CAEP Accreditation for all Ed Prep Providers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Educators to Complete Coursework Related to SWD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Requires a General Education Credential as a Pre-Requisite to a Special Education Credential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Certification Programs Available in the State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Collaborative Special Education License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Special Education Strategist License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Offers Special Education Endorsement </a:t>
                      </a:r>
                      <a:endParaRPr lang="en-US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vert="vert270" anchor="ctr"/>
                </a:tc>
                <a:extLst>
                  <a:ext uri="{0D108BD9-81ED-4DB2-BD59-A6C34878D82A}">
                    <a16:rowId xmlns:a16="http://schemas.microsoft.com/office/drawing/2014/main" val="2871289347"/>
                  </a:ext>
                </a:extLst>
              </a:tr>
              <a:tr h="383533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62,894 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83.63%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1277203724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Nebraska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31,855 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76.07%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721944378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Vermont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9,133 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74.93%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778639775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Dakota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8,827 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74.58%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713070552"/>
                  </a:ext>
                </a:extLst>
              </a:tr>
              <a:tr h="383533">
                <a:tc rowSpan="4"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64,268 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83.56%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228412271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Vermont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9,189 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75.76%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1383154372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Nebraska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31,905 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75.54%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1103444332"/>
                  </a:ext>
                </a:extLst>
              </a:tr>
              <a:tr h="3835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 Dakota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8,875 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74.08%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17463" marB="17463" anchor="ctr"/>
                </a:tc>
                <a:extLst>
                  <a:ext uri="{0D108BD9-81ED-4DB2-BD59-A6C34878D82A}">
                    <a16:rowId xmlns:a16="http://schemas.microsoft.com/office/drawing/2014/main" val="1140766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37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of Common Policy Factors</a:t>
            </a:r>
            <a:b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Leading States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364" y="2556931"/>
            <a:ext cx="11679381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is the only state with a “collaborative special educator license”;</a:t>
            </a:r>
          </a:p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Dakota is the only state with a “special education strategist” license;</a:t>
            </a:r>
          </a:p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Nebraska has detailed special education course requirements for all candidates;</a:t>
            </a:r>
          </a:p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Vermont has a special education endorsement and the University of Vermont offers a special education dual endorsement program; </a:t>
            </a:r>
          </a:p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neither Nebraska nor North Dakota offer any dual licensure programs; and </a:t>
            </a:r>
          </a:p>
          <a:p>
            <a:pPr marL="919163" lvl="2" indent="-461963">
              <a:buFont typeface="Arial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K-12 Funding levels did not correlate with leading performance in the study.</a:t>
            </a:r>
            <a:endParaRPr lang="en-US" sz="4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Findings: Low-Performing States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041" y="2556931"/>
            <a:ext cx="10197330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Hawaii</a:t>
            </a:r>
          </a:p>
          <a:p>
            <a:pPr marL="919163" lvl="2" indent="-461963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Montana</a:t>
            </a:r>
          </a:p>
          <a:p>
            <a:pPr marL="919163" lvl="2" indent="-461963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Jersey -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Longstanding dual licensure programs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9163" lvl="2" indent="-461963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Mexico -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Longstanding dual licensure programs</a:t>
            </a:r>
          </a:p>
          <a:p>
            <a:pPr marL="461963" lvl="2" indent="-461963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8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Ohio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75250"/>
            <a:ext cx="11210361" cy="3368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= 60.187%, Rank = 36 of 51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 = 61.095%, Rank = 34 of 51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= 61.353%, Rank = 33 of 51</a:t>
            </a:r>
          </a:p>
          <a:p>
            <a:pPr marL="1376363" lvl="3" indent="-461963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= 62.282%, Rank = 33 of 51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9DC6A4-CFFA-43E6-84CC-A830A7936E94}"/>
              </a:ext>
            </a:extLst>
          </p:cNvPr>
          <p:cNvGrpSpPr/>
          <p:nvPr/>
        </p:nvGrpSpPr>
        <p:grpSpPr>
          <a:xfrm>
            <a:off x="8696869" y="317023"/>
            <a:ext cx="2867012" cy="2883166"/>
            <a:chOff x="8696869" y="317023"/>
            <a:chExt cx="2867012" cy="288316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9AFEFF-82C4-4AB4-8023-3C64AE6F7D0F}"/>
                </a:ext>
              </a:extLst>
            </p:cNvPr>
            <p:cNvGrpSpPr/>
            <p:nvPr/>
          </p:nvGrpSpPr>
          <p:grpSpPr>
            <a:xfrm>
              <a:off x="8709812" y="317023"/>
              <a:ext cx="2854069" cy="2859863"/>
              <a:chOff x="8709812" y="317023"/>
              <a:chExt cx="2854069" cy="285986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9FF3521-A6D4-4C27-9C35-847CDDF5240E}"/>
                  </a:ext>
                </a:extLst>
              </p:cNvPr>
              <p:cNvGrpSpPr/>
              <p:nvPr/>
            </p:nvGrpSpPr>
            <p:grpSpPr>
              <a:xfrm>
                <a:off x="8715920" y="329478"/>
                <a:ext cx="2847961" cy="2847408"/>
                <a:chOff x="8715920" y="329478"/>
                <a:chExt cx="2847961" cy="2847408"/>
              </a:xfrm>
            </p:grpSpPr>
            <p:pic>
              <p:nvPicPr>
                <p:cNvPr id="22" name="Picture 21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A3227F88-37D7-460E-99F3-A4E4BE7B7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21212" y="329479"/>
                  <a:ext cx="2842669" cy="2847407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8D5BB9C3-5DFE-430B-AD6B-508B614D3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15920" y="329478"/>
                  <a:ext cx="2842669" cy="2847407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5966D0A-D754-4DDE-AF6F-93486CA0A264}"/>
                  </a:ext>
                </a:extLst>
              </p:cNvPr>
              <p:cNvGrpSpPr/>
              <p:nvPr/>
            </p:nvGrpSpPr>
            <p:grpSpPr>
              <a:xfrm>
                <a:off x="8709812" y="317023"/>
                <a:ext cx="2847961" cy="2847408"/>
                <a:chOff x="8715920" y="329478"/>
                <a:chExt cx="2847961" cy="2847408"/>
              </a:xfrm>
            </p:grpSpPr>
            <p:pic>
              <p:nvPicPr>
                <p:cNvPr id="31" name="Picture 30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5901B344-6C09-4FC1-A4B7-D32D425DC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21212" y="329479"/>
                  <a:ext cx="2842669" cy="2847407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71CFB9C8-28D8-47BD-A9B5-EE25E9A50D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15920" y="329478"/>
                  <a:ext cx="2842669" cy="284740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A76266-4B8A-479B-B05F-AC90D980FF0D}"/>
                </a:ext>
              </a:extLst>
            </p:cNvPr>
            <p:cNvGrpSpPr/>
            <p:nvPr/>
          </p:nvGrpSpPr>
          <p:grpSpPr>
            <a:xfrm>
              <a:off x="8696869" y="340326"/>
              <a:ext cx="2854069" cy="2859863"/>
              <a:chOff x="8709812" y="317023"/>
              <a:chExt cx="2854069" cy="285986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D5D6135-8965-4FED-95CE-3C378258B80E}"/>
                  </a:ext>
                </a:extLst>
              </p:cNvPr>
              <p:cNvGrpSpPr/>
              <p:nvPr/>
            </p:nvGrpSpPr>
            <p:grpSpPr>
              <a:xfrm>
                <a:off x="8715920" y="329478"/>
                <a:ext cx="2847961" cy="2847408"/>
                <a:chOff x="8715920" y="329478"/>
                <a:chExt cx="2847961" cy="2847408"/>
              </a:xfrm>
            </p:grpSpPr>
            <p:pic>
              <p:nvPicPr>
                <p:cNvPr id="38" name="Picture 37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89A2A235-ADFF-431C-BFE7-07B9DA5D4A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21212" y="329479"/>
                  <a:ext cx="2842669" cy="2847407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B7108BC7-94A9-4207-87B8-0B21CBD9D6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15920" y="329478"/>
                  <a:ext cx="2842669" cy="2847407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D947A47-EC45-452E-8649-1960404F1633}"/>
                  </a:ext>
                </a:extLst>
              </p:cNvPr>
              <p:cNvGrpSpPr/>
              <p:nvPr/>
            </p:nvGrpSpPr>
            <p:grpSpPr>
              <a:xfrm>
                <a:off x="8709812" y="317023"/>
                <a:ext cx="2847961" cy="2847408"/>
                <a:chOff x="8715920" y="329478"/>
                <a:chExt cx="2847961" cy="2847408"/>
              </a:xfrm>
            </p:grpSpPr>
            <p:pic>
              <p:nvPicPr>
                <p:cNvPr id="36" name="Picture 35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18B675B2-3241-4A6B-9D92-DC0A341079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21212" y="329479"/>
                  <a:ext cx="2842669" cy="2847407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C185EB8D-E595-467A-821D-384C433FF1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715920" y="329478"/>
                  <a:ext cx="2842669" cy="284740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935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6DA3-6C20-4A7F-A666-7D90B599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Findings: Policy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089DC-D412-4143-BD0D-4C954C80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single state policy correlates to consistently high percentages of SWD being placed in inclusive classrooms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80% of the school day.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Consistently high-performing states have multiple policies in place to prepare and deploy educators to meet the needs of SWD in an inclusive setting.</a:t>
            </a:r>
          </a:p>
        </p:txBody>
      </p:sp>
    </p:spTree>
    <p:extLst>
      <p:ext uri="{BB962C8B-B14F-4D97-AF65-F5344CB8AC3E}">
        <p14:creationId xmlns:p14="http://schemas.microsoft.com/office/powerpoint/2010/main" val="39207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207822"/>
            <a:ext cx="12195175" cy="2058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Alabama: </a:t>
            </a:r>
            <a:b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Top-Performing State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649162-ADD5-4D79-8691-D48CC6F3B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42511" y="317725"/>
            <a:ext cx="1745825" cy="2767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419683"/>
            <a:ext cx="11420702" cy="41286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971550" lvl="2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 Special Educator License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CAEP Approval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experience requirements for all candidates include:</a:t>
            </a:r>
          </a:p>
          <a:p>
            <a:pPr marL="1376363" lvl="3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experiences or internships that include students with exceptionalities;</a:t>
            </a:r>
          </a:p>
          <a:p>
            <a:pPr marL="1376363" lvl="3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for candidates to develop and demonstrate knowledge, skills, and dispositions for helping all students learn; and</a:t>
            </a:r>
          </a:p>
          <a:p>
            <a:pPr marL="1376363" lvl="3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of education course. </a:t>
            </a:r>
          </a:p>
        </p:txBody>
      </p:sp>
    </p:spTree>
    <p:extLst>
      <p:ext uri="{BB962C8B-B14F-4D97-AF65-F5344CB8AC3E}">
        <p14:creationId xmlns:p14="http://schemas.microsoft.com/office/powerpoint/2010/main" val="27457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0"/>
            <a:ext cx="12195175" cy="2765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Closer Look:</a:t>
            </a:r>
            <a:b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649162-ADD5-4D79-8691-D48CC6F3B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7301" y="-1786"/>
            <a:ext cx="1745825" cy="2767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743199"/>
            <a:ext cx="10636931" cy="38050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Alabama State Department of Education (ALSDE) led a statewide effort to reduce the high number (12) of sub-specializations related to specific disabilities in this educator licensure structure.</a:t>
            </a:r>
          </a:p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ALSDE and the State Board hosted convenings across the state to discuss the concept of a collaborative special educator license.</a:t>
            </a:r>
          </a:p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ALSDE developed 11 demonstration sites for PD and coaching.</a:t>
            </a:r>
          </a:p>
          <a:p>
            <a:pPr marL="9191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50026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of the Study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43" y="1595423"/>
            <a:ext cx="5700750" cy="3355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Determine which state policies, if any, correlate to the educational placements of students with disabilities.</a:t>
            </a:r>
          </a:p>
          <a:p>
            <a:pPr marL="0" lvl="2">
              <a:buFont typeface="Arial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3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0"/>
            <a:ext cx="12195175" cy="2765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Alabama: </a:t>
            </a:r>
            <a:b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Outcomes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649162-ADD5-4D79-8691-D48CC6F3B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7301" y="-1786"/>
            <a:ext cx="1745825" cy="2767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743199"/>
            <a:ext cx="11486017" cy="38050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Alabama’s student test results show that SWD in inclusive classrooms achieved academic gains at faster trajectories than their peers without disabilities in the same classroom.</a:t>
            </a:r>
          </a:p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demonstration sites from Fall 2015 to Fall 2016:</a:t>
            </a:r>
          </a:p>
          <a:p>
            <a:pPr marL="1376363" lvl="3" indent="-461963">
              <a:buFont typeface="Arial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unexcused absences per month dropped from 156.41 to 128.02.</a:t>
            </a:r>
          </a:p>
          <a:p>
            <a:pPr marL="1376363" lvl="3" indent="-461963">
              <a:buFont typeface="Arial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tardiness occurrences dropped from 262.94 to 158.51.</a:t>
            </a:r>
          </a:p>
          <a:p>
            <a:pPr marL="1376363" lvl="3" indent="-461963">
              <a:buFont typeface="Arial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chronic absences dropped from 65.14 to 41.00 </a:t>
            </a:r>
          </a:p>
          <a:p>
            <a:pPr marL="9191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91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0"/>
            <a:ext cx="12195175" cy="2765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Alabama: Outcomes and </a:t>
            </a:r>
            <a:b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Approach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649162-ADD5-4D79-8691-D48CC6F3BD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85218" y="50586"/>
            <a:ext cx="1745825" cy="27677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70820"/>
            <a:ext cx="11486017" cy="4145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9163" lvl="2" indent="-461963"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February 2018, WestEd National Center for Systemic Improvement highlighted Alabama’s results:</a:t>
            </a:r>
          </a:p>
          <a:p>
            <a:pPr marL="1376363" lvl="3" indent="-461963">
              <a:buFont typeface="Arial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88% of SWD in the demonstration sites showed gains on progress monitoring</a:t>
            </a:r>
          </a:p>
          <a:p>
            <a:pPr marL="1376363" lvl="3" indent="-461963">
              <a:buFont typeface="Arial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48% of SWD in the same schools posted gains on the ACT Aspire.</a:t>
            </a:r>
          </a:p>
          <a:p>
            <a:pPr marL="919163" lvl="2" indent="-461963">
              <a:buFont typeface="Arial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ALSDE has made a shift from being a regulatory agency to being an agency that provides facilitation and support to the state’s schools and educators.</a:t>
            </a:r>
          </a:p>
          <a:p>
            <a:pPr marL="9191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9163" lvl="2" indent="-461963">
              <a:buFont typeface="Arial"/>
              <a:buChar char="•"/>
            </a:pP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041" y="2556931"/>
            <a:ext cx="10197330" cy="39913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and North Dakota have specific licenses in place to address communication and collaboration needed for authentically inclusive environments.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policy combined with state-led facilitation and supportive action can effect positive change.</a:t>
            </a:r>
          </a:p>
          <a:p>
            <a:pPr marL="461963" lvl="2" indent="-461963">
              <a:buFont typeface="Arial"/>
              <a:buChar char="•"/>
            </a:pP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Research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041" y="2556931"/>
            <a:ext cx="10197330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state policy by specific disability, by limited English proficiency, by ethnicity, and by characteristics of rurality or urbanity</a:t>
            </a:r>
          </a:p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between schools deploying collaborative special educators or special education strategists</a:t>
            </a:r>
          </a:p>
          <a:p>
            <a:pPr marL="461963" lvl="2" indent="-461963">
              <a:buFont typeface="Arial"/>
              <a:buChar char="•"/>
            </a:pP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041" y="2556931"/>
            <a:ext cx="10382388" cy="39853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leaders should examine the state’s licensure policies, evaluating the effect on preparing educators with the skills and competencies needed for collaboration in an inclusive setting. </a:t>
            </a:r>
          </a:p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must close the gap that exists in preparing and deploying general educators and special educators. </a:t>
            </a:r>
          </a:p>
        </p:txBody>
      </p:sp>
    </p:spTree>
    <p:extLst>
      <p:ext uri="{BB962C8B-B14F-4D97-AF65-F5344CB8AC3E}">
        <p14:creationId xmlns:p14="http://schemas.microsoft.com/office/powerpoint/2010/main" val="1339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041" y="2556931"/>
            <a:ext cx="10197330" cy="39913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a state identifies optimal credentialing requirements, state leaders must demonstrate the courage and diligence to implement change management strategies and support.</a:t>
            </a:r>
          </a:p>
          <a:p>
            <a:pPr marL="461963" lvl="1" indent="-461963">
              <a:buFont typeface="Arial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turn, K-12 schools and EPPs will need to make major shifts away from their past practices. </a:t>
            </a:r>
          </a:p>
        </p:txBody>
      </p:sp>
    </p:spTree>
    <p:extLst>
      <p:ext uri="{BB962C8B-B14F-4D97-AF65-F5344CB8AC3E}">
        <p14:creationId xmlns:p14="http://schemas.microsoft.com/office/powerpoint/2010/main" val="28714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35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899" y="1293684"/>
            <a:ext cx="5888496" cy="427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8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4366-267A-4A4E-88C5-A23B0C41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573" y="1913467"/>
            <a:ext cx="7800854" cy="151553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Policy and its Effect on Educational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4787D-F4EC-478A-81A9-6933D519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823851"/>
            <a:ext cx="6815669" cy="13208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Rebecca L. Watts,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Western Governors University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448799" cy="33189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Performance, 2012-2015: Students with disabilities (SWD) in inclusive classroom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80% of the school day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Policies for Educator Licensure, Educator Preparation Programs, and K-12 State Funding</a:t>
            </a:r>
          </a:p>
          <a:p>
            <a:pPr lvl="2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Measured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05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individual policies and combinations of policies and if the effect was positive or negative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of the state policies’ effect size</a:t>
            </a:r>
          </a:p>
        </p:txBody>
      </p:sp>
    </p:spTree>
    <p:extLst>
      <p:ext uri="{BB962C8B-B14F-4D97-AF65-F5344CB8AC3E}">
        <p14:creationId xmlns:p14="http://schemas.microsoft.com/office/powerpoint/2010/main" val="3516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6096"/>
            <a:ext cx="10083799" cy="363143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States Department of Education (USDoE) Child Count and Educational Environments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agreements with Council for Accreditation of Educator Preparation (CAEP)</a:t>
            </a:r>
          </a:p>
        </p:txBody>
      </p:sp>
    </p:spTree>
    <p:extLst>
      <p:ext uri="{BB962C8B-B14F-4D97-AF65-F5344CB8AC3E}">
        <p14:creationId xmlns:p14="http://schemas.microsoft.com/office/powerpoint/2010/main" val="17470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6096"/>
            <a:ext cx="10083799" cy="36314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policies and characteristics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Coursework related to students with disabilities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experiences in a setting with students with disabilities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Education License as pre- or co-requisite for Special Education License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 of dual licensure/certification preparation programs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State’s average K-12 per-pupil expenditures </a:t>
            </a:r>
          </a:p>
          <a:p>
            <a:pPr lvl="2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USDoE Data Set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56931"/>
            <a:ext cx="11210361" cy="39913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96875" indent="-396875" algn="l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States, Washington, D.C., all U.S. Territories</a:t>
            </a:r>
          </a:p>
          <a:p>
            <a:pPr marL="396875" indent="-396875" algn="l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age 6-21, counts by educational environment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Correctional Facilities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Homebound/Hospital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of the day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40 – 79% of the day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the day</a:t>
            </a:r>
          </a:p>
          <a:p>
            <a:pPr lvl="2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/>
              <a:buChar char="•"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Set for Study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56931"/>
            <a:ext cx="11210361" cy="39913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96875" indent="-396875" algn="l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States, Washington, D.C.</a:t>
            </a:r>
            <a:r>
              <a:rPr lang="en-US" sz="36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U.S. Territories</a:t>
            </a:r>
          </a:p>
          <a:p>
            <a:pPr marL="396875" indent="-396875" algn="l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age 6-21, counts by educational environment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Correctional Facilities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Homebound/Hospital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</a:t>
            </a:r>
            <a:r>
              <a:rPr lang="en-US" sz="2400" b="1" u="sng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of the day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rgbClr val="8150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40 – 79% of the day</a:t>
            </a:r>
          </a:p>
          <a:p>
            <a:pPr marL="738188" lvl="1" indent="-276225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Regular Class </a:t>
            </a:r>
            <a:r>
              <a:rPr lang="en-US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the day</a:t>
            </a:r>
          </a:p>
          <a:p>
            <a:pPr lvl="2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/>
              <a:buChar char="•"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98F59C0D-C841-4077-8A86-CFA04BFD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716107-90BF-4496-9A07-0725F1BFD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F9E32-5E2C-4B36-9DD2-C10A9917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F688DD-0F85-41C3-8996-F19BE3748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D2F11-D24C-49B6-9A36-D99D7A5D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5319E216-CB07-40D9-9253-0C7AADA1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B0EAF-E106-4F28-84D5-840DA20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2" y="642083"/>
            <a:ext cx="121951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923-784F-4159-98D9-77770B5F7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012" y="2556931"/>
            <a:ext cx="11210361" cy="399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2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were statistically significant differences in the percentage of SWD in the inclusive classroom on independent samples t-tests (2-tailed) for three policy conditions: </a:t>
            </a:r>
          </a:p>
          <a:p>
            <a:pPr marL="457200" lvl="2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3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requiring all candidates for all licensure areas to complete coursework and/or clinical experiences specific to students with disabilities; </a:t>
            </a:r>
          </a:p>
          <a:p>
            <a:pPr marL="461963" indent="-461963" algn="l">
              <a:buFont typeface="Arial"/>
              <a:buChar char="•"/>
            </a:pP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2" indent="-461963">
              <a:buFont typeface="Arial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1342</Words>
  <Application>Microsoft Office PowerPoint</Application>
  <PresentationFormat>Widescreen</PresentationFormat>
  <Paragraphs>298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Organic</vt:lpstr>
      <vt:lpstr>State Policy and its Effect on Educational Environments</vt:lpstr>
      <vt:lpstr>Goal of the Study</vt:lpstr>
      <vt:lpstr>Elements of the Study</vt:lpstr>
      <vt:lpstr>Impacts Measured</vt:lpstr>
      <vt:lpstr>Data Sources</vt:lpstr>
      <vt:lpstr>Data Sources</vt:lpstr>
      <vt:lpstr>USDoE Data Set</vt:lpstr>
      <vt:lpstr>Data Set for Study</vt:lpstr>
      <vt:lpstr>Analysis</vt:lpstr>
      <vt:lpstr>Analysis</vt:lpstr>
      <vt:lpstr>Findings: Top-Performing States</vt:lpstr>
      <vt:lpstr>PowerPoint Presentation</vt:lpstr>
      <vt:lpstr>PowerPoint Presentation</vt:lpstr>
      <vt:lpstr>Absence of Common Policy Factors Among Leading States</vt:lpstr>
      <vt:lpstr>Findings: Low-Performing States</vt:lpstr>
      <vt:lpstr>Ohio</vt:lpstr>
      <vt:lpstr>Findings: Policy Effect</vt:lpstr>
      <vt:lpstr>Alabama:  Top-Performing State</vt:lpstr>
      <vt:lpstr>A Closer Look: Alabama</vt:lpstr>
      <vt:lpstr>Alabama:  Student Outcomes</vt:lpstr>
      <vt:lpstr>Alabama: Outcomes and  Change in Approach</vt:lpstr>
      <vt:lpstr>Findings</vt:lpstr>
      <vt:lpstr>Future Research</vt:lpstr>
      <vt:lpstr>Recommendations</vt:lpstr>
      <vt:lpstr>Recommendations</vt:lpstr>
      <vt:lpstr>Discussion</vt:lpstr>
      <vt:lpstr>State Policy and its Effect on Educational Environments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Policy and its Effect on Educational Environments</dc:title>
  <dc:creator>Rebecca Watts</dc:creator>
  <cp:lastModifiedBy>Rebecca Watts</cp:lastModifiedBy>
  <cp:revision>12</cp:revision>
  <dcterms:created xsi:type="dcterms:W3CDTF">2019-10-14T21:55:13Z</dcterms:created>
  <dcterms:modified xsi:type="dcterms:W3CDTF">2019-10-14T22:34:04Z</dcterms:modified>
</cp:coreProperties>
</file>