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3" r:id="rId1"/>
    <p:sldMasterId id="2147484937" r:id="rId2"/>
  </p:sldMasterIdLst>
  <p:notesMasterIdLst>
    <p:notesMasterId r:id="rId16"/>
  </p:notesMasterIdLst>
  <p:handoutMasterIdLst>
    <p:handoutMasterId r:id="rId17"/>
  </p:handoutMasterIdLst>
  <p:sldIdLst>
    <p:sldId id="325" r:id="rId3"/>
    <p:sldId id="550" r:id="rId4"/>
    <p:sldId id="563" r:id="rId5"/>
    <p:sldId id="551" r:id="rId6"/>
    <p:sldId id="552" r:id="rId7"/>
    <p:sldId id="564" r:id="rId8"/>
    <p:sldId id="553" r:id="rId9"/>
    <p:sldId id="565" r:id="rId10"/>
    <p:sldId id="554" r:id="rId11"/>
    <p:sldId id="556" r:id="rId12"/>
    <p:sldId id="557" r:id="rId13"/>
    <p:sldId id="561" r:id="rId14"/>
    <p:sldId id="562" r:id="rId15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85120"/>
    <a:srgbClr val="B59C10"/>
    <a:srgbClr val="B5D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83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AEAC2F0-71AF-4986-90B8-8C9254E85ED6}" type="datetime1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46F6F1-8F9D-4BC6-B86B-840B6C7A7B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ACF83D5-620C-4C67-96F0-1AA3FD272838}" type="datetime1">
              <a:rPr lang="en-US"/>
              <a:pPr>
                <a:defRPr/>
              </a:pPr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8" tIns="46479" rIns="92958" bIns="464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9DAE36-EA72-447E-9568-9499B82857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Five phase one projects were completed.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Exploring careers in education outlines the different types of careers in the education field beginning with have a high school diploma and beyond. This portion helps human capital leaders work with candidates on exploring the education profession and the various roles within it.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Educator recruitment offers new tools to help districts and schools with proactive recruiting.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Professional conduct offers guides to help work with educators on navigating the difficult waters and to help educators make better choices that often get them into trouble.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Mentoring – offers many tools to support a mentoring program for any educator regardless of their role or years of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Educator recognition – highlights ways to recognize and celebrate our educators.</a:t>
            </a:r>
          </a:p>
          <a:p>
            <a:r>
              <a:rPr lang="en-US" dirty="0"/>
              <a:t> In the next phase of work we will address – onboarding, Employer branding, compensation. Please visit the website to find various resources and tools.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299CB9-23A3-4486-BAFC-6F3EF1A2F5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9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2963"/>
            <a:ext cx="439737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93775"/>
          </a:xfrm>
        </p:spPr>
        <p:txBody>
          <a:bodyPr anchor="b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85800" y="3429000"/>
            <a:ext cx="7772400" cy="236220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078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67" y="5514102"/>
            <a:ext cx="7772400" cy="646331"/>
          </a:xfrm>
        </p:spPr>
        <p:txBody>
          <a:bodyPr lIns="0" tIns="0" rIns="0" bIns="0" anchor="b" anchorCtr="0">
            <a:spAutoFit/>
          </a:bodyPr>
          <a:lstStyle>
            <a:lvl1pPr algn="l">
              <a:defRPr sz="4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67" y="6279478"/>
            <a:ext cx="6400800" cy="430887"/>
          </a:xfrm>
        </p:spPr>
        <p:txBody>
          <a:bodyPr lIns="0" tIns="0" rIns="0" bIns="0" anchor="t" anchorCtr="0">
            <a:sp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ODE_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7267" y="6186917"/>
            <a:ext cx="2012050" cy="369560"/>
          </a:xfrm>
          <a:prstGeom prst="rect">
            <a:avLst/>
          </a:prstGeom>
        </p:spPr>
      </p:pic>
      <p:pic>
        <p:nvPicPr>
          <p:cNvPr id="8" name="Picture 7" descr="PhotoOption3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6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6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46331"/>
          </a:xfrm>
        </p:spPr>
        <p:txBody>
          <a:bodyPr>
            <a:spAutoFit/>
          </a:bodyPr>
          <a:lstStyle>
            <a:lvl1pPr>
              <a:defRPr sz="42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0158"/>
            <a:ext cx="8229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FOOTER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78160"/>
            <a:ext cx="9144000" cy="4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56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30A71DE-D215-43F4-9699-D3DBB5023E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689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2800" b="0" i="0" u="none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06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0BD5A5-DA1E-473B-9AC7-82F62CA58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0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5BDB33-C0B1-43C1-9F69-B7B4BFF616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4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E9DE4-3411-49E3-9F70-3323E262AC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3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DAE37E-1E29-4466-A18F-1FE2A2BE7E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20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705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AC614E-F661-4078-8569-77595D90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4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7E4B38-3E64-4E4A-9D40-AA4012DBBD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52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4196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D3D41"/>
                </a:solidFill>
              </a:defRPr>
            </a:lvl1pPr>
          </a:lstStyle>
          <a:p>
            <a:fld id="{590E2A04-2C39-4698-83EA-344BCE1B57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28" r:id="rId2"/>
    <p:sldLayoutId id="2147484936" r:id="rId3"/>
    <p:sldLayoutId id="2147484929" r:id="rId4"/>
    <p:sldLayoutId id="2147484930" r:id="rId5"/>
    <p:sldLayoutId id="2147484931" r:id="rId6"/>
    <p:sldLayoutId id="2147484932" r:id="rId7"/>
    <p:sldLayoutId id="2147484933" r:id="rId8"/>
    <p:sldLayoutId id="2147484934" r:id="rId9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55051B"/>
          </a:solidFill>
          <a:latin typeface="+mj-lt"/>
          <a:ea typeface="MS PGothic" pitchFamily="34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5051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40404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1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39036"/>
            <a:ext cx="82296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1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8" r:id="rId1"/>
    <p:sldLayoutId id="214748493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200" b="1" kern="1200">
          <a:solidFill>
            <a:srgbClr val="C00000"/>
          </a:solidFill>
          <a:latin typeface="Arial"/>
          <a:ea typeface="+mj-ea"/>
          <a:cs typeface="Arial"/>
        </a:defRPr>
      </a:lvl1pPr>
    </p:titleStyle>
    <p:bodyStyle>
      <a:lvl1pPr marL="227013" indent="-227013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571500" indent="-225425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2pPr>
      <a:lvl3pPr marL="1025525" indent="-2286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3pPr>
      <a:lvl4pPr marL="1490663" indent="-22860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Arial"/>
          <a:ea typeface="+mn-ea"/>
          <a:cs typeface="Arial"/>
        </a:defRPr>
      </a:lvl4pPr>
      <a:lvl5pPr marL="1947863" indent="-228600" algn="l" defTabSz="45720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hiohcrc.org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type="body" sz="quarter" idx="10"/>
          </p:nvPr>
        </p:nvSpPr>
        <p:spPr bwMode="auto">
          <a:xfrm>
            <a:off x="838200" y="2819400"/>
            <a:ext cx="6705600" cy="12954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b="1" dirty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Jessica Mercerhill, PhD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600" b="1" dirty="0">
                <a:solidFill>
                  <a:srgbClr val="000000"/>
                </a:solidFill>
                <a:cs typeface="Arial" pitchFamily="34" charset="0"/>
                <a:sym typeface="Gill Sans" charset="0"/>
              </a:rPr>
              <a:t>Senior Director, Educator Preparation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1500" dirty="0" smtClean="0">
              <a:solidFill>
                <a:srgbClr val="40404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Fall 2019 </a:t>
            </a:r>
            <a:r>
              <a:rPr lang="en-US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Calibri" pitchFamily="34" charset="0"/>
                <a:sym typeface="Arial" pitchFamily="34" charset="0"/>
              </a:rPr>
              <a:t>Update to OCTEO</a:t>
            </a:r>
            <a:endParaRPr lang="en-US" altLang="en-US" sz="1500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4294967295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65DF7-69FE-2146-B9CE-A79172BE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406" y="1282845"/>
            <a:ext cx="57150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156ECE-6B50-1748-AC71-940C7BEAA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735" y="1178070"/>
            <a:ext cx="65722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6FB97D-7463-4E4B-88DC-D4732BB86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022" y="1144732"/>
            <a:ext cx="419100" cy="72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13E7CF-A110-9D45-92A9-291244B02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3387" y="1282845"/>
            <a:ext cx="600075" cy="5524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37BC1-18B4-8B42-91E6-721BE807CE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0" t="76602" r="74207"/>
          <a:stretch/>
        </p:blipFill>
        <p:spPr>
          <a:xfrm>
            <a:off x="305929" y="1892755"/>
            <a:ext cx="2155524" cy="837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D37BC1-18B4-8B42-91E6-721BE807CE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838" t="76602" r="53814"/>
          <a:stretch/>
        </p:blipFill>
        <p:spPr>
          <a:xfrm>
            <a:off x="2600824" y="1889185"/>
            <a:ext cx="1790295" cy="891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D37BC1-18B4-8B42-91E6-721BE807CE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396" t="76602" r="5102"/>
          <a:stretch/>
        </p:blipFill>
        <p:spPr>
          <a:xfrm>
            <a:off x="6767693" y="1877837"/>
            <a:ext cx="2169669" cy="9141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CD37BC1-18B4-8B42-91E6-721BE807CEA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576" t="76602" r="29356"/>
          <a:stretch/>
        </p:blipFill>
        <p:spPr>
          <a:xfrm>
            <a:off x="4541202" y="1893794"/>
            <a:ext cx="2089244" cy="9464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5929" y="2843706"/>
            <a:ext cx="21717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Exploring Careers in Education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Illuminate a path to pursuing a career in education.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98141" y="2747296"/>
            <a:ext cx="21717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Educator Recruitment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 strategies to help improve and increase applicant pools.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14314" y="2747296"/>
            <a:ext cx="2323000" cy="348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Professional Conduct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Find tools to help navigate difficult waters and support ethical decision making.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Mentoring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 how to create intentional, integrated support systems to advance practice.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7693" y="2780633"/>
            <a:ext cx="2171700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Educator Recognition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Explore opportunities that celebrate educators who go above and beyond and engage them as ambassadors for the profession.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08444E-AF3E-4F5A-A002-3554C76FDB9B}"/>
              </a:ext>
            </a:extLst>
          </p:cNvPr>
          <p:cNvSpPr txBox="1">
            <a:spLocks/>
          </p:cNvSpPr>
          <p:nvPr/>
        </p:nvSpPr>
        <p:spPr>
          <a:xfrm>
            <a:off x="457200" y="393590"/>
            <a:ext cx="8229600" cy="64633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Human Capital Resource Center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90C5DE-A63F-4B37-8EDB-A9D81210B6F7}"/>
              </a:ext>
            </a:extLst>
          </p:cNvPr>
          <p:cNvSpPr txBox="1"/>
          <p:nvPr/>
        </p:nvSpPr>
        <p:spPr>
          <a:xfrm>
            <a:off x="0" y="0"/>
            <a:ext cx="1266262" cy="4331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5A104C-E01A-436B-A974-0EDFB217AAA2}"/>
              </a:ext>
            </a:extLst>
          </p:cNvPr>
          <p:cNvSpPr txBox="1">
            <a:spLocks/>
          </p:cNvSpPr>
          <p:nvPr/>
        </p:nvSpPr>
        <p:spPr>
          <a:xfrm>
            <a:off x="305929" y="5505760"/>
            <a:ext cx="3730624" cy="678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C00000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8"/>
              </a:rPr>
              <a:t>www.ohiohcrc.org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961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55638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Diversifying the Education Profession Taskforce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 bwMode="auto"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US" dirty="0" smtClean="0"/>
              <a:t>Three meetings that Center on Great Teachers &amp; Leaders at AIR facilitated in partnership with Cheryl Krohn and Jessica </a:t>
            </a:r>
            <a:r>
              <a:rPr lang="en-US" dirty="0" smtClean="0"/>
              <a:t>Mercerhill</a:t>
            </a:r>
            <a:endParaRPr lang="en-US" dirty="0" smtClean="0"/>
          </a:p>
          <a:p>
            <a:r>
              <a:rPr lang="en-US" dirty="0" smtClean="0"/>
              <a:t>Examined Root Causes for the lack of diversity in our current workforce, including in Ed </a:t>
            </a:r>
            <a:r>
              <a:rPr lang="en-US" dirty="0" smtClean="0"/>
              <a:t>Prep</a:t>
            </a:r>
            <a:endParaRPr lang="en-US" dirty="0"/>
          </a:p>
          <a:p>
            <a:r>
              <a:rPr lang="en-US" dirty="0" smtClean="0"/>
              <a:t>Identified priority recommendations to present to Superintendent </a:t>
            </a:r>
            <a:r>
              <a:rPr lang="en-US" dirty="0" err="1" smtClean="0"/>
              <a:t>DeMaria</a:t>
            </a:r>
            <a:r>
              <a:rPr lang="en-US" dirty="0" smtClean="0"/>
              <a:t> and Chancellor </a:t>
            </a:r>
            <a:r>
              <a:rPr lang="en-US" dirty="0" smtClean="0"/>
              <a:t>Gardner</a:t>
            </a:r>
          </a:p>
          <a:p>
            <a:r>
              <a:rPr lang="en-US" dirty="0" smtClean="0"/>
              <a:t>Final recommendations are complete and will be released in next few week</a:t>
            </a:r>
            <a:endParaRPr lang="en-US" dirty="0" smtClean="0"/>
          </a:p>
          <a:p>
            <a:endParaRPr 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153400" y="6492875"/>
            <a:ext cx="914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59B534-5D6B-4C41-AD22-19665D07FC00}" type="slidenum">
              <a:rPr lang="en-US" altLang="en-US" sz="800" b="1">
                <a:solidFill>
                  <a:srgbClr val="3D3D4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800" b="1">
              <a:solidFill>
                <a:srgbClr val="3D3D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473"/>
            <a:ext cx="8229600" cy="610422"/>
          </a:xfrm>
        </p:spPr>
        <p:txBody>
          <a:bodyPr/>
          <a:lstStyle/>
          <a:p>
            <a:r>
              <a:rPr lang="en-US" dirty="0" smtClean="0"/>
              <a:t>Performance-Based Assessment in place of APK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984"/>
            <a:ext cx="8229600" cy="41148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Recommendation in review by State Board Subcommittee on Teaching, Leading, and Learning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for requirement but option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895600"/>
            <a:ext cx="4619625" cy="24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1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2691" y="1600200"/>
            <a:ext cx="3352800" cy="1143000"/>
          </a:xfrm>
        </p:spPr>
        <p:txBody>
          <a:bodyPr/>
          <a:lstStyle/>
          <a:p>
            <a:r>
              <a:rPr lang="en-US" dirty="0" smtClean="0"/>
              <a:t>Question and Answer time!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42975"/>
            <a:ext cx="6629400" cy="50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5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Agenda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001000" cy="4800600"/>
          </a:xfrm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New Associate Vice-Chancellor for P-16 Initiatives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Program/Data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Fall Surveys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Program Reviews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Standards Developments and Revisions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Partnership Projects with ODE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Human Resource Capital Management website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Diversifying the Educator Pipeline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Performanc</a:t>
            </a:r>
            <a:r>
              <a:rPr lang="en-US" dirty="0" smtClean="0">
                <a:ea typeface="ＭＳ Ｐゴシック" charset="0"/>
              </a:rPr>
              <a:t>e-Based Assessment and APK </a:t>
            </a:r>
            <a:r>
              <a:rPr lang="en-US" dirty="0" smtClean="0">
                <a:ea typeface="ＭＳ Ｐゴシック" charset="0"/>
              </a:rPr>
              <a:t> </a:t>
            </a:r>
            <a:endParaRPr lang="en-US" dirty="0" smtClean="0">
              <a:ea typeface="ＭＳ Ｐゴシック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153400" y="6492875"/>
            <a:ext cx="914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404040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959B534-5D6B-4C41-AD22-19665D07FC00}" type="slidenum">
              <a:rPr lang="en-US" altLang="en-US" sz="800" b="1">
                <a:solidFill>
                  <a:srgbClr val="3D3D4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800" b="1">
              <a:solidFill>
                <a:srgbClr val="3D3D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Associate Vice Chancellor for P-16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4196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Introducing</a:t>
            </a:r>
          </a:p>
          <a:p>
            <a:pPr marL="0" indent="0">
              <a:buNone/>
            </a:pPr>
            <a:r>
              <a:rPr lang="en-US" dirty="0" smtClean="0"/>
              <a:t>Dr. Krista Maxson!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3335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3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Program/Data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72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Surveys: Pre-Service, Principal Intern, Principal Mentor</a:t>
            </a:r>
          </a:p>
          <a:p>
            <a:pPr lvl="1"/>
            <a:r>
              <a:rPr lang="en-US" dirty="0" smtClean="0"/>
              <a:t>Distribution histories </a:t>
            </a:r>
            <a:r>
              <a:rPr lang="en-US" dirty="0" smtClean="0"/>
              <a:t>will be </a:t>
            </a:r>
            <a:r>
              <a:rPr lang="en-US" dirty="0" smtClean="0"/>
              <a:t>sent </a:t>
            </a:r>
            <a:r>
              <a:rPr lang="en-US" dirty="0" smtClean="0"/>
              <a:t>week of Nov 4</a:t>
            </a:r>
            <a:endParaRPr lang="en-US" dirty="0" smtClean="0"/>
          </a:p>
          <a:p>
            <a:pPr lvl="1"/>
            <a:r>
              <a:rPr lang="en-US" dirty="0" smtClean="0"/>
              <a:t>Reminder emails </a:t>
            </a:r>
            <a:r>
              <a:rPr lang="en-US" dirty="0" smtClean="0"/>
              <a:t>will automatically send </a:t>
            </a:r>
            <a:r>
              <a:rPr lang="en-US" dirty="0" smtClean="0"/>
              <a:t>Oct</a:t>
            </a:r>
            <a:r>
              <a:rPr lang="en-US" dirty="0" smtClean="0"/>
              <a:t> 30 and Dec </a:t>
            </a:r>
            <a:r>
              <a:rPr lang="en-US" dirty="0" smtClean="0"/>
              <a:t>2</a:t>
            </a:r>
          </a:p>
          <a:p>
            <a:pPr lvl="1"/>
            <a:r>
              <a:rPr lang="en-US" dirty="0" smtClean="0"/>
              <a:t>Survey closes </a:t>
            </a:r>
            <a:r>
              <a:rPr lang="en-US" dirty="0" smtClean="0"/>
              <a:t>Dec 9.</a:t>
            </a:r>
            <a:endParaRPr lang="en-US" dirty="0"/>
          </a:p>
          <a:p>
            <a:r>
              <a:rPr lang="en-US" sz="2000" dirty="0" smtClean="0"/>
              <a:t>Please note:</a:t>
            </a:r>
          </a:p>
          <a:p>
            <a:pPr lvl="1"/>
            <a:r>
              <a:rPr lang="en-US" sz="2000" dirty="0" smtClean="0"/>
              <a:t>Links cannot be used by multiple people. </a:t>
            </a:r>
          </a:p>
          <a:p>
            <a:pPr lvl="1"/>
            <a:r>
              <a:rPr lang="en-US" sz="2000" dirty="0" smtClean="0"/>
              <a:t>Institutions cannot send links to students</a:t>
            </a:r>
          </a:p>
          <a:p>
            <a:pPr lvl="1"/>
            <a:r>
              <a:rPr lang="en-US" sz="2000" dirty="0" smtClean="0"/>
              <a:t>Reach out to your mentor teacher and principal mentor partners and ask them to look for and respond to the survey </a:t>
            </a:r>
          </a:p>
          <a:p>
            <a:pPr lvl="2"/>
            <a:r>
              <a:rPr lang="en-US" sz="2000" dirty="0" smtClean="0"/>
              <a:t>From: Ohio Department of Higher Education  &lt;noreply@qemailserver.com&gt;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424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Programs/Data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2"/>
          </a:xfrm>
          <a:ln>
            <a:noFill/>
          </a:ln>
        </p:spPr>
        <p:txBody>
          <a:bodyPr/>
          <a:lstStyle/>
          <a:p>
            <a:r>
              <a:rPr lang="en-US" dirty="0" smtClean="0"/>
              <a:t>Fall </a:t>
            </a:r>
            <a:r>
              <a:rPr lang="en-US" dirty="0" smtClean="0"/>
              <a:t>Program Review Submissions</a:t>
            </a:r>
          </a:p>
          <a:p>
            <a:pPr lvl="1"/>
            <a:r>
              <a:rPr lang="en-US" dirty="0" smtClean="0"/>
              <a:t>Submitted </a:t>
            </a:r>
            <a:r>
              <a:rPr lang="en-US" dirty="0" smtClean="0"/>
              <a:t>Oct 15</a:t>
            </a:r>
            <a:endParaRPr lang="en-US" dirty="0" smtClean="0"/>
          </a:p>
          <a:p>
            <a:pPr lvl="1"/>
            <a:r>
              <a:rPr lang="en-US" dirty="0" smtClean="0"/>
              <a:t>Limited state reviews </a:t>
            </a:r>
          </a:p>
          <a:p>
            <a:pPr lvl="2"/>
            <a:r>
              <a:rPr lang="en-US" dirty="0" smtClean="0"/>
              <a:t>Will be reviewed by </a:t>
            </a:r>
            <a:r>
              <a:rPr lang="en-US" dirty="0" smtClean="0"/>
              <a:t>Nov 15</a:t>
            </a:r>
            <a:endParaRPr lang="en-US" dirty="0" smtClean="0"/>
          </a:p>
          <a:p>
            <a:pPr lvl="1"/>
            <a:r>
              <a:rPr lang="en-US" dirty="0" smtClean="0"/>
              <a:t>Full state reviews</a:t>
            </a:r>
          </a:p>
          <a:p>
            <a:pPr lvl="2"/>
            <a:r>
              <a:rPr lang="en-US" dirty="0" smtClean="0"/>
              <a:t>Consultants identified, contracts under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 smtClean="0"/>
              <a:t>After review is complete: public posting (10 business days), </a:t>
            </a:r>
            <a:r>
              <a:rPr lang="en-US" dirty="0"/>
              <a:t>legal council review, Chancellor </a:t>
            </a:r>
            <a:r>
              <a:rPr lang="en-US" dirty="0" smtClean="0"/>
              <a:t>signature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1003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Online Program Review System Coming!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38600"/>
          </a:xfrm>
          <a:ln>
            <a:noFill/>
          </a:ln>
        </p:spPr>
        <p:txBody>
          <a:bodyPr/>
          <a:lstStyle/>
          <a:p>
            <a:r>
              <a:rPr lang="en-US" dirty="0" err="1" smtClean="0"/>
              <a:t>EDvera</a:t>
            </a:r>
            <a:r>
              <a:rPr lang="en-US" dirty="0" smtClean="0"/>
              <a:t> curriculum workflow system</a:t>
            </a:r>
          </a:p>
          <a:p>
            <a:r>
              <a:rPr lang="en-US" dirty="0" smtClean="0"/>
              <a:t>Anticipated late January, 2020</a:t>
            </a:r>
          </a:p>
          <a:p>
            <a:r>
              <a:rPr lang="en-US" dirty="0" smtClean="0"/>
              <a:t>Spring Submission</a:t>
            </a:r>
            <a:endParaRPr lang="en-US" dirty="0"/>
          </a:p>
          <a:p>
            <a:pPr lvl="1"/>
            <a:r>
              <a:rPr lang="en-US" dirty="0" smtClean="0"/>
              <a:t>March 15 deadline</a:t>
            </a:r>
            <a:endParaRPr lang="en-US" dirty="0"/>
          </a:p>
          <a:p>
            <a:pPr lvl="1"/>
            <a:r>
              <a:rPr lang="en-US" dirty="0"/>
              <a:t>Forms available online now – please download the most recent version (Don’t just reuse forms from previous submission</a:t>
            </a:r>
            <a:r>
              <a:rPr lang="en-US" dirty="0" smtClean="0"/>
              <a:t>!)</a:t>
            </a:r>
          </a:p>
          <a:p>
            <a:pPr lvl="1"/>
            <a:r>
              <a:rPr lang="en-US" dirty="0" smtClean="0"/>
              <a:t>Current forms will be uploaded into new system by institution users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1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Development and Revisions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7338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Adapted Physical Education Endorsement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New standards pending Chancellor authorization</a:t>
            </a: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 smtClean="0">
                <a:ea typeface="ＭＳ Ｐゴシック" charset="0"/>
              </a:rPr>
              <a:t>Computer </a:t>
            </a:r>
            <a:r>
              <a:rPr lang="en-US" dirty="0">
                <a:ea typeface="ＭＳ Ｐゴシック" charset="0"/>
              </a:rPr>
              <a:t>Science </a:t>
            </a:r>
            <a:r>
              <a:rPr lang="en-US" dirty="0" smtClean="0">
                <a:ea typeface="ＭＳ Ｐゴシック" charset="0"/>
              </a:rPr>
              <a:t>Endorsement (new)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ISTE standards for computer science educators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Endorsement still pending state approval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Proposals may be submitted on rolling basis</a:t>
            </a:r>
            <a:endParaRPr lang="en-US" dirty="0"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238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Development and </a:t>
            </a:r>
            <a:r>
              <a:rPr lang="en-US" dirty="0" smtClean="0"/>
              <a:t>Revisions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91" y="1447800"/>
            <a:ext cx="8229600" cy="3581400"/>
          </a:xfrm>
          <a:ln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In committee now: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Theater/Drama Endorsement (new)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Middle Childhood Generalist </a:t>
            </a:r>
          </a:p>
          <a:p>
            <a:pPr lvl="1" eaLnBrk="1" hangingPunct="1">
              <a:defRPr/>
            </a:pPr>
            <a:r>
              <a:rPr lang="en-US" dirty="0">
                <a:ea typeface="ＭＳ Ｐゴシック" charset="0"/>
              </a:rPr>
              <a:t>Reading in Content Area 3 credit requirement</a:t>
            </a:r>
          </a:p>
          <a:p>
            <a:pPr eaLnBrk="1" hangingPunct="1">
              <a:defRPr/>
            </a:pPr>
            <a:r>
              <a:rPr lang="en-US" dirty="0" smtClean="0">
                <a:ea typeface="ＭＳ Ｐゴシック" charset="0"/>
              </a:rPr>
              <a:t>Media </a:t>
            </a:r>
            <a:r>
              <a:rPr lang="en-US" dirty="0">
                <a:ea typeface="ＭＳ Ｐゴシック" charset="0"/>
              </a:rPr>
              <a:t>Arts Endorsement (new pending state approval</a:t>
            </a:r>
            <a:r>
              <a:rPr lang="en-US" dirty="0" smtClean="0">
                <a:ea typeface="ＭＳ Ｐゴシック" charset="0"/>
              </a:rPr>
              <a:t>)</a:t>
            </a:r>
          </a:p>
          <a:p>
            <a:pPr lvl="1" eaLnBrk="1" hangingPunct="1">
              <a:defRPr/>
            </a:pPr>
            <a:r>
              <a:rPr lang="en-US" dirty="0" smtClean="0">
                <a:ea typeface="ＭＳ Ｐゴシック" charset="0"/>
              </a:rPr>
              <a:t>still </a:t>
            </a:r>
            <a:r>
              <a:rPr lang="en-US" dirty="0">
                <a:ea typeface="ＭＳ Ｐゴシック" charset="0"/>
              </a:rPr>
              <a:t>not enough faculty volunteers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076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Projects with 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A71DE-D215-43F4-9699-D3DBB5023EC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79323" y="1304473"/>
            <a:ext cx="8177980" cy="65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55051B"/>
                </a:solidFill>
                <a:latin typeface="+mj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MS PGothic" pitchFamily="34" charset="-128"/>
                <a:cs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55051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dirty="0" smtClean="0"/>
              <a:t>Human Capital Resource Center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01457E-6875-48E1-B774-72BAACF72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076518"/>
            <a:ext cx="6882961" cy="24570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B5691C-4616-4155-B7D6-1CAFC7D4767C}"/>
              </a:ext>
            </a:extLst>
          </p:cNvPr>
          <p:cNvSpPr/>
          <p:nvPr/>
        </p:nvSpPr>
        <p:spPr>
          <a:xfrm>
            <a:off x="223023" y="4531429"/>
            <a:ext cx="8697951" cy="844706"/>
          </a:xfrm>
          <a:prstGeom prst="rect">
            <a:avLst/>
          </a:prstGeom>
          <a:solidFill>
            <a:srgbClr val="7C31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8D2D4D-E960-4FC8-B830-C8A4721C53C0}"/>
              </a:ext>
            </a:extLst>
          </p:cNvPr>
          <p:cNvSpPr txBox="1"/>
          <p:nvPr/>
        </p:nvSpPr>
        <p:spPr>
          <a:xfrm>
            <a:off x="3869698" y="4505138"/>
            <a:ext cx="5051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Resources to Attract, Hire, and Support the Excellent Educators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161931-6B88-4953-9AB9-822AD1FA1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72794"/>
            <a:ext cx="24003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491086"/>
      </p:ext>
    </p:extLst>
  </p:cSld>
  <p:clrMapOvr>
    <a:masterClrMapping/>
  </p:clrMapOvr>
</p:sld>
</file>

<file path=ppt/theme/theme1.xml><?xml version="1.0" encoding="utf-8"?>
<a:theme xmlns:a="http://schemas.openxmlformats.org/drawingml/2006/main" name="OARnet_Template">
  <a:themeElements>
    <a:clrScheme name="Custom 3">
      <a:dk1>
        <a:srgbClr val="671C23"/>
      </a:dk1>
      <a:lt1>
        <a:srgbClr val="FFFFFF"/>
      </a:lt1>
      <a:dk2>
        <a:srgbClr val="671C23"/>
      </a:dk2>
      <a:lt2>
        <a:srgbClr val="A0B2CF"/>
      </a:lt2>
      <a:accent1>
        <a:srgbClr val="3C6778"/>
      </a:accent1>
      <a:accent2>
        <a:srgbClr val="737C51"/>
      </a:accent2>
      <a:accent3>
        <a:srgbClr val="C1912F"/>
      </a:accent3>
      <a:accent4>
        <a:srgbClr val="3D3D41"/>
      </a:accent4>
      <a:accent5>
        <a:srgbClr val="AFB8BE"/>
      </a:accent5>
      <a:accent6>
        <a:srgbClr val="91A1BB"/>
      </a:accent6>
      <a:hlink>
        <a:srgbClr val="A7A283"/>
      </a:hlink>
      <a:folHlink>
        <a:srgbClr val="A7A28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mmunity Schools OEE Overview_04122018-2" id="{1AEB93E6-82AF-4C57-B559-612DC77A26D8}" vid="{34F98B5F-9738-467E-90FE-76A59761C0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OARnet_Powerpoint_Template.thmx</Template>
  <TotalTime>6854</TotalTime>
  <Words>686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Gill Sans</vt:lpstr>
      <vt:lpstr>Times New Roman</vt:lpstr>
      <vt:lpstr>OARnet_Template</vt:lpstr>
      <vt:lpstr>Office Theme</vt:lpstr>
      <vt:lpstr>PowerPoint Presentation</vt:lpstr>
      <vt:lpstr>Agenda</vt:lpstr>
      <vt:lpstr>Associate Vice Chancellor for P-16 Initiatives</vt:lpstr>
      <vt:lpstr>Program/Data </vt:lpstr>
      <vt:lpstr>Programs/Data</vt:lpstr>
      <vt:lpstr>New Online Program Review System Coming!</vt:lpstr>
      <vt:lpstr>Standards Development and Revisions</vt:lpstr>
      <vt:lpstr>Standards Development and Revisions con’t</vt:lpstr>
      <vt:lpstr>Partnership Projects with ODE</vt:lpstr>
      <vt:lpstr>PowerPoint Presentation</vt:lpstr>
      <vt:lpstr>Diversifying the Education Profession Taskforce</vt:lpstr>
      <vt:lpstr>Performance-Based Assessment in place of APK </vt:lpstr>
      <vt:lpstr>Question and Answer time! </vt:lpstr>
    </vt:vector>
  </TitlesOfParts>
  <Company>LENOVO CUSTOMER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Chancellor’s Shared Service Initiative Software</dc:title>
  <dc:creator>LENOVO USER</dc:creator>
  <cp:lastModifiedBy>Jessica Mercerhill</cp:lastModifiedBy>
  <cp:revision>391</cp:revision>
  <cp:lastPrinted>2010-10-13T19:53:02Z</cp:lastPrinted>
  <dcterms:created xsi:type="dcterms:W3CDTF">2010-10-22T19:08:26Z</dcterms:created>
  <dcterms:modified xsi:type="dcterms:W3CDTF">2019-10-24T19:43:15Z</dcterms:modified>
</cp:coreProperties>
</file>