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Amatic SC" panose="020B0604020202020204" charset="-79"/>
      <p:regular r:id="rId34"/>
      <p:bold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Rockwell" panose="02060603020205020403" pitchFamily="18" charset="0"/>
      <p:regular r:id="rId40"/>
      <p:bold r:id="rId41"/>
      <p:italic r:id="rId42"/>
      <p:boldItalic r:id="rId43"/>
    </p:embeddedFont>
    <p:embeddedFont>
      <p:font typeface="Merriweather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095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62be9b347d_0_3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62be9b347d_0_3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72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62be9b347d_0_4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62be9b347d_0_4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5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6437e1ad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6437e1ad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27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4382290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4382290d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675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64382290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64382290d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5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64382290d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64382290d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80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64382290d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g64382290d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08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64382290d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64382290d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66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64382290d7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3" name="Google Shape;2243;g64382290d7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829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64382290d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64382290d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76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64382290d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64382290d7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64382290d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64382290d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801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64382290d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64382290d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246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64382290d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64382290d7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339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64382290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64382290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866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6437e1adf1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6437e1adf1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9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6437e1adf1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6437e1adf1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441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6437e1adf1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6437e1adf1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970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64382290d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64382290d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96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64382290d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64382290d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86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6437e1adf1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6437e1adf1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444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6437e1adf1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7" name="Google Shape;2327;g6437e1adf1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53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64382290d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64382290d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095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6437e1adf1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6437e1adf1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2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6437e1adf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6437e1adf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92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6437e1adf1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6437e1adf1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7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6437e1adf1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0" name="Google Shape;2170;g6437e1adf1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55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6437e1adf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6437e1adf1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What many call multitasking is really “rapid toggling” between tasks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brain focuses one one and then quickly switches to the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But there’s a cost: it takes time to re-immerse your mind in one topic or another.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She compares it to the famous marshmallow test, which shows that children who can delay eating one marshmallow for 10 or 15 minutes on the promise of gaining a second one are the most likely to succeed later in life. In a new "marshmallow" test, educators or employers might test to see how long people can resist "a blinking inbox or a buzzing phone."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9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6437e1adf1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6437e1adf1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2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6437e1adf1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6437e1adf1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52" name="Google Shape;52;p13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3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56" name="Google Shape;56;p13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77" name="Google Shape;77;p13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84" name="Google Shape;84;p13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98" name="Google Shape;98;p13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116" name="Google Shape;116;p13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3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6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263" name="Google Shape;263;p16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6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267" name="Google Shape;267;p16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288" name="Google Shape;288;p16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6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295" name="Google Shape;295;p16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6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309" name="Google Shape;309;p16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327" name="Google Shape;327;p16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16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7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17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467" name="Google Shape;467;p17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17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472" name="Google Shape;472;p17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7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529" name="Google Shape;529;p17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7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536" name="Google Shape;536;p17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17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540" name="Google Shape;540;p17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17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544" name="Google Shape;544;p17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7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582" name="Google Shape;582;p17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17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8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55D4B"/>
                </a:solidFill>
              </a:defRPr>
            </a:lvl1pPr>
            <a:lvl2pPr lvl="1" rtl="0">
              <a:buNone/>
              <a:defRPr>
                <a:solidFill>
                  <a:srgbClr val="F55D4B"/>
                </a:solidFill>
              </a:defRPr>
            </a:lvl2pPr>
            <a:lvl3pPr lvl="2" rtl="0">
              <a:buNone/>
              <a:defRPr>
                <a:solidFill>
                  <a:srgbClr val="F55D4B"/>
                </a:solidFill>
              </a:defRPr>
            </a:lvl3pPr>
            <a:lvl4pPr lvl="3" rtl="0">
              <a:buNone/>
              <a:defRPr>
                <a:solidFill>
                  <a:srgbClr val="F55D4B"/>
                </a:solidFill>
              </a:defRPr>
            </a:lvl4pPr>
            <a:lvl5pPr lvl="4" rtl="0">
              <a:buNone/>
              <a:defRPr>
                <a:solidFill>
                  <a:srgbClr val="F55D4B"/>
                </a:solidFill>
              </a:defRPr>
            </a:lvl5pPr>
            <a:lvl6pPr lvl="5" rtl="0">
              <a:buNone/>
              <a:defRPr>
                <a:solidFill>
                  <a:srgbClr val="F55D4B"/>
                </a:solidFill>
              </a:defRPr>
            </a:lvl6pPr>
            <a:lvl7pPr lvl="6" rtl="0">
              <a:buNone/>
              <a:defRPr>
                <a:solidFill>
                  <a:srgbClr val="F55D4B"/>
                </a:solidFill>
              </a:defRPr>
            </a:lvl7pPr>
            <a:lvl8pPr lvl="7" rtl="0">
              <a:buNone/>
              <a:defRPr>
                <a:solidFill>
                  <a:srgbClr val="F55D4B"/>
                </a:solidFill>
              </a:defRPr>
            </a:lvl8pPr>
            <a:lvl9pPr lvl="8" rtl="0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5" name="Google Shape;735;p18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736" name="Google Shape;736;p18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18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740" name="Google Shape;740;p18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8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761" name="Google Shape;761;p18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768" name="Google Shape;768;p18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18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782" name="Google Shape;782;p18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800" name="Google Shape;800;p18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9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938" name="Google Shape;938;p19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19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942" name="Google Shape;942;p19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19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946" name="Google Shape;946;p19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19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950" name="Google Shape;950;p19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19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954" name="Google Shape;954;p19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9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963" name="Google Shape;963;p19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19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72" name="Google Shape;972;p19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9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83" name="Google Shape;983;p19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19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86" name="Google Shape;986;p19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19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91" name="Google Shape;991;p19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19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19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23" name="Google Shape;1123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1125;p20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126" name="Google Shape;1126;p20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0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130" name="Google Shape;1130;p20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20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134" name="Google Shape;1134;p20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20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138" name="Google Shape;1138;p20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20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142" name="Google Shape;1142;p20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0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151" name="Google Shape;1151;p20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20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160" name="Google Shape;1160;p20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0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71" name="Google Shape;1171;p20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0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74" name="Google Shape;1174;p20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20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79" name="Google Shape;1179;p20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9" name="Google Shape;1309;p2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20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11" name="Google Shape;1311;p20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12" name="Google Shape;1312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21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315" name="Google Shape;1315;p21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21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319" name="Google Shape;1319;p21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1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323" name="Google Shape;1323;p21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1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327" name="Google Shape;1327;p21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21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331" name="Google Shape;1331;p21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21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340" name="Google Shape;1340;p21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1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349" name="Google Shape;1349;p21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21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360" name="Google Shape;1360;p21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63" name="Google Shape;1363;p21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21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68" name="Google Shape;1368;p21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1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1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1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1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1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1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1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1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1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1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1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1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1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1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1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1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1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1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1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1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1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1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1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1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1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1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1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1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8" name="Google Shape;1498;p2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21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00" name="Google Shape;1500;p21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01" name="Google Shape;1501;p21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02" name="Google Shape;1502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22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505" name="Google Shape;1505;p22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22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509" name="Google Shape;1509;p22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2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513" name="Google Shape;1513;p22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" name="Google Shape;1516;p22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517" name="Google Shape;1517;p22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22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521" name="Google Shape;1521;p22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2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530" name="Google Shape;1530;p22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2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22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539" name="Google Shape;1539;p22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2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2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2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2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2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2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2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2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2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22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550" name="Google Shape;1550;p22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2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22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553" name="Google Shape;1553;p22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2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2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2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2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558" name="Google Shape;1558;p22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2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2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2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2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2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2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2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2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2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2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2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2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2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2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2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2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2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2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2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2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2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22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2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1" name="Google Shape;1691;p23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92" name="Google Shape;1692;p23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3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5" name="Google Shape;1695;p23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6" name="Google Shape;1696;p23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97" name="Google Shape;1697;p23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3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3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3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3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3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3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3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23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07" name="Google Shape;1707;p23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3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3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3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3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3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3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3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3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3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3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3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3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3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23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722" name="Google Shape;1722;p23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3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23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726" name="Google Shape;1726;p23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3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3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3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3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3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3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3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3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3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3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3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3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3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3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3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3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3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3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23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86" name="Google Shape;1786;p23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3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3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3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1" name="Google Shape;1801;p23"/>
          <p:cNvSpPr txBox="1">
            <a:spLocks noGrp="1"/>
          </p:cNvSpPr>
          <p:nvPr>
            <p:ph type="body" idx="1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802" name="Google Shape;1802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2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05" name="Google Shape;1805;p24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806" name="Google Shape;1806;p24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9" name="Google Shape;1809;p24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0" name="Google Shape;1810;p24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811" name="Google Shape;1811;p24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24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821" name="Google Shape;1821;p24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24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36" name="Google Shape;1836;p24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9" name="Google Shape;1839;p24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40" name="Google Shape;1840;p24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4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900" name="Google Shape;1900;p24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oogle Shape;1916;p25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917" name="Google Shape;1917;p25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0" name="Google Shape;1920;p25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1" name="Google Shape;1921;p25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922" name="Google Shape;1922;p25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25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932" name="Google Shape;1932;p25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25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947" name="Google Shape;1947;p25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0" name="Google Shape;1950;p25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951" name="Google Shape;1951;p25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25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2011" name="Google Shape;2011;p25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6" name="Google Shape;2026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8" name="Google Shape;2028;p26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2029" name="Google Shape;2029;p26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6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2" name="Google Shape;2032;p26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3" name="Google Shape;2033;p26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2034" name="Google Shape;2034;p26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6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6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6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26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2044" name="Google Shape;2044;p26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6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6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6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6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6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6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6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6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6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6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6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6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6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6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2059" name="Google Shape;2059;p26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6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6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26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2063" name="Google Shape;2063;p26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6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6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6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6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6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6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6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6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6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6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6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6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26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2123" name="Google Shape;2123;p26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8" name="Google Shape;2138;p2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t5LY5TeTV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iste.org/connected/resources/product?ID=4073&amp;ChildProduct=4074&amp;_ga=2.112398220.900198679.1571879476-883598386.15718794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F3r-v4EF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alendly.com/" TargetMode="External"/><Relationship Id="rId7" Type="http://schemas.openxmlformats.org/officeDocument/2006/relationships/hyperlink" Target="https://calendar.google.com/calendar/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hyperlink" Target="https://groupme.com/en-US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7"/>
          <p:cNvSpPr txBox="1">
            <a:spLocks noGrp="1"/>
          </p:cNvSpPr>
          <p:nvPr>
            <p:ph type="ctrTitle"/>
          </p:nvPr>
        </p:nvSpPr>
        <p:spPr>
          <a:xfrm>
            <a:off x="1574400" y="923975"/>
            <a:ext cx="5995200" cy="306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Integrating Technology to Support Personal Learning Goals for College and Career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3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02" name="Google Shape;2202;p3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Session Overview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3" name="Google Shape;2203;p36"/>
          <p:cNvSpPr txBox="1">
            <a:spLocks noGrp="1"/>
          </p:cNvSpPr>
          <p:nvPr>
            <p:ph type="body" idx="4294967295"/>
          </p:nvPr>
        </p:nvSpPr>
        <p:spPr>
          <a:xfrm>
            <a:off x="311688" y="921500"/>
            <a:ext cx="8520600" cy="13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session challenges instructors and  teachers to consider integrating digital tools in content area courses that support self-regulation and promote student agency beyond the P-12 setting which could assist in successful college-transition.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36"/>
          <p:cNvSpPr txBox="1">
            <a:spLocks noGrp="1"/>
          </p:cNvSpPr>
          <p:nvPr>
            <p:ph type="body" idx="4294967295"/>
          </p:nvPr>
        </p:nvSpPr>
        <p:spPr>
          <a:xfrm>
            <a:off x="1574396" y="2968050"/>
            <a:ext cx="5995200" cy="1342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➔"/>
            </a:pPr>
            <a:r>
              <a:rPr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Management &amp; Organization 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➔"/>
            </a:pPr>
            <a:r>
              <a:rPr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Skills &amp; Supports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➔"/>
            </a:pPr>
            <a:r>
              <a:rPr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Capital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0" name="Google Shape;2210;p37" descr="https://g.co/digitalwellbeingexperiments - a platform for developers and designers to share ideas and experimental tools that help people find a better balance with technology. Try the experiments and create your own. &#10;&#10;Subscribe to our Channel: https://www.youtube.com/google&#10;Tweet with us on Twitter: https://twitter.com/google&#10;Follow us on Instagram: https://www.instagram.com/google&#10;Join us on Facebook: https://www.facebook.com/Google" title="Introducing Digital Wellbeing Experimen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38"/>
          <p:cNvSpPr txBox="1">
            <a:spLocks noGrp="1"/>
          </p:cNvSpPr>
          <p:nvPr>
            <p:ph type="ctrTitle"/>
          </p:nvPr>
        </p:nvSpPr>
        <p:spPr>
          <a:xfrm>
            <a:off x="1382200" y="1843000"/>
            <a:ext cx="665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Time Management &amp; Organization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" name="Google Shape;22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75" y="800600"/>
            <a:ext cx="7716274" cy="424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1" name="Google Shape;2221;p39"/>
          <p:cNvSpPr txBox="1">
            <a:spLocks noGrp="1"/>
          </p:cNvSpPr>
          <p:nvPr>
            <p:ph type="title" idx="4294967295"/>
          </p:nvPr>
        </p:nvSpPr>
        <p:spPr>
          <a:xfrm>
            <a:off x="150668" y="116375"/>
            <a:ext cx="37269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Pocket Points App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40"/>
          <p:cNvSpPr txBox="1">
            <a:spLocks noGrp="1"/>
          </p:cNvSpPr>
          <p:nvPr>
            <p:ph type="title" idx="4294967295"/>
          </p:nvPr>
        </p:nvSpPr>
        <p:spPr>
          <a:xfrm>
            <a:off x="150675" y="116375"/>
            <a:ext cx="70728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Focusing Google Chrome Extensions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7" name="Google Shape;2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800" y="936450"/>
            <a:ext cx="4791801" cy="363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8" name="Google Shape;2228;p40"/>
          <p:cNvPicPr preferRelativeResize="0"/>
          <p:nvPr/>
        </p:nvPicPr>
        <p:blipFill rotWithShape="1">
          <a:blip r:embed="rId4">
            <a:alphaModFix/>
          </a:blip>
          <a:srcRect b="11087"/>
          <a:stretch/>
        </p:blipFill>
        <p:spPr>
          <a:xfrm>
            <a:off x="887175" y="911375"/>
            <a:ext cx="2680175" cy="36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1"/>
          <p:cNvSpPr txBox="1">
            <a:spLocks noGrp="1"/>
          </p:cNvSpPr>
          <p:nvPr>
            <p:ph type="title" idx="4294967295"/>
          </p:nvPr>
        </p:nvSpPr>
        <p:spPr>
          <a:xfrm>
            <a:off x="150675" y="116375"/>
            <a:ext cx="39867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Night Shift 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34" name="Google Shape;22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750" y="1062400"/>
            <a:ext cx="6096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5" name="Google Shape;22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75" y="4186363"/>
            <a:ext cx="1435674" cy="6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42"/>
          <p:cNvSpPr txBox="1">
            <a:spLocks noGrp="1"/>
          </p:cNvSpPr>
          <p:nvPr>
            <p:ph type="ctrTitle"/>
          </p:nvPr>
        </p:nvSpPr>
        <p:spPr>
          <a:xfrm>
            <a:off x="1382200" y="1843000"/>
            <a:ext cx="665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Study Skills &amp; Supports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5" name="Google Shape;22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9" y="875375"/>
            <a:ext cx="6096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6" name="Google Shape;2246;p43"/>
          <p:cNvSpPr txBox="1">
            <a:spLocks noGrp="1"/>
          </p:cNvSpPr>
          <p:nvPr>
            <p:ph type="title" idx="4294967295"/>
          </p:nvPr>
        </p:nvSpPr>
        <p:spPr>
          <a:xfrm>
            <a:off x="150675" y="116375"/>
            <a:ext cx="39867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Grammarly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7" name="Google Shape;2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75" y="4186363"/>
            <a:ext cx="1435674" cy="6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" name="Google Shape;22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199" y="807575"/>
            <a:ext cx="6096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44"/>
          <p:cNvSpPr txBox="1">
            <a:spLocks noGrp="1"/>
          </p:cNvSpPr>
          <p:nvPr>
            <p:ph type="title" idx="4294967295"/>
          </p:nvPr>
        </p:nvSpPr>
        <p:spPr>
          <a:xfrm>
            <a:off x="150675" y="116375"/>
            <a:ext cx="39867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PDF Converter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4" name="Google Shape;22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75" y="4186363"/>
            <a:ext cx="1435674" cy="6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45"/>
          <p:cNvSpPr txBox="1">
            <a:spLocks noGrp="1"/>
          </p:cNvSpPr>
          <p:nvPr>
            <p:ph type="title" idx="4294967295"/>
          </p:nvPr>
        </p:nvSpPr>
        <p:spPr>
          <a:xfrm>
            <a:off x="150675" y="116375"/>
            <a:ext cx="28110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Brain Breaks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0" name="Google Shape;22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050" y="796250"/>
            <a:ext cx="6096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1" name="Google Shape;226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50" y="4141138"/>
            <a:ext cx="1435674" cy="6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28"/>
          <p:cNvSpPr txBox="1"/>
          <p:nvPr/>
        </p:nvSpPr>
        <p:spPr>
          <a:xfrm>
            <a:off x="166775" y="779825"/>
            <a:ext cx="6881100" cy="369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This session seeks to provide teacher educators unique technology resources which they could share with teacher candidates to empower P-12 students to embrace the vision outline in </a:t>
            </a:r>
            <a:r>
              <a:rPr lang="en" sz="1800" b="1" u="sng">
                <a:solidFill>
                  <a:schemeClr val="hlink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ISTE Student Standard 1A</a:t>
            </a:r>
            <a:r>
              <a:rPr lang="en" sz="1800" b="1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highlight>
                  <a:schemeClr val="accent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Students: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articulate and set personal learning goals,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develop strategies leveraging technology to achieve them,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and reflect on the learning process itself to improve learning outcomes.</a:t>
            </a:r>
            <a:endParaRPr sz="1800" b="1">
              <a:highlight>
                <a:srgbClr val="BDD1D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49" name="Google Shape;214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325" y="1891450"/>
            <a:ext cx="2138576" cy="213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6"/>
          <p:cNvSpPr txBox="1">
            <a:spLocks noGrp="1"/>
          </p:cNvSpPr>
          <p:nvPr>
            <p:ph type="title" idx="4294967295"/>
          </p:nvPr>
        </p:nvSpPr>
        <p:spPr>
          <a:xfrm>
            <a:off x="139375" y="105075"/>
            <a:ext cx="34329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Study/Memorize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7" name="Google Shape;2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75" y="881750"/>
            <a:ext cx="6333599" cy="397915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8" name="Google Shape;22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775" y="2886375"/>
            <a:ext cx="3062226" cy="1913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7"/>
          <p:cNvSpPr/>
          <p:nvPr/>
        </p:nvSpPr>
        <p:spPr>
          <a:xfrm>
            <a:off x="248700" y="570875"/>
            <a:ext cx="8410500" cy="3339900"/>
          </a:xfrm>
          <a:prstGeom prst="wedgeRoundRectCallout">
            <a:avLst>
              <a:gd name="adj1" fmla="val -34972"/>
              <a:gd name="adj2" fmla="val 6286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highlight>
                  <a:schemeClr val="accen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In what courses at your university could these technology ideas be introduced to teacher educators?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8"/>
          <p:cNvSpPr txBox="1">
            <a:spLocks noGrp="1"/>
          </p:cNvSpPr>
          <p:nvPr>
            <p:ph type="ctrTitle"/>
          </p:nvPr>
        </p:nvSpPr>
        <p:spPr>
          <a:xfrm>
            <a:off x="1382200" y="1843000"/>
            <a:ext cx="665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Social Capital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" name="Google Shape;2283;p49" descr="Here’s to friends, not followers. Here’s to the original social media. It’s Miller Time." title="Followe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4" y="0"/>
            <a:ext cx="68580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5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College Students and Texting</a:t>
            </a:r>
            <a:endParaRPr sz="4800"/>
          </a:p>
        </p:txBody>
      </p:sp>
      <p:sp>
        <p:nvSpPr>
          <p:cNvPr id="2289" name="Google Shape;2289;p50"/>
          <p:cNvSpPr txBox="1">
            <a:spLocks noGrp="1"/>
          </p:cNvSpPr>
          <p:nvPr>
            <p:ph type="body" idx="1"/>
          </p:nvPr>
        </p:nvSpPr>
        <p:spPr>
          <a:xfrm>
            <a:off x="750750" y="1084200"/>
            <a:ext cx="77223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91% text during class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62% felt texting should be allowed 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75% checked for texts at least once an hour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35% checked social networks at least once an hour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41% felt moderately to highly anxious if they could not check in with their text messages  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50"/>
          <p:cNvSpPr txBox="1"/>
          <p:nvPr/>
        </p:nvSpPr>
        <p:spPr>
          <a:xfrm>
            <a:off x="1350405" y="4538055"/>
            <a:ext cx="5852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(McCoy, 2016; Tindell &amp; Bohlander, 2012; Rosen, Whaling, Rab, Carrier &amp; Cheever, 2012) </a:t>
            </a:r>
            <a:endParaRPr/>
          </a:p>
        </p:txBody>
      </p:sp>
      <p:pic>
        <p:nvPicPr>
          <p:cNvPr id="2291" name="Google Shape;2291;p50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7728" y="1205925"/>
            <a:ext cx="1565354" cy="117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51"/>
          <p:cNvSpPr txBox="1">
            <a:spLocks noGrp="1"/>
          </p:cNvSpPr>
          <p:nvPr>
            <p:ph type="title"/>
          </p:nvPr>
        </p:nvSpPr>
        <p:spPr>
          <a:xfrm>
            <a:off x="432150" y="426700"/>
            <a:ext cx="75801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3600"/>
              <a:buFont typeface="Rockwell"/>
              <a:buNone/>
            </a:pPr>
            <a:r>
              <a:rPr lang="en" sz="4800"/>
              <a:t>Impacts on Grades in 30 Minutes?</a:t>
            </a:r>
            <a:endParaRPr sz="4800"/>
          </a:p>
        </p:txBody>
      </p:sp>
      <p:sp>
        <p:nvSpPr>
          <p:cNvPr id="2297" name="Google Shape;2297;p51"/>
          <p:cNvSpPr txBox="1">
            <a:spLocks noGrp="1"/>
          </p:cNvSpPr>
          <p:nvPr>
            <p:ph type="body" idx="1"/>
          </p:nvPr>
        </p:nvSpPr>
        <p:spPr>
          <a:xfrm>
            <a:off x="432150" y="1017300"/>
            <a:ext cx="74010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✖"/>
            </a:pPr>
            <a:r>
              <a:rPr lang="en" sz="3600"/>
              <a:t>Moderate texting (4): </a:t>
            </a:r>
            <a:endParaRPr/>
          </a:p>
          <a:p>
            <a:pPr marL="228600" lvl="0" indent="-571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7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700"/>
              <a:buChar char="✖"/>
            </a:pPr>
            <a:r>
              <a:rPr lang="en" sz="3600"/>
              <a:t>Excessive texting (8):</a:t>
            </a:r>
            <a:endParaRPr/>
          </a:p>
          <a:p>
            <a:pPr marL="228600" lvl="0" indent="-571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7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700"/>
              <a:buChar char="✖"/>
            </a:pPr>
            <a:r>
              <a:rPr lang="en" sz="3600"/>
              <a:t>Caveat: </a:t>
            </a:r>
            <a:r>
              <a:rPr lang="en" sz="3000">
                <a:solidFill>
                  <a:schemeClr val="accent1"/>
                </a:solidFill>
              </a:rPr>
              <a:t>When texts are related to the lesson</a:t>
            </a:r>
            <a:endParaRPr sz="3000"/>
          </a:p>
        </p:txBody>
      </p:sp>
      <p:sp>
        <p:nvSpPr>
          <p:cNvPr id="2298" name="Google Shape;2298;p51"/>
          <p:cNvSpPr txBox="1"/>
          <p:nvPr/>
        </p:nvSpPr>
        <p:spPr>
          <a:xfrm>
            <a:off x="4572000" y="4757025"/>
            <a:ext cx="430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(Kuznekoff, 2015; Rosen, et al, 2011)</a:t>
            </a:r>
            <a:endParaRPr/>
          </a:p>
        </p:txBody>
      </p:sp>
      <p:sp>
        <p:nvSpPr>
          <p:cNvPr id="2299" name="Google Shape;2299;p51"/>
          <p:cNvSpPr txBox="1"/>
          <p:nvPr/>
        </p:nvSpPr>
        <p:spPr>
          <a:xfrm>
            <a:off x="881318" y="1580247"/>
            <a:ext cx="42165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no negative impact</a:t>
            </a:r>
            <a:endParaRPr sz="30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0" name="Google Shape;2300;p51"/>
          <p:cNvSpPr txBox="1"/>
          <p:nvPr/>
        </p:nvSpPr>
        <p:spPr>
          <a:xfrm>
            <a:off x="783193" y="3051203"/>
            <a:ext cx="50298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strong negative impact</a:t>
            </a:r>
            <a:endParaRPr sz="30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01" name="Google Shape;2301;p51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753" y="1142088"/>
            <a:ext cx="1952682" cy="241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52"/>
          <p:cNvSpPr txBox="1">
            <a:spLocks noGrp="1"/>
          </p:cNvSpPr>
          <p:nvPr>
            <p:ph type="title" idx="4294967295"/>
          </p:nvPr>
        </p:nvSpPr>
        <p:spPr>
          <a:xfrm>
            <a:off x="150675" y="116375"/>
            <a:ext cx="26529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Social Apps</a:t>
            </a:r>
            <a:endParaRPr sz="3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7" name="Google Shape;2307;p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00" y="3119300"/>
            <a:ext cx="3330399" cy="13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8" name="Google Shape;2308;p5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22704" b="21906"/>
          <a:stretch/>
        </p:blipFill>
        <p:spPr>
          <a:xfrm>
            <a:off x="303725" y="781050"/>
            <a:ext cx="2876550" cy="19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9" name="Google Shape;2309;p5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6400" y="0"/>
            <a:ext cx="4029725" cy="21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0" name="Google Shape;2310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7200" y="2292177"/>
            <a:ext cx="4265226" cy="23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1" name="Google Shape;2311;p52"/>
          <p:cNvPicPr preferRelativeResize="0"/>
          <p:nvPr/>
        </p:nvPicPr>
        <p:blipFill rotWithShape="1">
          <a:blip r:embed="rId10">
            <a:alphaModFix/>
          </a:blip>
          <a:srcRect r="15189"/>
          <a:stretch/>
        </p:blipFill>
        <p:spPr>
          <a:xfrm>
            <a:off x="5774050" y="2478875"/>
            <a:ext cx="3330400" cy="24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2" name="Google Shape;2312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07191" y="4118641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53"/>
          <p:cNvSpPr txBox="1">
            <a:spLocks noGrp="1"/>
          </p:cNvSpPr>
          <p:nvPr>
            <p:ph type="ctrTitle"/>
          </p:nvPr>
        </p:nvSpPr>
        <p:spPr>
          <a:xfrm>
            <a:off x="745500" y="1865600"/>
            <a:ext cx="76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Could this benefit you?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54"/>
          <p:cNvSpPr txBox="1">
            <a:spLocks noGrp="1"/>
          </p:cNvSpPr>
          <p:nvPr>
            <p:ph type="title"/>
          </p:nvPr>
        </p:nvSpPr>
        <p:spPr>
          <a:xfrm>
            <a:off x="598350" y="394425"/>
            <a:ext cx="86217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663366"/>
                </a:solidFill>
              </a:rPr>
              <a:t>How Often Do You Check Your Phone Each Day?</a:t>
            </a:r>
            <a:endParaRPr sz="4800"/>
          </a:p>
        </p:txBody>
      </p:sp>
      <p:sp>
        <p:nvSpPr>
          <p:cNvPr id="2323" name="Google Shape;2323;p54"/>
          <p:cNvSpPr txBox="1">
            <a:spLocks noGrp="1"/>
          </p:cNvSpPr>
          <p:nvPr>
            <p:ph type="body" idx="1"/>
          </p:nvPr>
        </p:nvSpPr>
        <p:spPr>
          <a:xfrm>
            <a:off x="982850" y="10576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rPr>
              <a:t>Digital Wellbeing (Google) v. Screen Time (Apple)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24" name="Google Shape;2324;p5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9249" y="1743930"/>
            <a:ext cx="5247699" cy="339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9" name="Google Shape;2329;p5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92" b="36965"/>
          <a:stretch/>
        </p:blipFill>
        <p:spPr>
          <a:xfrm>
            <a:off x="1752050" y="152400"/>
            <a:ext cx="5635199" cy="493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29"/>
          <p:cNvSpPr txBox="1">
            <a:spLocks noGrp="1"/>
          </p:cNvSpPr>
          <p:nvPr>
            <p:ph type="ctrTitle"/>
          </p:nvPr>
        </p:nvSpPr>
        <p:spPr>
          <a:xfrm>
            <a:off x="262275" y="1249550"/>
            <a:ext cx="8520600" cy="16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Problem</a:t>
            </a:r>
            <a:endParaRPr sz="60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5" name="Google Shape;2155;p29"/>
          <p:cNvSpPr txBox="1"/>
          <p:nvPr/>
        </p:nvSpPr>
        <p:spPr>
          <a:xfrm>
            <a:off x="406350" y="2956650"/>
            <a:ext cx="83313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5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56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6" name="Google Shape;2336;p56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299" y="-98152"/>
            <a:ext cx="3857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7" name="Google Shape;2337;p56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3" y="-2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3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1" name="Google Shape;2161;p30" descr="A screenshot of a cell phone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26" y="188258"/>
            <a:ext cx="9091800" cy="36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3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7" name="Google Shape;2167;p31" descr="A screenshot of a cell phone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01055" y="124932"/>
            <a:ext cx="9527700" cy="49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32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Pickups</a:t>
            </a:r>
            <a:endParaRPr sz="4800"/>
          </a:p>
        </p:txBody>
      </p:sp>
      <p:sp>
        <p:nvSpPr>
          <p:cNvPr id="2173" name="Google Shape;2173;p32"/>
          <p:cNvSpPr txBox="1">
            <a:spLocks noGrp="1"/>
          </p:cNvSpPr>
          <p:nvPr>
            <p:ph type="body" idx="1"/>
          </p:nvPr>
        </p:nvSpPr>
        <p:spPr>
          <a:xfrm>
            <a:off x="51060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</a:rPr>
              <a:t>Deloitte (2018): Americans are viewing their smartphones </a:t>
            </a:r>
            <a:r>
              <a:rPr lang="en" b="1">
                <a:solidFill>
                  <a:srgbClr val="595959"/>
                </a:solidFill>
              </a:rPr>
              <a:t>on average 52 times per day</a:t>
            </a:r>
            <a:endParaRPr>
              <a:solidFill>
                <a:srgbClr val="595959"/>
              </a:solidFill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</a:rPr>
              <a:t>Asurian (2017): Americans check their phones </a:t>
            </a:r>
            <a:r>
              <a:rPr lang="en" b="1">
                <a:solidFill>
                  <a:srgbClr val="595959"/>
                </a:solidFill>
              </a:rPr>
              <a:t>80 times daily</a:t>
            </a:r>
            <a:r>
              <a:rPr lang="en">
                <a:solidFill>
                  <a:srgbClr val="595959"/>
                </a:solidFill>
              </a:rPr>
              <a:t>—or once every </a:t>
            </a:r>
            <a:r>
              <a:rPr lang="en" b="1">
                <a:solidFill>
                  <a:srgbClr val="595959"/>
                </a:solidFill>
              </a:rPr>
              <a:t>12 minutes</a:t>
            </a:r>
            <a:endParaRPr>
              <a:solidFill>
                <a:srgbClr val="595959"/>
              </a:solidFill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Char char="■"/>
            </a:pPr>
            <a:r>
              <a:rPr lang="en">
                <a:solidFill>
                  <a:srgbClr val="595959"/>
                </a:solidFill>
              </a:rPr>
              <a:t>Mayyasi (2016): Millennials check their phones </a:t>
            </a:r>
            <a:r>
              <a:rPr lang="en" b="1">
                <a:solidFill>
                  <a:srgbClr val="595959"/>
                </a:solidFill>
              </a:rPr>
              <a:t>150 times daily</a:t>
            </a:r>
            <a:endParaRPr/>
          </a:p>
        </p:txBody>
      </p:sp>
      <p:pic>
        <p:nvPicPr>
          <p:cNvPr id="2174" name="Google Shape;2174;p32" descr="A close up of a de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8701" y="2266950"/>
            <a:ext cx="1791425" cy="1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3"/>
          <p:cNvSpPr txBox="1">
            <a:spLocks noGrp="1"/>
          </p:cNvSpPr>
          <p:nvPr>
            <p:ph type="title"/>
          </p:nvPr>
        </p:nvSpPr>
        <p:spPr>
          <a:xfrm>
            <a:off x="1131750" y="3182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Multitasking</a:t>
            </a:r>
            <a:endParaRPr sz="4800"/>
          </a:p>
        </p:txBody>
      </p:sp>
      <p:sp>
        <p:nvSpPr>
          <p:cNvPr id="2180" name="Google Shape;2180;p33"/>
          <p:cNvSpPr txBox="1">
            <a:spLocks noGrp="1"/>
          </p:cNvSpPr>
          <p:nvPr>
            <p:ph type="body" idx="1"/>
          </p:nvPr>
        </p:nvSpPr>
        <p:spPr>
          <a:xfrm>
            <a:off x="979350" y="10080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Merriweather"/>
              <a:buChar char="■"/>
            </a:pPr>
            <a:r>
              <a:rPr lang="en">
                <a:solidFill>
                  <a:srgbClr val="595959"/>
                </a:solidFill>
              </a:rPr>
              <a:t>Does it exist?  Simple tasks only.</a:t>
            </a:r>
            <a:endParaRPr>
              <a:solidFill>
                <a:srgbClr val="595959"/>
              </a:solidFill>
            </a:endParaRPr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650"/>
              <a:buFont typeface="Merriweather"/>
              <a:buChar char="■"/>
            </a:pPr>
            <a:r>
              <a:rPr lang="en" sz="2200">
                <a:solidFill>
                  <a:srgbClr val="595959"/>
                </a:solidFill>
              </a:rPr>
              <a:t>Folding laundry</a:t>
            </a:r>
            <a:endParaRPr sz="2200">
              <a:solidFill>
                <a:srgbClr val="595959"/>
              </a:solidFill>
            </a:endParaRPr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650"/>
              <a:buFont typeface="Merriweather"/>
              <a:buChar char="■"/>
            </a:pPr>
            <a:r>
              <a:rPr lang="en" sz="2200">
                <a:solidFill>
                  <a:srgbClr val="595959"/>
                </a:solidFill>
              </a:rPr>
              <a:t>Watching TV</a:t>
            </a:r>
            <a:endParaRPr sz="2200">
              <a:solidFill>
                <a:srgbClr val="595959"/>
              </a:solidFill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Merriweather"/>
              <a:buChar char="■"/>
            </a:pPr>
            <a:r>
              <a:rPr lang="en">
                <a:solidFill>
                  <a:srgbClr val="595959"/>
                </a:solidFill>
              </a:rPr>
              <a:t>“Rapid toggling”</a:t>
            </a:r>
            <a:endParaRPr>
              <a:solidFill>
                <a:srgbClr val="595959"/>
              </a:solidFill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Merriweather"/>
              <a:buChar char="■"/>
            </a:pPr>
            <a:r>
              <a:rPr lang="en">
                <a:solidFill>
                  <a:srgbClr val="595959"/>
                </a:solidFill>
              </a:rPr>
              <a:t>Brief "bottleneck" in the prefrontal cortex</a:t>
            </a:r>
            <a:endParaRPr>
              <a:solidFill>
                <a:srgbClr val="595959"/>
              </a:solidFill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Merriweather"/>
              <a:buChar char="■"/>
            </a:pPr>
            <a:r>
              <a:rPr lang="en">
                <a:solidFill>
                  <a:srgbClr val="595959"/>
                </a:solidFill>
              </a:rPr>
              <a:t>“Switching costs”</a:t>
            </a:r>
            <a:endParaRPr>
              <a:solidFill>
                <a:srgbClr val="595959"/>
              </a:solidFill>
            </a:endParaRPr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Merriweather"/>
              <a:buChar char="■"/>
            </a:pPr>
            <a:r>
              <a:rPr lang="en">
                <a:solidFill>
                  <a:srgbClr val="595959"/>
                </a:solidFill>
              </a:rPr>
              <a:t>Marshmallow Test v. Buzzing Phone</a:t>
            </a:r>
            <a:endParaRPr/>
          </a:p>
        </p:txBody>
      </p:sp>
      <p:pic>
        <p:nvPicPr>
          <p:cNvPr id="2181" name="Google Shape;2181;p33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4761" y="1388841"/>
            <a:ext cx="2145105" cy="1427470"/>
          </a:xfrm>
          <a:prstGeom prst="rect">
            <a:avLst/>
          </a:prstGeom>
          <a:noFill/>
          <a:ln>
            <a:noFill/>
          </a:ln>
        </p:spPr>
      </p:pic>
      <p:sp>
        <p:nvSpPr>
          <p:cNvPr id="2182" name="Google Shape;2182;p33"/>
          <p:cNvSpPr txBox="1"/>
          <p:nvPr/>
        </p:nvSpPr>
        <p:spPr>
          <a:xfrm>
            <a:off x="1153048" y="4809975"/>
            <a:ext cx="5622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(Sullivan, 2013; Murphy Paul, 2013)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3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Multitasking Costs</a:t>
            </a:r>
            <a:endParaRPr sz="4800"/>
          </a:p>
        </p:txBody>
      </p:sp>
      <p:sp>
        <p:nvSpPr>
          <p:cNvPr id="2188" name="Google Shape;2188;p34"/>
          <p:cNvSpPr txBox="1">
            <a:spLocks noGrp="1"/>
          </p:cNvSpPr>
          <p:nvPr>
            <p:ph type="body" idx="1"/>
          </p:nvPr>
        </p:nvSpPr>
        <p:spPr>
          <a:xfrm>
            <a:off x="542800" y="1077225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Time increases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Mental fatigue = more mistakes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Impaired memory with divided attention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Poorer grades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Temporarily reduce IQ by 15 points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Increases stress, anxiety, and depression</a:t>
            </a:r>
            <a:endParaRPr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Font typeface="Rockwell"/>
              <a:buAutoNum type="arabicPeriod"/>
            </a:pP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Simply being in view of multitasking can lower </a:t>
            </a:r>
            <a:r>
              <a:rPr lang="en" sz="2220" i="1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your</a:t>
            </a:r>
            <a:r>
              <a:rPr lang="en" sz="222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 comprehension by 17%</a:t>
            </a:r>
            <a:endParaRPr/>
          </a:p>
        </p:txBody>
      </p:sp>
      <p:sp>
        <p:nvSpPr>
          <p:cNvPr id="2189" name="Google Shape;2189;p34"/>
          <p:cNvSpPr txBox="1"/>
          <p:nvPr/>
        </p:nvSpPr>
        <p:spPr>
          <a:xfrm>
            <a:off x="1077357" y="4780429"/>
            <a:ext cx="69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(Alban, 2019; Murphy Paul, 2013; Sana, Weston, &amp; Cepeda, 2013)</a:t>
            </a:r>
            <a:endParaRPr/>
          </a:p>
        </p:txBody>
      </p:sp>
      <p:pic>
        <p:nvPicPr>
          <p:cNvPr id="2190" name="Google Shape;2190;p34" descr="imgres.jpg"/>
          <p:cNvPicPr preferRelativeResize="0"/>
          <p:nvPr/>
        </p:nvPicPr>
        <p:blipFill rotWithShape="1">
          <a:blip r:embed="rId3">
            <a:alphaModFix/>
          </a:blip>
          <a:srcRect l="21508" r="20810"/>
          <a:stretch/>
        </p:blipFill>
        <p:spPr>
          <a:xfrm>
            <a:off x="6995898" y="1205935"/>
            <a:ext cx="1911927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35"/>
          <p:cNvSpPr txBox="1">
            <a:spLocks noGrp="1"/>
          </p:cNvSpPr>
          <p:nvPr>
            <p:ph type="ctrTitle" idx="4294967295"/>
          </p:nvPr>
        </p:nvSpPr>
        <p:spPr>
          <a:xfrm>
            <a:off x="311700" y="11575"/>
            <a:ext cx="8520600" cy="10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Transition</a:t>
            </a:r>
            <a:endParaRPr sz="6000" b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6" name="Google Shape;2196;p35"/>
          <p:cNvSpPr txBox="1"/>
          <p:nvPr/>
        </p:nvSpPr>
        <p:spPr>
          <a:xfrm>
            <a:off x="36750" y="1134175"/>
            <a:ext cx="9070500" cy="3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Research has shown that first-year students spend time in inefficient ways (Thibodeaux, J., Deutsch, A., Kitsantas, A., &amp; Winsler, A., 2017).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Connection between GPA goal setting and achievement revealed that first year students may lack the self-regulation needed to meet these goals, possess unrealistic expectations, or struggle to override prior habits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(Thibodeaux, J., Deutsch, A., Kitsantas, A., &amp; Winsler, A., 2017).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Social Media creates greater funds of knowledge and social capital for first-generation college students (Rowan-Kenyon, H. T., M. Martínez Alemán Ana, &amp; Savitz-Romer, M., 2018).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“Cyber-slacking” has become an increasingly large problem for college students, and instructors can help students by: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Building student awareness about their actions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Integrating mobile technology into the classroom as a teaching strategy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“Teach students self-regulation strategies such as goal setting, behavior monitoring, time management, and environmental arrangement” (Flanigan, A. E., &amp; Kiewra, K. A., 2018, p. 592).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On-screen Show (16:9)</PresentationFormat>
  <Paragraphs>99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Amatic SC</vt:lpstr>
      <vt:lpstr>Century Gothic</vt:lpstr>
      <vt:lpstr>Rockwell</vt:lpstr>
      <vt:lpstr>Arial</vt:lpstr>
      <vt:lpstr>Merriweather</vt:lpstr>
      <vt:lpstr>Calibri</vt:lpstr>
      <vt:lpstr>Noto Sans Symbols</vt:lpstr>
      <vt:lpstr>Simple Light</vt:lpstr>
      <vt:lpstr>Nathaniel template</vt:lpstr>
      <vt:lpstr>Integrating Technology to Support Personal Learning Goals for College and Career </vt:lpstr>
      <vt:lpstr>PowerPoint Presentation</vt:lpstr>
      <vt:lpstr>The Problem</vt:lpstr>
      <vt:lpstr>PowerPoint Presentation</vt:lpstr>
      <vt:lpstr>PowerPoint Presentation</vt:lpstr>
      <vt:lpstr>Pickups</vt:lpstr>
      <vt:lpstr>Multitasking</vt:lpstr>
      <vt:lpstr>Multitasking Costs</vt:lpstr>
      <vt:lpstr>College Transition</vt:lpstr>
      <vt:lpstr>Session Overview</vt:lpstr>
      <vt:lpstr>PowerPoint Presentation</vt:lpstr>
      <vt:lpstr>Time Management &amp; Organization</vt:lpstr>
      <vt:lpstr>Pocket Points App</vt:lpstr>
      <vt:lpstr>Focusing Google Chrome Extensions</vt:lpstr>
      <vt:lpstr> Night Shift </vt:lpstr>
      <vt:lpstr>Study Skills &amp; Supports</vt:lpstr>
      <vt:lpstr>Grammarly</vt:lpstr>
      <vt:lpstr> PDF Converter</vt:lpstr>
      <vt:lpstr> Brain Breaks</vt:lpstr>
      <vt:lpstr> Study/Memorize</vt:lpstr>
      <vt:lpstr>PowerPoint Presentation</vt:lpstr>
      <vt:lpstr>Social Capital</vt:lpstr>
      <vt:lpstr>PowerPoint Presentation</vt:lpstr>
      <vt:lpstr>College Students and Texting</vt:lpstr>
      <vt:lpstr>Impacts on Grades in 30 Minutes?</vt:lpstr>
      <vt:lpstr> Social Apps</vt:lpstr>
      <vt:lpstr>Could this benefit you?</vt:lpstr>
      <vt:lpstr>How Often Do You Check Your Phone Each 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Technology to Support Personal Learning Goals for College and Career </dc:title>
  <dc:creator>Bob Thomas</dc:creator>
  <cp:lastModifiedBy>Bob Thomas</cp:lastModifiedBy>
  <cp:revision>1</cp:revision>
  <dcterms:modified xsi:type="dcterms:W3CDTF">2019-10-24T16:40:50Z</dcterms:modified>
</cp:coreProperties>
</file>