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5" r:id="rId9"/>
    <p:sldId id="263" r:id="rId10"/>
    <p:sldId id="267" r:id="rId11"/>
    <p:sldId id="268" r:id="rId12"/>
    <p:sldId id="269" r:id="rId13"/>
    <p:sldId id="266" r:id="rId14"/>
    <p:sldId id="264"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E91C5-D3BA-9744-863B-0DE3CE29DAF4}" type="doc">
      <dgm:prSet loTypeId="urn:microsoft.com/office/officeart/2008/layout/CircularPictureCallout" loCatId="" qsTypeId="urn:microsoft.com/office/officeart/2005/8/quickstyle/3D3" qsCatId="3D" csTypeId="urn:microsoft.com/office/officeart/2005/8/colors/accent1_2" csCatId="accent1" phldr="1"/>
      <dgm:spPr/>
      <dgm:t>
        <a:bodyPr/>
        <a:lstStyle/>
        <a:p>
          <a:endParaRPr lang="en-US"/>
        </a:p>
      </dgm:t>
    </dgm:pt>
    <dgm:pt modelId="{D6D42C88-CC18-4A4A-B617-AF22821E32BE}">
      <dgm:prSet phldrT="[Text]"/>
      <dgm:spPr/>
      <dgm:t>
        <a:bodyPr/>
        <a:lstStyle/>
        <a:p>
          <a:r>
            <a:rPr lang="en-US" b="1" dirty="0" smtClean="0">
              <a:solidFill>
                <a:srgbClr val="000000"/>
              </a:solidFill>
            </a:rPr>
            <a:t>Achievement Gap: Factors</a:t>
          </a:r>
          <a:endParaRPr lang="en-US" b="1" dirty="0">
            <a:solidFill>
              <a:srgbClr val="000000"/>
            </a:solidFill>
          </a:endParaRPr>
        </a:p>
      </dgm:t>
    </dgm:pt>
    <dgm:pt modelId="{32D3DF7F-275B-4A4D-B3B6-7C8C7146D9F4}" type="parTrans" cxnId="{45E43977-085F-E543-AECD-87C4B6764190}">
      <dgm:prSet/>
      <dgm:spPr/>
      <dgm:t>
        <a:bodyPr/>
        <a:lstStyle/>
        <a:p>
          <a:endParaRPr lang="en-US"/>
        </a:p>
      </dgm:t>
    </dgm:pt>
    <dgm:pt modelId="{BF7E3324-5612-1946-86D9-7CAD6220EA28}" type="sibTrans" cxnId="{45E43977-085F-E543-AECD-87C4B676419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4EC138F0-2AB9-EA41-B694-C51BA0F096E1}">
      <dgm:prSet phldrT="[Text]" custT="1"/>
      <dgm:spPr/>
      <dgm:t>
        <a:bodyPr/>
        <a:lstStyle/>
        <a:p>
          <a:pPr marL="0" indent="0" algn="ctr"/>
          <a:r>
            <a:rPr lang="en-US" sz="1050" b="1" dirty="0" smtClean="0"/>
            <a:t>Resiliency for Academic Success: </a:t>
          </a:r>
        </a:p>
        <a:p>
          <a:pPr algn="ctr"/>
          <a:r>
            <a:rPr lang="en-US" sz="1050" b="1" dirty="0" smtClean="0"/>
            <a:t>Dr. Henry Trueba</a:t>
          </a:r>
          <a:endParaRPr lang="en-US" sz="1050" b="1" dirty="0"/>
        </a:p>
      </dgm:t>
    </dgm:pt>
    <dgm:pt modelId="{3B2BF215-2D24-3045-95E1-5B2F19427012}" type="parTrans" cxnId="{C7DBD276-BEB2-B94B-87D8-2D48176F07D6}">
      <dgm:prSet/>
      <dgm:spPr/>
      <dgm:t>
        <a:bodyPr/>
        <a:lstStyle/>
        <a:p>
          <a:endParaRPr lang="en-US"/>
        </a:p>
      </dgm:t>
    </dgm:pt>
    <dgm:pt modelId="{483B4572-0E04-C84D-AC89-257CCF255392}" type="sibTrans" cxnId="{C7DBD276-BEB2-B94B-87D8-2D48176F07D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50753E7B-5A8D-7943-8FA2-5B5F9DB265EB}">
      <dgm:prSet/>
      <dgm:spPr/>
      <dgm:t>
        <a:bodyPr/>
        <a:lstStyle/>
        <a:p>
          <a:r>
            <a:rPr lang="en-US" dirty="0" smtClean="0"/>
            <a:t>  </a:t>
          </a:r>
          <a:r>
            <a:rPr lang="en-US" b="1" dirty="0" smtClean="0"/>
            <a:t>Student Racial Groups in Urban High Schools with a focus on multiracial students</a:t>
          </a:r>
          <a:endParaRPr lang="en-US" b="1" dirty="0"/>
        </a:p>
      </dgm:t>
    </dgm:pt>
    <dgm:pt modelId="{9A5A200E-BAE9-804E-8E2C-41B1F373D566}" type="parTrans" cxnId="{6B28CD25-895C-764E-B501-BCF79B3A655E}">
      <dgm:prSet/>
      <dgm:spPr/>
      <dgm:t>
        <a:bodyPr/>
        <a:lstStyle/>
        <a:p>
          <a:endParaRPr lang="en-US"/>
        </a:p>
      </dgm:t>
    </dgm:pt>
    <dgm:pt modelId="{4424CC85-D630-2A4A-92A3-0336113F3350}" type="sibTrans" cxnId="{6B28CD25-895C-764E-B501-BCF79B3A655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E56DBC3-6FD3-3647-A3A3-BB190023A8BD}" type="pres">
      <dgm:prSet presAssocID="{288E91C5-D3BA-9744-863B-0DE3CE29DAF4}" presName="Name0" presStyleCnt="0">
        <dgm:presLayoutVars>
          <dgm:chMax val="7"/>
          <dgm:chPref val="7"/>
          <dgm:dir/>
        </dgm:presLayoutVars>
      </dgm:prSet>
      <dgm:spPr/>
      <dgm:t>
        <a:bodyPr/>
        <a:lstStyle/>
        <a:p>
          <a:endParaRPr lang="en-US"/>
        </a:p>
      </dgm:t>
    </dgm:pt>
    <dgm:pt modelId="{145C9A9A-926F-5242-8FED-68127B099C0F}" type="pres">
      <dgm:prSet presAssocID="{288E91C5-D3BA-9744-863B-0DE3CE29DAF4}" presName="Name1" presStyleCnt="0"/>
      <dgm:spPr/>
    </dgm:pt>
    <dgm:pt modelId="{79F30F87-C4FD-C448-B201-A3FE009777B3}" type="pres">
      <dgm:prSet presAssocID="{BF7E3324-5612-1946-86D9-7CAD6220EA28}" presName="picture_1" presStyleCnt="0"/>
      <dgm:spPr/>
    </dgm:pt>
    <dgm:pt modelId="{5EB5D8BE-1346-BD48-A254-0EAF8D0C12F5}" type="pres">
      <dgm:prSet presAssocID="{BF7E3324-5612-1946-86D9-7CAD6220EA28}" presName="pictureRepeatNode" presStyleLbl="alignImgPlace1" presStyleIdx="0" presStyleCnt="3" custScaleX="70282" custScaleY="40589" custLinFactNeighborX="-4054" custLinFactNeighborY="-9352"/>
      <dgm:spPr/>
      <dgm:t>
        <a:bodyPr/>
        <a:lstStyle/>
        <a:p>
          <a:endParaRPr lang="en-US"/>
        </a:p>
      </dgm:t>
    </dgm:pt>
    <dgm:pt modelId="{FD4349FB-33B0-6C41-910B-3256980AD37B}" type="pres">
      <dgm:prSet presAssocID="{D6D42C88-CC18-4A4A-B617-AF22821E32BE}" presName="text_1" presStyleLbl="node1" presStyleIdx="0" presStyleCnt="0" custScaleY="41513" custLinFactNeighborX="2922">
        <dgm:presLayoutVars>
          <dgm:bulletEnabled val="1"/>
        </dgm:presLayoutVars>
      </dgm:prSet>
      <dgm:spPr>
        <a:prstGeom prst="ellipse">
          <a:avLst/>
        </a:prstGeom>
      </dgm:spPr>
      <dgm:t>
        <a:bodyPr/>
        <a:lstStyle/>
        <a:p>
          <a:endParaRPr lang="en-US"/>
        </a:p>
      </dgm:t>
    </dgm:pt>
    <dgm:pt modelId="{A61CC0C6-5103-454F-9EC2-68200B691DD6}" type="pres">
      <dgm:prSet presAssocID="{483B4572-0E04-C84D-AC89-257CCF255392}" presName="picture_2" presStyleCnt="0"/>
      <dgm:spPr/>
    </dgm:pt>
    <dgm:pt modelId="{288EE989-FAC0-AF4F-A9DC-B70540782940}" type="pres">
      <dgm:prSet presAssocID="{483B4572-0E04-C84D-AC89-257CCF255392}" presName="pictureRepeatNode" presStyleLbl="alignImgPlace1" presStyleIdx="1" presStyleCnt="3" custFlipVert="0" custScaleY="82215" custLinFactNeighborX="-17243" custLinFactNeighborY="-9399"/>
      <dgm:spPr/>
      <dgm:t>
        <a:bodyPr/>
        <a:lstStyle/>
        <a:p>
          <a:endParaRPr lang="en-US"/>
        </a:p>
      </dgm:t>
    </dgm:pt>
    <dgm:pt modelId="{3F281DF1-5D8E-3243-90AD-C9E983385493}" type="pres">
      <dgm:prSet presAssocID="{4EC138F0-2AB9-EA41-B694-C51BA0F096E1}" presName="line_2" presStyleLbl="parChTrans1D1" presStyleIdx="0" presStyleCnt="2" custFlipVert="1" custSzY="45720" custScaleX="1325"/>
      <dgm:spPr/>
    </dgm:pt>
    <dgm:pt modelId="{83E62AB0-221E-8249-B072-00E3F18897D7}" type="pres">
      <dgm:prSet presAssocID="{4EC138F0-2AB9-EA41-B694-C51BA0F096E1}" presName="textparent_2" presStyleLbl="node1" presStyleIdx="0" presStyleCnt="0"/>
      <dgm:spPr/>
    </dgm:pt>
    <dgm:pt modelId="{62E7A7DF-C6E0-B343-98FA-F0FFF74BFA44}" type="pres">
      <dgm:prSet presAssocID="{4EC138F0-2AB9-EA41-B694-C51BA0F096E1}" presName="text_2" presStyleLbl="revTx" presStyleIdx="0" presStyleCnt="2" custFlipHor="1" custScaleX="340447" custScaleY="69501" custLinFactNeighborX="-46230" custLinFactNeighborY="-1870">
        <dgm:presLayoutVars>
          <dgm:bulletEnabled val="1"/>
        </dgm:presLayoutVars>
      </dgm:prSet>
      <dgm:spPr/>
      <dgm:t>
        <a:bodyPr/>
        <a:lstStyle/>
        <a:p>
          <a:endParaRPr lang="en-US"/>
        </a:p>
      </dgm:t>
    </dgm:pt>
    <dgm:pt modelId="{DD5CF45A-BB57-7446-B339-71C2C2365B11}" type="pres">
      <dgm:prSet presAssocID="{4424CC85-D630-2A4A-92A3-0336113F3350}" presName="picture_3" presStyleCnt="0"/>
      <dgm:spPr/>
    </dgm:pt>
    <dgm:pt modelId="{5DFAAF6E-6F4B-D242-AC1D-E34B0357E0D1}" type="pres">
      <dgm:prSet presAssocID="{4424CC85-D630-2A4A-92A3-0336113F3350}" presName="pictureRepeatNode" presStyleLbl="alignImgPlace1" presStyleIdx="2" presStyleCnt="3" custLinFactNeighborX="5214" custLinFactNeighborY="-34083"/>
      <dgm:spPr/>
      <dgm:t>
        <a:bodyPr/>
        <a:lstStyle/>
        <a:p>
          <a:endParaRPr lang="en-US"/>
        </a:p>
      </dgm:t>
    </dgm:pt>
    <dgm:pt modelId="{DD0F110E-5615-9F4B-8722-E358B688BA4B}" type="pres">
      <dgm:prSet presAssocID="{50753E7B-5A8D-7943-8FA2-5B5F9DB265EB}" presName="line_3" presStyleLbl="parChTrans1D1" presStyleIdx="1" presStyleCnt="2" custSzY="45720" custScaleX="1238"/>
      <dgm:spPr/>
    </dgm:pt>
    <dgm:pt modelId="{0DF4F665-1BEC-984A-9715-50F2ADD813EF}" type="pres">
      <dgm:prSet presAssocID="{50753E7B-5A8D-7943-8FA2-5B5F9DB265EB}" presName="textparent_3" presStyleLbl="node1" presStyleIdx="0" presStyleCnt="0"/>
      <dgm:spPr/>
    </dgm:pt>
    <dgm:pt modelId="{EBBEBCCE-5BF1-8D43-9B62-D0D1B597AD50}" type="pres">
      <dgm:prSet presAssocID="{50753E7B-5A8D-7943-8FA2-5B5F9DB265EB}" presName="text_3" presStyleLbl="revTx" presStyleIdx="1" presStyleCnt="2" custScaleY="46979">
        <dgm:presLayoutVars>
          <dgm:bulletEnabled val="1"/>
        </dgm:presLayoutVars>
      </dgm:prSet>
      <dgm:spPr/>
      <dgm:t>
        <a:bodyPr/>
        <a:lstStyle/>
        <a:p>
          <a:endParaRPr lang="en-US"/>
        </a:p>
      </dgm:t>
    </dgm:pt>
  </dgm:ptLst>
  <dgm:cxnLst>
    <dgm:cxn modelId="{6B28CD25-895C-764E-B501-BCF79B3A655E}" srcId="{288E91C5-D3BA-9744-863B-0DE3CE29DAF4}" destId="{50753E7B-5A8D-7943-8FA2-5B5F9DB265EB}" srcOrd="2" destOrd="0" parTransId="{9A5A200E-BAE9-804E-8E2C-41B1F373D566}" sibTransId="{4424CC85-D630-2A4A-92A3-0336113F3350}"/>
    <dgm:cxn modelId="{C7DBD276-BEB2-B94B-87D8-2D48176F07D6}" srcId="{288E91C5-D3BA-9744-863B-0DE3CE29DAF4}" destId="{4EC138F0-2AB9-EA41-B694-C51BA0F096E1}" srcOrd="1" destOrd="0" parTransId="{3B2BF215-2D24-3045-95E1-5B2F19427012}" sibTransId="{483B4572-0E04-C84D-AC89-257CCF255392}"/>
    <dgm:cxn modelId="{39B157C3-313E-E543-804E-6C74E252B20F}" type="presOf" srcId="{50753E7B-5A8D-7943-8FA2-5B5F9DB265EB}" destId="{EBBEBCCE-5BF1-8D43-9B62-D0D1B597AD50}" srcOrd="0" destOrd="0" presId="urn:microsoft.com/office/officeart/2008/layout/CircularPictureCallout"/>
    <dgm:cxn modelId="{FD0A3554-E4B4-DA48-8DEE-14F99C175928}" type="presOf" srcId="{4424CC85-D630-2A4A-92A3-0336113F3350}" destId="{5DFAAF6E-6F4B-D242-AC1D-E34B0357E0D1}" srcOrd="0" destOrd="0" presId="urn:microsoft.com/office/officeart/2008/layout/CircularPictureCallout"/>
    <dgm:cxn modelId="{A52B6043-8E62-0E45-8D2F-0982BD31D352}" type="presOf" srcId="{BF7E3324-5612-1946-86D9-7CAD6220EA28}" destId="{5EB5D8BE-1346-BD48-A254-0EAF8D0C12F5}" srcOrd="0" destOrd="0" presId="urn:microsoft.com/office/officeart/2008/layout/CircularPictureCallout"/>
    <dgm:cxn modelId="{BEC9F33A-FA16-6748-9F1B-B37FD7E19590}" type="presOf" srcId="{D6D42C88-CC18-4A4A-B617-AF22821E32BE}" destId="{FD4349FB-33B0-6C41-910B-3256980AD37B}" srcOrd="0" destOrd="0" presId="urn:microsoft.com/office/officeart/2008/layout/CircularPictureCallout"/>
    <dgm:cxn modelId="{B6ED5B40-7A9E-8343-AAF2-F32B20A38701}" type="presOf" srcId="{483B4572-0E04-C84D-AC89-257CCF255392}" destId="{288EE989-FAC0-AF4F-A9DC-B70540782940}" srcOrd="0" destOrd="0" presId="urn:microsoft.com/office/officeart/2008/layout/CircularPictureCallout"/>
    <dgm:cxn modelId="{45E43977-085F-E543-AECD-87C4B6764190}" srcId="{288E91C5-D3BA-9744-863B-0DE3CE29DAF4}" destId="{D6D42C88-CC18-4A4A-B617-AF22821E32BE}" srcOrd="0" destOrd="0" parTransId="{32D3DF7F-275B-4A4D-B3B6-7C8C7146D9F4}" sibTransId="{BF7E3324-5612-1946-86D9-7CAD6220EA28}"/>
    <dgm:cxn modelId="{9533B784-A683-4F4B-8133-220638A96A6F}" type="presOf" srcId="{4EC138F0-2AB9-EA41-B694-C51BA0F096E1}" destId="{62E7A7DF-C6E0-B343-98FA-F0FFF74BFA44}" srcOrd="0" destOrd="0" presId="urn:microsoft.com/office/officeart/2008/layout/CircularPictureCallout"/>
    <dgm:cxn modelId="{3BF58A99-E390-EA43-819F-416C95463A1F}" type="presOf" srcId="{288E91C5-D3BA-9744-863B-0DE3CE29DAF4}" destId="{8E56DBC3-6FD3-3647-A3A3-BB190023A8BD}" srcOrd="0" destOrd="0" presId="urn:microsoft.com/office/officeart/2008/layout/CircularPictureCallout"/>
    <dgm:cxn modelId="{C617146D-59F0-BB41-BB3E-C782A027D131}" type="presParOf" srcId="{8E56DBC3-6FD3-3647-A3A3-BB190023A8BD}" destId="{145C9A9A-926F-5242-8FED-68127B099C0F}" srcOrd="0" destOrd="0" presId="urn:microsoft.com/office/officeart/2008/layout/CircularPictureCallout"/>
    <dgm:cxn modelId="{501481E9-C43C-D74B-8661-8EC2392647C6}" type="presParOf" srcId="{145C9A9A-926F-5242-8FED-68127B099C0F}" destId="{79F30F87-C4FD-C448-B201-A3FE009777B3}" srcOrd="0" destOrd="0" presId="urn:microsoft.com/office/officeart/2008/layout/CircularPictureCallout"/>
    <dgm:cxn modelId="{9C3AFC58-6922-E046-83B4-FF94A696B5F2}" type="presParOf" srcId="{79F30F87-C4FD-C448-B201-A3FE009777B3}" destId="{5EB5D8BE-1346-BD48-A254-0EAF8D0C12F5}" srcOrd="0" destOrd="0" presId="urn:microsoft.com/office/officeart/2008/layout/CircularPictureCallout"/>
    <dgm:cxn modelId="{77077E9B-BC19-1D4B-8092-406E340E82CF}" type="presParOf" srcId="{145C9A9A-926F-5242-8FED-68127B099C0F}" destId="{FD4349FB-33B0-6C41-910B-3256980AD37B}" srcOrd="1" destOrd="0" presId="urn:microsoft.com/office/officeart/2008/layout/CircularPictureCallout"/>
    <dgm:cxn modelId="{44170446-1C12-0E43-9646-D863CAD19456}" type="presParOf" srcId="{145C9A9A-926F-5242-8FED-68127B099C0F}" destId="{A61CC0C6-5103-454F-9EC2-68200B691DD6}" srcOrd="2" destOrd="0" presId="urn:microsoft.com/office/officeart/2008/layout/CircularPictureCallout"/>
    <dgm:cxn modelId="{D14CB065-CDB4-0C45-820B-93AAB9E95AF9}" type="presParOf" srcId="{A61CC0C6-5103-454F-9EC2-68200B691DD6}" destId="{288EE989-FAC0-AF4F-A9DC-B70540782940}" srcOrd="0" destOrd="0" presId="urn:microsoft.com/office/officeart/2008/layout/CircularPictureCallout"/>
    <dgm:cxn modelId="{8A5E0F0F-74E6-4F4E-B7AE-5E3437DC632D}" type="presParOf" srcId="{145C9A9A-926F-5242-8FED-68127B099C0F}" destId="{3F281DF1-5D8E-3243-90AD-C9E983385493}" srcOrd="3" destOrd="0" presId="urn:microsoft.com/office/officeart/2008/layout/CircularPictureCallout"/>
    <dgm:cxn modelId="{BEFE967D-A7FB-CC4B-BAF8-CEF6531D7E16}" type="presParOf" srcId="{145C9A9A-926F-5242-8FED-68127B099C0F}" destId="{83E62AB0-221E-8249-B072-00E3F18897D7}" srcOrd="4" destOrd="0" presId="urn:microsoft.com/office/officeart/2008/layout/CircularPictureCallout"/>
    <dgm:cxn modelId="{EF8F5B34-C529-2B40-93AE-F74DC4A8A134}" type="presParOf" srcId="{83E62AB0-221E-8249-B072-00E3F18897D7}" destId="{62E7A7DF-C6E0-B343-98FA-F0FFF74BFA44}" srcOrd="0" destOrd="0" presId="urn:microsoft.com/office/officeart/2008/layout/CircularPictureCallout"/>
    <dgm:cxn modelId="{3D0C30CE-A2D0-A842-9A4E-FB61100AEAF3}" type="presParOf" srcId="{145C9A9A-926F-5242-8FED-68127B099C0F}" destId="{DD5CF45A-BB57-7446-B339-71C2C2365B11}" srcOrd="5" destOrd="0" presId="urn:microsoft.com/office/officeart/2008/layout/CircularPictureCallout"/>
    <dgm:cxn modelId="{E14CBE3E-4D59-614B-BBF6-101685E8061A}" type="presParOf" srcId="{DD5CF45A-BB57-7446-B339-71C2C2365B11}" destId="{5DFAAF6E-6F4B-D242-AC1D-E34B0357E0D1}" srcOrd="0" destOrd="0" presId="urn:microsoft.com/office/officeart/2008/layout/CircularPictureCallout"/>
    <dgm:cxn modelId="{07E2F8A3-266A-E445-951D-1F2E19877140}" type="presParOf" srcId="{145C9A9A-926F-5242-8FED-68127B099C0F}" destId="{DD0F110E-5615-9F4B-8722-E358B688BA4B}" srcOrd="6" destOrd="0" presId="urn:microsoft.com/office/officeart/2008/layout/CircularPictureCallout"/>
    <dgm:cxn modelId="{A9E707A9-D870-2E4E-8868-9145A11E5D6A}" type="presParOf" srcId="{145C9A9A-926F-5242-8FED-68127B099C0F}" destId="{0DF4F665-1BEC-984A-9715-50F2ADD813EF}" srcOrd="7" destOrd="0" presId="urn:microsoft.com/office/officeart/2008/layout/CircularPictureCallout"/>
    <dgm:cxn modelId="{625653D6-C780-FF4C-9A82-CEB51C3E5D63}" type="presParOf" srcId="{0DF4F665-1BEC-984A-9715-50F2ADD813EF}" destId="{EBBEBCCE-5BF1-8D43-9B62-D0D1B597AD50}"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F110E-5615-9F4B-8722-E358B688BA4B}">
      <dsp:nvSpPr>
        <dsp:cNvPr id="0" name=""/>
        <dsp:cNvSpPr/>
      </dsp:nvSpPr>
      <dsp:spPr>
        <a:xfrm>
          <a:off x="3178638" y="3619792"/>
          <a:ext cx="40639" cy="45720"/>
        </a:xfrm>
        <a:prstGeom prst="line">
          <a:avLst/>
        </a:pr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281DF1-5D8E-3243-90AD-C9E983385493}">
      <dsp:nvSpPr>
        <dsp:cNvPr id="0" name=""/>
        <dsp:cNvSpPr/>
      </dsp:nvSpPr>
      <dsp:spPr>
        <a:xfrm flipV="1">
          <a:off x="3177210" y="1333792"/>
          <a:ext cx="43495" cy="45720"/>
        </a:xfrm>
        <a:prstGeom prst="line">
          <a:avLst/>
        </a:pr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EB5D8BE-1346-BD48-A254-0EAF8D0C12F5}">
      <dsp:nvSpPr>
        <dsp:cNvPr id="0" name=""/>
        <dsp:cNvSpPr/>
      </dsp:nvSpPr>
      <dsp:spPr>
        <a:xfrm>
          <a:off x="124013" y="1415302"/>
          <a:ext cx="2570634" cy="14845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FD4349FB-33B0-6C41-910B-3256980AD37B}">
      <dsp:nvSpPr>
        <dsp:cNvPr id="0" name=""/>
        <dsp:cNvSpPr/>
      </dsp:nvSpPr>
      <dsp:spPr>
        <a:xfrm>
          <a:off x="455578" y="2966009"/>
          <a:ext cx="2340864" cy="501065"/>
        </a:xfrm>
        <a:prstGeom prst="ellipse">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533400">
            <a:lnSpc>
              <a:spcPct val="90000"/>
            </a:lnSpc>
            <a:spcBef>
              <a:spcPct val="0"/>
            </a:spcBef>
            <a:spcAft>
              <a:spcPct val="35000"/>
            </a:spcAft>
          </a:pPr>
          <a:r>
            <a:rPr lang="en-US" sz="1200" b="1" kern="1200" dirty="0" smtClean="0">
              <a:solidFill>
                <a:srgbClr val="000000"/>
              </a:solidFill>
            </a:rPr>
            <a:t>Achievement Gap: Factors</a:t>
          </a:r>
          <a:endParaRPr lang="en-US" sz="1200" b="1" kern="1200" dirty="0">
            <a:solidFill>
              <a:srgbClr val="000000"/>
            </a:solidFill>
          </a:endParaRPr>
        </a:p>
      </dsp:txBody>
      <dsp:txXfrm>
        <a:off x="798390" y="3039388"/>
        <a:ext cx="1655240" cy="354307"/>
      </dsp:txXfrm>
    </dsp:sp>
    <dsp:sp modelId="{288EE989-FAC0-AF4F-A9DC-B70540782940}">
      <dsp:nvSpPr>
        <dsp:cNvPr id="0" name=""/>
        <dsp:cNvSpPr/>
      </dsp:nvSpPr>
      <dsp:spPr>
        <a:xfrm>
          <a:off x="3918001" y="663905"/>
          <a:ext cx="1371600" cy="11276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2E7A7DF-C6E0-B343-98FA-F0FFF74BFA44}">
      <dsp:nvSpPr>
        <dsp:cNvPr id="0" name=""/>
        <dsp:cNvSpPr/>
      </dsp:nvSpPr>
      <dsp:spPr>
        <a:xfrm flipH="1">
          <a:off x="5320136" y="854365"/>
          <a:ext cx="1516801" cy="9532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0" rIns="41910" bIns="0" numCol="1" spcCol="1270" anchor="ctr" anchorCtr="0">
          <a:noAutofit/>
        </a:bodyPr>
        <a:lstStyle/>
        <a:p>
          <a:pPr marL="0" lvl="0" indent="0" algn="ctr" defTabSz="466725">
            <a:lnSpc>
              <a:spcPct val="90000"/>
            </a:lnSpc>
            <a:spcBef>
              <a:spcPct val="0"/>
            </a:spcBef>
            <a:spcAft>
              <a:spcPct val="35000"/>
            </a:spcAft>
          </a:pPr>
          <a:r>
            <a:rPr lang="en-US" sz="1050" b="1" kern="1200" dirty="0" smtClean="0"/>
            <a:t>Resiliency for Academic Success: </a:t>
          </a:r>
        </a:p>
        <a:p>
          <a:pPr lvl="0" algn="ctr" defTabSz="466725">
            <a:lnSpc>
              <a:spcPct val="90000"/>
            </a:lnSpc>
            <a:spcBef>
              <a:spcPct val="0"/>
            </a:spcBef>
            <a:spcAft>
              <a:spcPct val="35000"/>
            </a:spcAft>
          </a:pPr>
          <a:r>
            <a:rPr lang="en-US" sz="1050" b="1" kern="1200" dirty="0" smtClean="0"/>
            <a:t>Dr. Henry Trueba</a:t>
          </a:r>
          <a:endParaRPr lang="en-US" sz="1050" b="1" kern="1200" dirty="0"/>
        </a:p>
      </dsp:txBody>
      <dsp:txXfrm>
        <a:off x="5320136" y="854365"/>
        <a:ext cx="1516801" cy="953275"/>
      </dsp:txXfrm>
    </dsp:sp>
    <dsp:sp modelId="{5DFAAF6E-6F4B-D242-AC1D-E34B0357E0D1}">
      <dsp:nvSpPr>
        <dsp:cNvPr id="0" name=""/>
        <dsp:cNvSpPr/>
      </dsp:nvSpPr>
      <dsp:spPr>
        <a:xfrm>
          <a:off x="4226021" y="2489370"/>
          <a:ext cx="1371600" cy="13716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BBEBCCE-5BF1-8D43-9B62-D0D1B597AD50}">
      <dsp:nvSpPr>
        <dsp:cNvPr id="0" name=""/>
        <dsp:cNvSpPr/>
      </dsp:nvSpPr>
      <dsp:spPr>
        <a:xfrm>
          <a:off x="5526106" y="3320470"/>
          <a:ext cx="1475212" cy="6443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0" rIns="41910" bIns="0" numCol="1" spcCol="1270" anchor="ctr" anchorCtr="0">
          <a:noAutofit/>
        </a:bodyPr>
        <a:lstStyle/>
        <a:p>
          <a:pPr lvl="0" algn="l" defTabSz="488950">
            <a:lnSpc>
              <a:spcPct val="90000"/>
            </a:lnSpc>
            <a:spcBef>
              <a:spcPct val="0"/>
            </a:spcBef>
            <a:spcAft>
              <a:spcPct val="35000"/>
            </a:spcAft>
          </a:pPr>
          <a:r>
            <a:rPr lang="en-US" sz="1100" kern="1200" dirty="0" smtClean="0"/>
            <a:t>  </a:t>
          </a:r>
          <a:r>
            <a:rPr lang="en-US" sz="1100" b="1" kern="1200" dirty="0" smtClean="0"/>
            <a:t>Student Racial Groups in Urban High Schools with a focus on multiracial students</a:t>
          </a:r>
          <a:endParaRPr lang="en-US" sz="1100" b="1" kern="1200" dirty="0"/>
        </a:p>
      </dsp:txBody>
      <dsp:txXfrm>
        <a:off x="5526106" y="3320470"/>
        <a:ext cx="1475212" cy="64436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10/5/2019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10/5/2019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urtonb4@Xavier.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A QUANTITATIVE ANALYSIS OF RESILIENCY AND ACADEMIC ACHIEVEMENT AMONG MULTIRACIAL </a:t>
            </a:r>
            <a:r>
              <a:rPr lang="en-US" sz="2700" dirty="0" smtClean="0"/>
              <a:t>STUDENTS IN </a:t>
            </a:r>
            <a:r>
              <a:rPr lang="en-US" sz="2700" dirty="0"/>
              <a:t>URBAN HIGH SCHOOLS</a:t>
            </a:r>
            <a:r>
              <a:rPr lang="en-US" sz="6000" dirty="0"/>
              <a:t/>
            </a:r>
            <a:br>
              <a:rPr lang="en-US" sz="6000" dirty="0"/>
            </a:br>
            <a:endParaRPr lang="en-US" dirty="0"/>
          </a:p>
        </p:txBody>
      </p:sp>
      <p:sp>
        <p:nvSpPr>
          <p:cNvPr id="3" name="Subtitle 2"/>
          <p:cNvSpPr>
            <a:spLocks noGrp="1"/>
          </p:cNvSpPr>
          <p:nvPr>
            <p:ph type="subTitle" idx="1"/>
          </p:nvPr>
        </p:nvSpPr>
        <p:spPr/>
        <p:txBody>
          <a:bodyPr/>
          <a:lstStyle/>
          <a:p>
            <a:r>
              <a:rPr lang="en-US" dirty="0" smtClean="0"/>
              <a:t>Dr. Brett A. Burton, Assistant Professor</a:t>
            </a:r>
          </a:p>
          <a:p>
            <a:r>
              <a:rPr lang="en-US" dirty="0" smtClean="0"/>
              <a:t>Xavier University</a:t>
            </a:r>
            <a:endParaRPr lang="en-US" dirty="0"/>
          </a:p>
        </p:txBody>
      </p:sp>
      <p:pic>
        <p:nvPicPr>
          <p:cNvPr id="4" name="Picture 3"/>
          <p:cNvPicPr>
            <a:picLocks noChangeAspect="1"/>
          </p:cNvPicPr>
          <p:nvPr/>
        </p:nvPicPr>
        <p:blipFill>
          <a:blip r:embed="rId2"/>
          <a:stretch>
            <a:fillRect/>
          </a:stretch>
        </p:blipFill>
        <p:spPr>
          <a:xfrm>
            <a:off x="9248982" y="757381"/>
            <a:ext cx="2943018" cy="4461163"/>
          </a:xfrm>
          <a:prstGeom prst="rect">
            <a:avLst/>
          </a:prstGeom>
        </p:spPr>
      </p:pic>
    </p:spTree>
    <p:extLst>
      <p:ext uri="{BB962C8B-B14F-4D97-AF65-F5344CB8AC3E}">
        <p14:creationId xmlns:p14="http://schemas.microsoft.com/office/powerpoint/2010/main" val="335449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4327987"/>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157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err="1" smtClean="0"/>
              <a:t>Trueba’s</a:t>
            </a:r>
            <a:r>
              <a:rPr lang="en-US" dirty="0" smtClean="0"/>
              <a:t> Resiliency for Academic Success Framework</a:t>
            </a:r>
            <a:endParaRPr lang="en-US" dirty="0"/>
          </a:p>
        </p:txBody>
      </p:sp>
      <p:grpSp>
        <p:nvGrpSpPr>
          <p:cNvPr id="4" name="Group 3"/>
          <p:cNvGrpSpPr>
            <a:grpSpLocks/>
          </p:cNvGrpSpPr>
          <p:nvPr/>
        </p:nvGrpSpPr>
        <p:grpSpPr bwMode="auto">
          <a:xfrm>
            <a:off x="3869268" y="1533236"/>
            <a:ext cx="7315200" cy="4356514"/>
            <a:chOff x="1671" y="2074"/>
            <a:chExt cx="8903" cy="6193"/>
          </a:xfrm>
        </p:grpSpPr>
        <p:cxnSp>
          <p:nvCxnSpPr>
            <p:cNvPr id="5" name="AutoShape 25"/>
            <p:cNvCxnSpPr>
              <a:cxnSpLocks noChangeShapeType="1"/>
            </p:cNvCxnSpPr>
            <p:nvPr/>
          </p:nvCxnSpPr>
          <p:spPr bwMode="auto">
            <a:xfrm>
              <a:off x="2554" y="4007"/>
              <a:ext cx="14" cy="525"/>
            </a:xfrm>
            <a:prstGeom prst="straightConnector1">
              <a:avLst/>
            </a:prstGeom>
            <a:noFill/>
            <a:ln w="9525">
              <a:solidFill>
                <a:srgbClr val="000000"/>
              </a:solidFill>
              <a:round/>
              <a:headEnd/>
              <a:tailEnd type="triangle" w="med" len="med"/>
            </a:ln>
            <a:extLst/>
          </p:spPr>
        </p:cxnSp>
        <p:cxnSp>
          <p:nvCxnSpPr>
            <p:cNvPr id="6" name="AutoShape 26"/>
            <p:cNvCxnSpPr>
              <a:cxnSpLocks noChangeShapeType="1"/>
            </p:cNvCxnSpPr>
            <p:nvPr/>
          </p:nvCxnSpPr>
          <p:spPr bwMode="auto">
            <a:xfrm>
              <a:off x="3002" y="5717"/>
              <a:ext cx="3012" cy="1469"/>
            </a:xfrm>
            <a:prstGeom prst="straightConnector1">
              <a:avLst/>
            </a:prstGeom>
            <a:noFill/>
            <a:ln w="9525">
              <a:solidFill>
                <a:srgbClr val="000000"/>
              </a:solidFill>
              <a:round/>
              <a:headEnd/>
              <a:tailEnd type="triangle" w="med" len="med"/>
            </a:ln>
            <a:extLst/>
          </p:spPr>
        </p:cxnSp>
        <p:sp>
          <p:nvSpPr>
            <p:cNvPr id="7" name="Text Box 3"/>
            <p:cNvSpPr txBox="1">
              <a:spLocks noChangeArrowheads="1"/>
            </p:cNvSpPr>
            <p:nvPr/>
          </p:nvSpPr>
          <p:spPr bwMode="auto">
            <a:xfrm>
              <a:off x="1671" y="2074"/>
              <a:ext cx="2163" cy="19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Times New Roman"/>
                  <a:ea typeface="Times New Roman"/>
                </a:rPr>
                <a:t>1. Intelligent Planning in the pursuit of major goals, delaying gratification for the sake of future rewards</a:t>
              </a:r>
              <a:endParaRPr lang="en-US" sz="1200" dirty="0">
                <a:effectLst/>
                <a:latin typeface="Times New Roman"/>
                <a:ea typeface="Times New Roman"/>
              </a:endParaRPr>
            </a:p>
          </p:txBody>
        </p:sp>
        <p:sp>
          <p:nvSpPr>
            <p:cNvPr id="8" name="Text Box 4"/>
            <p:cNvSpPr txBox="1">
              <a:spLocks noChangeArrowheads="1"/>
            </p:cNvSpPr>
            <p:nvPr/>
          </p:nvSpPr>
          <p:spPr bwMode="auto">
            <a:xfrm>
              <a:off x="1671" y="4532"/>
              <a:ext cx="1737" cy="11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Times New Roman"/>
                  <a:ea typeface="Times New Roman"/>
                </a:rPr>
                <a:t>2. Willingness to Learn a New Language and Culture</a:t>
              </a:r>
              <a:endParaRPr lang="en-US" sz="1200" dirty="0">
                <a:effectLst/>
                <a:latin typeface="Times New Roman"/>
                <a:ea typeface="Times New Roman"/>
              </a:endParaRPr>
            </a:p>
          </p:txBody>
        </p:sp>
        <p:sp>
          <p:nvSpPr>
            <p:cNvPr id="9" name="Text Box 5"/>
            <p:cNvSpPr txBox="1">
              <a:spLocks noChangeArrowheads="1"/>
            </p:cNvSpPr>
            <p:nvPr/>
          </p:nvSpPr>
          <p:spPr bwMode="auto">
            <a:xfrm>
              <a:off x="1770" y="6752"/>
              <a:ext cx="3025" cy="15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Times New Roman"/>
                  <a:ea typeface="Times New Roman"/>
                </a:rPr>
                <a:t>3. Ability to Use Multiple Personal Identities in the process of communicating with others</a:t>
              </a:r>
              <a:endParaRPr lang="en-US" sz="1200" dirty="0">
                <a:effectLst/>
                <a:latin typeface="Times New Roman"/>
                <a:ea typeface="Times New Roman"/>
              </a:endParaRPr>
            </a:p>
          </p:txBody>
        </p:sp>
        <p:sp>
          <p:nvSpPr>
            <p:cNvPr id="10" name="Text Box 6"/>
            <p:cNvSpPr txBox="1">
              <a:spLocks noChangeArrowheads="1"/>
            </p:cNvSpPr>
            <p:nvPr/>
          </p:nvSpPr>
          <p:spPr bwMode="auto">
            <a:xfrm>
              <a:off x="4296" y="4007"/>
              <a:ext cx="1464" cy="2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Times New Roman"/>
                  <a:ea typeface="Times New Roman"/>
                </a:rPr>
                <a:t>4. Ability to appreciate and use family support during crises</a:t>
              </a:r>
              <a:endParaRPr lang="en-US" sz="1200" dirty="0">
                <a:effectLst/>
                <a:latin typeface="Times New Roman"/>
                <a:ea typeface="Times New Roman"/>
              </a:endParaRPr>
            </a:p>
          </p:txBody>
        </p:sp>
        <p:sp>
          <p:nvSpPr>
            <p:cNvPr id="11" name="Text Box 7"/>
            <p:cNvSpPr txBox="1">
              <a:spLocks noChangeArrowheads="1"/>
            </p:cNvSpPr>
            <p:nvPr/>
          </p:nvSpPr>
          <p:spPr bwMode="auto">
            <a:xfrm>
              <a:off x="5238" y="2175"/>
              <a:ext cx="2171" cy="13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Times New Roman"/>
                  <a:ea typeface="Times New Roman"/>
                </a:rPr>
                <a:t>6. Spiritual Strength based on religious, cultural, and linguistic values</a:t>
              </a:r>
              <a:endParaRPr lang="en-US" sz="1200" dirty="0">
                <a:effectLst/>
                <a:latin typeface="Times New Roman"/>
                <a:ea typeface="Times New Roman"/>
              </a:endParaRPr>
            </a:p>
          </p:txBody>
        </p:sp>
        <p:sp>
          <p:nvSpPr>
            <p:cNvPr id="12" name="Text Box 8"/>
            <p:cNvSpPr txBox="1">
              <a:spLocks noChangeArrowheads="1"/>
            </p:cNvSpPr>
            <p:nvPr/>
          </p:nvSpPr>
          <p:spPr bwMode="auto">
            <a:xfrm>
              <a:off x="6014" y="6644"/>
              <a:ext cx="3538" cy="13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Times New Roman"/>
                  <a:ea typeface="Times New Roman"/>
                </a:rPr>
                <a:t>5. Loyalty to school and family and the wisdom to pursue academic excellence with the love and support of teachers and parents</a:t>
              </a:r>
              <a:endParaRPr lang="en-US" sz="1200" dirty="0">
                <a:effectLst/>
                <a:latin typeface="Times New Roman"/>
                <a:ea typeface="Times New Roman"/>
              </a:endParaRPr>
            </a:p>
          </p:txBody>
        </p:sp>
        <p:sp>
          <p:nvSpPr>
            <p:cNvPr id="13" name="Text Box 9"/>
            <p:cNvSpPr txBox="1">
              <a:spLocks noChangeArrowheads="1"/>
            </p:cNvSpPr>
            <p:nvPr/>
          </p:nvSpPr>
          <p:spPr bwMode="auto">
            <a:xfrm>
              <a:off x="6226" y="3887"/>
              <a:ext cx="2029" cy="2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700" dirty="0">
                  <a:effectLst/>
                  <a:latin typeface="Times New Roman"/>
                  <a:ea typeface="Times New Roman"/>
                </a:rPr>
                <a:t>Resiliency for Academic Success</a:t>
              </a:r>
              <a:endParaRPr lang="en-US" sz="1200" dirty="0">
                <a:effectLst/>
                <a:latin typeface="Times New Roman"/>
                <a:ea typeface="Times New Roman"/>
              </a:endParaRPr>
            </a:p>
          </p:txBody>
        </p:sp>
        <p:sp>
          <p:nvSpPr>
            <p:cNvPr id="14" name="Text Box 10"/>
            <p:cNvSpPr txBox="1">
              <a:spLocks noChangeArrowheads="1"/>
            </p:cNvSpPr>
            <p:nvPr/>
          </p:nvSpPr>
          <p:spPr bwMode="auto">
            <a:xfrm>
              <a:off x="8851" y="2282"/>
              <a:ext cx="1723" cy="20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Times New Roman"/>
                  <a:ea typeface="Times New Roman"/>
                </a:rPr>
                <a:t>Assisted performance and ZPD in the discovery of the new self through resiliency</a:t>
              </a:r>
              <a:endParaRPr lang="en-US" sz="1200" dirty="0">
                <a:effectLst/>
                <a:latin typeface="Times New Roman"/>
                <a:ea typeface="Times New Roman"/>
              </a:endParaRPr>
            </a:p>
          </p:txBody>
        </p:sp>
        <p:cxnSp>
          <p:nvCxnSpPr>
            <p:cNvPr id="15" name="AutoShape 12"/>
            <p:cNvCxnSpPr>
              <a:cxnSpLocks noChangeShapeType="1"/>
            </p:cNvCxnSpPr>
            <p:nvPr/>
          </p:nvCxnSpPr>
          <p:spPr bwMode="auto">
            <a:xfrm>
              <a:off x="2642" y="5717"/>
              <a:ext cx="255" cy="1035"/>
            </a:xfrm>
            <a:prstGeom prst="straightConnector1">
              <a:avLst/>
            </a:prstGeom>
            <a:noFill/>
            <a:ln w="9525">
              <a:solidFill>
                <a:srgbClr val="000000"/>
              </a:solidFill>
              <a:round/>
              <a:headEnd/>
              <a:tailEnd type="triangle" w="med" len="med"/>
            </a:ln>
            <a:extLst/>
          </p:spPr>
        </p:cxnSp>
        <p:cxnSp>
          <p:nvCxnSpPr>
            <p:cNvPr id="16" name="AutoShape 13"/>
            <p:cNvCxnSpPr>
              <a:cxnSpLocks noChangeShapeType="1"/>
            </p:cNvCxnSpPr>
            <p:nvPr/>
          </p:nvCxnSpPr>
          <p:spPr bwMode="auto">
            <a:xfrm flipV="1">
              <a:off x="3408" y="4757"/>
              <a:ext cx="888" cy="180"/>
            </a:xfrm>
            <a:prstGeom prst="straightConnector1">
              <a:avLst/>
            </a:prstGeom>
            <a:noFill/>
            <a:ln w="9525">
              <a:solidFill>
                <a:srgbClr val="000000"/>
              </a:solidFill>
              <a:round/>
              <a:headEnd/>
              <a:tailEnd type="triangle" w="med" len="med"/>
            </a:ln>
            <a:extLst/>
          </p:spPr>
        </p:cxnSp>
        <p:cxnSp>
          <p:nvCxnSpPr>
            <p:cNvPr id="17" name="AutoShape 15"/>
            <p:cNvCxnSpPr>
              <a:cxnSpLocks noChangeShapeType="1"/>
            </p:cNvCxnSpPr>
            <p:nvPr/>
          </p:nvCxnSpPr>
          <p:spPr bwMode="auto">
            <a:xfrm flipV="1">
              <a:off x="6942" y="6047"/>
              <a:ext cx="269" cy="597"/>
            </a:xfrm>
            <a:prstGeom prst="straightConnector1">
              <a:avLst/>
            </a:prstGeom>
            <a:noFill/>
            <a:ln w="9525">
              <a:solidFill>
                <a:srgbClr val="000000"/>
              </a:solidFill>
              <a:round/>
              <a:headEnd/>
              <a:tailEnd type="triangle" w="med" len="med"/>
            </a:ln>
            <a:extLst/>
          </p:spPr>
        </p:cxnSp>
        <p:cxnSp>
          <p:nvCxnSpPr>
            <p:cNvPr id="18" name="AutoShape 16"/>
            <p:cNvCxnSpPr>
              <a:cxnSpLocks noChangeShapeType="1"/>
            </p:cNvCxnSpPr>
            <p:nvPr/>
          </p:nvCxnSpPr>
          <p:spPr bwMode="auto">
            <a:xfrm>
              <a:off x="5760" y="5008"/>
              <a:ext cx="466" cy="0"/>
            </a:xfrm>
            <a:prstGeom prst="straightConnector1">
              <a:avLst/>
            </a:prstGeom>
            <a:noFill/>
            <a:ln w="9525">
              <a:solidFill>
                <a:srgbClr val="000000"/>
              </a:solidFill>
              <a:round/>
              <a:headEnd/>
              <a:tailEnd type="triangle" w="med" len="med"/>
            </a:ln>
            <a:extLst/>
          </p:spPr>
        </p:cxnSp>
        <p:cxnSp>
          <p:nvCxnSpPr>
            <p:cNvPr id="19" name="AutoShape 17"/>
            <p:cNvCxnSpPr>
              <a:cxnSpLocks noChangeShapeType="1"/>
            </p:cNvCxnSpPr>
            <p:nvPr/>
          </p:nvCxnSpPr>
          <p:spPr bwMode="auto">
            <a:xfrm>
              <a:off x="3834" y="3384"/>
              <a:ext cx="1084" cy="623"/>
            </a:xfrm>
            <a:prstGeom prst="straightConnector1">
              <a:avLst/>
            </a:prstGeom>
            <a:noFill/>
            <a:ln w="9525">
              <a:solidFill>
                <a:srgbClr val="000000"/>
              </a:solidFill>
              <a:round/>
              <a:headEnd/>
              <a:tailEnd type="triangle" w="med" len="med"/>
            </a:ln>
            <a:extLst/>
          </p:spPr>
        </p:cxnSp>
        <p:cxnSp>
          <p:nvCxnSpPr>
            <p:cNvPr id="20" name="AutoShape 18"/>
            <p:cNvCxnSpPr>
              <a:cxnSpLocks noChangeShapeType="1"/>
            </p:cNvCxnSpPr>
            <p:nvPr/>
          </p:nvCxnSpPr>
          <p:spPr bwMode="auto">
            <a:xfrm>
              <a:off x="7409" y="2510"/>
              <a:ext cx="1442" cy="534"/>
            </a:xfrm>
            <a:prstGeom prst="straightConnector1">
              <a:avLst/>
            </a:prstGeom>
            <a:noFill/>
            <a:ln w="9525">
              <a:solidFill>
                <a:srgbClr val="000000"/>
              </a:solidFill>
              <a:round/>
              <a:headEnd/>
              <a:tailEnd type="triangle" w="med" len="med"/>
            </a:ln>
            <a:extLst/>
          </p:spPr>
        </p:cxnSp>
        <p:cxnSp>
          <p:nvCxnSpPr>
            <p:cNvPr id="21" name="AutoShape 19"/>
            <p:cNvCxnSpPr>
              <a:cxnSpLocks noChangeShapeType="1"/>
            </p:cNvCxnSpPr>
            <p:nvPr/>
          </p:nvCxnSpPr>
          <p:spPr bwMode="auto">
            <a:xfrm flipV="1">
              <a:off x="8255" y="3752"/>
              <a:ext cx="596" cy="1185"/>
            </a:xfrm>
            <a:prstGeom prst="straightConnector1">
              <a:avLst/>
            </a:prstGeom>
            <a:noFill/>
            <a:ln w="9525">
              <a:solidFill>
                <a:srgbClr val="000000"/>
              </a:solidFill>
              <a:round/>
              <a:headEnd/>
              <a:tailEnd type="triangle" w="med" len="med"/>
            </a:ln>
            <a:extLst/>
          </p:spPr>
        </p:cxnSp>
        <p:cxnSp>
          <p:nvCxnSpPr>
            <p:cNvPr id="22" name="AutoShape 20"/>
            <p:cNvCxnSpPr>
              <a:cxnSpLocks noChangeShapeType="1"/>
            </p:cNvCxnSpPr>
            <p:nvPr/>
          </p:nvCxnSpPr>
          <p:spPr bwMode="auto">
            <a:xfrm flipH="1">
              <a:off x="3834" y="2510"/>
              <a:ext cx="1404" cy="336"/>
            </a:xfrm>
            <a:prstGeom prst="straightConnector1">
              <a:avLst/>
            </a:prstGeom>
            <a:noFill/>
            <a:ln w="9525">
              <a:solidFill>
                <a:srgbClr val="000000"/>
              </a:solidFill>
              <a:round/>
              <a:headEnd/>
              <a:tailEnd type="triangle" w="med" len="med"/>
            </a:ln>
            <a:extLst/>
          </p:spPr>
        </p:cxnSp>
      </p:grpSp>
    </p:spTree>
    <p:extLst>
      <p:ext uri="{BB962C8B-B14F-4D97-AF65-F5344CB8AC3E}">
        <p14:creationId xmlns:p14="http://schemas.microsoft.com/office/powerpoint/2010/main" val="48849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rcRect t="-9532" b="-9532"/>
          <a:stretch>
            <a:fillRect/>
          </a:stretch>
        </p:blipFill>
        <p:spPr>
          <a:xfrm>
            <a:off x="4568623" y="1200728"/>
            <a:ext cx="5915429" cy="4276436"/>
          </a:xfrm>
        </p:spPr>
      </p:pic>
      <p:pic>
        <p:nvPicPr>
          <p:cNvPr id="5" name="Picture 4"/>
          <p:cNvPicPr>
            <a:picLocks noChangeAspect="1"/>
          </p:cNvPicPr>
          <p:nvPr/>
        </p:nvPicPr>
        <p:blipFill>
          <a:blip r:embed="rId3"/>
          <a:stretch>
            <a:fillRect/>
          </a:stretch>
        </p:blipFill>
        <p:spPr>
          <a:xfrm>
            <a:off x="0" y="1123837"/>
            <a:ext cx="3731491" cy="4601183"/>
          </a:xfrm>
          <a:prstGeom prst="rect">
            <a:avLst/>
          </a:prstGeom>
        </p:spPr>
      </p:pic>
    </p:spTree>
    <p:extLst>
      <p:ext uri="{BB962C8B-B14F-4D97-AF65-F5344CB8AC3E}">
        <p14:creationId xmlns:p14="http://schemas.microsoft.com/office/powerpoint/2010/main" val="3692080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Multiracial Student Combinations</a:t>
            </a:r>
            <a:endParaRPr lang="en-US" dirty="0"/>
          </a:p>
        </p:txBody>
      </p:sp>
      <p:pic>
        <p:nvPicPr>
          <p:cNvPr id="4" name="Content Placeholder 3"/>
          <p:cNvPicPr>
            <a:picLocks noGrp="1" noChangeAspect="1"/>
          </p:cNvPicPr>
          <p:nvPr>
            <p:ph idx="1"/>
          </p:nvPr>
        </p:nvPicPr>
        <p:blipFill>
          <a:blip r:embed="rId2"/>
          <a:srcRect t="-27878" b="-27878"/>
          <a:stretch>
            <a:fillRect/>
          </a:stretch>
        </p:blipFill>
        <p:spPr>
          <a:xfrm>
            <a:off x="4568623" y="1265383"/>
            <a:ext cx="5915429" cy="3732436"/>
          </a:xfrm>
        </p:spPr>
      </p:pic>
    </p:spTree>
    <p:extLst>
      <p:ext uri="{BB962C8B-B14F-4D97-AF65-F5344CB8AC3E}">
        <p14:creationId xmlns:p14="http://schemas.microsoft.com/office/powerpoint/2010/main" val="2753735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t>
            </a:r>
            <a:endParaRPr lang="en-US" dirty="0"/>
          </a:p>
        </p:txBody>
      </p:sp>
      <p:sp>
        <p:nvSpPr>
          <p:cNvPr id="3" name="Content Placeholder 2"/>
          <p:cNvSpPr>
            <a:spLocks noGrp="1"/>
          </p:cNvSpPr>
          <p:nvPr>
            <p:ph idx="1"/>
          </p:nvPr>
        </p:nvSpPr>
        <p:spPr/>
        <p:txBody>
          <a:bodyPr/>
          <a:lstStyle/>
          <a:p>
            <a:r>
              <a:rPr lang="en-US" b="1" dirty="0"/>
              <a:t>Multiracial students were more similar on the six Resiliency for Academic Success factors and PSAE reading and math scores when compared to </a:t>
            </a:r>
            <a:r>
              <a:rPr lang="en-US" b="1" dirty="0" smtClean="0"/>
              <a:t>Caucasians</a:t>
            </a:r>
          </a:p>
          <a:p>
            <a:r>
              <a:rPr lang="en-US" b="1" dirty="0"/>
              <a:t>Significant positive linear relationships were found between multiracial students’ PSAE mathematics scores and two of the Resiliency for Academic Success factors: 1) ability to use family support during crises (r=.308, p=0.05); and 2) loyalty to family/school (r=.324, p=0.01). </a:t>
            </a:r>
            <a:endParaRPr lang="en-US" b="1" dirty="0" smtClean="0"/>
          </a:p>
          <a:p>
            <a:r>
              <a:rPr lang="en-US" b="1" dirty="0"/>
              <a:t>S</a:t>
            </a:r>
            <a:r>
              <a:rPr lang="en-US" b="1" dirty="0" smtClean="0"/>
              <a:t>ignificant </a:t>
            </a:r>
            <a:r>
              <a:rPr lang="en-US" b="1" dirty="0"/>
              <a:t>positive linear relationship was found between multiracial students’ PSAE scores in reading and three of the Resiliency for Academic Success factors: 1) willingness to learn a new language and culture (r= .211, p= 0.05) and 2) ability to use family support during crises (r=.277, p=0.05) and loyalty to family school and the wisdom to pursue academic excellence (r=.326, p=0.05).</a:t>
            </a:r>
          </a:p>
          <a:p>
            <a:endParaRPr lang="en-US" dirty="0"/>
          </a:p>
        </p:txBody>
      </p:sp>
    </p:spTree>
    <p:extLst>
      <p:ext uri="{BB962C8B-B14F-4D97-AF65-F5344CB8AC3E}">
        <p14:creationId xmlns:p14="http://schemas.microsoft.com/office/powerpoint/2010/main" val="2354394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and School Administrators Ideas to support </a:t>
            </a:r>
            <a:endParaRPr lang="en-US" dirty="0"/>
          </a:p>
        </p:txBody>
      </p:sp>
      <p:sp>
        <p:nvSpPr>
          <p:cNvPr id="3" name="Content Placeholder 2"/>
          <p:cNvSpPr>
            <a:spLocks noGrp="1"/>
          </p:cNvSpPr>
          <p:nvPr>
            <p:ph idx="1"/>
          </p:nvPr>
        </p:nvSpPr>
        <p:spPr>
          <a:xfrm>
            <a:off x="3869268" y="637309"/>
            <a:ext cx="7315200" cy="5347439"/>
          </a:xfrm>
        </p:spPr>
        <p:txBody>
          <a:bodyPr/>
          <a:lstStyle/>
          <a:p>
            <a:r>
              <a:rPr lang="en-US" dirty="0" smtClean="0"/>
              <a:t>Create learning communities which support racial differences among students</a:t>
            </a:r>
          </a:p>
          <a:p>
            <a:r>
              <a:rPr lang="en-US" dirty="0" smtClean="0"/>
              <a:t>Refrain from “lumping” multiracial students in specific single racial categories.. Don’t assume that students belong to one racial group because of certain physical characteristics</a:t>
            </a:r>
          </a:p>
          <a:p>
            <a:r>
              <a:rPr lang="en-US" dirty="0" smtClean="0"/>
              <a:t>Provide professional development to faculty on race and the multiracial student experience (Wardle, 2001 &amp; Root, 2003)</a:t>
            </a:r>
          </a:p>
          <a:p>
            <a:r>
              <a:rPr lang="en-US" dirty="0" smtClean="0"/>
              <a:t>Integrate school projects in classrooms such as sharing family trees by including visual artifacts for students to share</a:t>
            </a:r>
          </a:p>
          <a:p>
            <a:r>
              <a:rPr lang="en-US" dirty="0"/>
              <a:t>Seek out and use the increasing number of children's books available that depict multiracialism in the classroom, acquire them for the school library, and request that the local library purchase them for family </a:t>
            </a:r>
            <a:r>
              <a:rPr lang="en-US" dirty="0" smtClean="0"/>
              <a:t>use.</a:t>
            </a:r>
            <a:fld id="{4C8F4BDB-10A5-483C-ABF5-120E95DDD1A6}" type="slidenum">
              <a:rPr lang="en-US" smtClean="0"/>
              <a:t>15</a:t>
            </a:fld>
            <a:endParaRPr lang="en-US" dirty="0" smtClean="0"/>
          </a:p>
          <a:p>
            <a:r>
              <a:rPr lang="en-US" dirty="0" smtClean="0"/>
              <a:t>Leverage resiliency factor of family and increase parental involvement </a:t>
            </a:r>
          </a:p>
          <a:p>
            <a:endParaRPr lang="en-US" dirty="0"/>
          </a:p>
        </p:txBody>
      </p:sp>
    </p:spTree>
    <p:extLst>
      <p:ext uri="{BB962C8B-B14F-4D97-AF65-F5344CB8AC3E}">
        <p14:creationId xmlns:p14="http://schemas.microsoft.com/office/powerpoint/2010/main" val="1945987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Further Study </a:t>
            </a:r>
            <a:endParaRPr lang="en-US" dirty="0"/>
          </a:p>
        </p:txBody>
      </p:sp>
      <p:sp>
        <p:nvSpPr>
          <p:cNvPr id="3" name="Content Placeholder 2"/>
          <p:cNvSpPr>
            <a:spLocks noGrp="1"/>
          </p:cNvSpPr>
          <p:nvPr>
            <p:ph idx="1"/>
          </p:nvPr>
        </p:nvSpPr>
        <p:spPr>
          <a:xfrm>
            <a:off x="3869268" y="646545"/>
            <a:ext cx="7315200" cy="5338203"/>
          </a:xfrm>
        </p:spPr>
        <p:txBody>
          <a:bodyPr/>
          <a:lstStyle/>
          <a:p>
            <a:r>
              <a:rPr lang="en-US" sz="2400" dirty="0" smtClean="0"/>
              <a:t>Perform </a:t>
            </a:r>
            <a:r>
              <a:rPr lang="en-US" sz="2400" dirty="0"/>
              <a:t>a mixed methods design study (Quantitative and </a:t>
            </a:r>
            <a:r>
              <a:rPr lang="en-US" sz="2400" dirty="0" smtClean="0"/>
              <a:t>Qualitative)</a:t>
            </a:r>
            <a:endParaRPr lang="en-US" sz="2400" dirty="0"/>
          </a:p>
          <a:p>
            <a:pPr>
              <a:tabLst>
                <a:tab pos="568325" algn="l"/>
              </a:tabLst>
            </a:pPr>
            <a:r>
              <a:rPr lang="en-US" sz="2400" dirty="0" smtClean="0"/>
              <a:t>Study </a:t>
            </a:r>
            <a:r>
              <a:rPr lang="en-US" sz="2400" dirty="0"/>
              <a:t>a larger high school student population from students </a:t>
            </a:r>
            <a:r>
              <a:rPr lang="en-US" sz="2400" dirty="0" smtClean="0"/>
              <a:t>located </a:t>
            </a:r>
            <a:r>
              <a:rPr lang="en-US" sz="2400" dirty="0"/>
              <a:t>in inner city, magnet, charter, or parochial schools </a:t>
            </a:r>
          </a:p>
          <a:p>
            <a:pPr>
              <a:tabLst>
                <a:tab pos="568325" algn="l"/>
              </a:tabLst>
            </a:pPr>
            <a:r>
              <a:rPr lang="en-US" sz="2400" dirty="0" smtClean="0"/>
              <a:t>Examine </a:t>
            </a:r>
            <a:r>
              <a:rPr lang="en-US" sz="2400" dirty="0"/>
              <a:t>student populations in other geographic regions in the </a:t>
            </a:r>
            <a:r>
              <a:rPr lang="en-US" sz="2400" dirty="0" smtClean="0"/>
              <a:t>United </a:t>
            </a:r>
            <a:r>
              <a:rPr lang="en-US" sz="2400" dirty="0"/>
              <a:t>States such as Los Angeles, California; New York City, New </a:t>
            </a:r>
            <a:r>
              <a:rPr lang="en-US" sz="2400" dirty="0" smtClean="0"/>
              <a:t>York</a:t>
            </a:r>
            <a:r>
              <a:rPr lang="en-US" sz="2400" dirty="0"/>
              <a:t>; Miami, Florida; and Minneapolis, </a:t>
            </a:r>
            <a:r>
              <a:rPr lang="en-US" sz="2400" dirty="0" smtClean="0"/>
              <a:t>Minnesota</a:t>
            </a:r>
          </a:p>
          <a:p>
            <a:pPr>
              <a:tabLst>
                <a:tab pos="568325" algn="l"/>
              </a:tabLst>
            </a:pPr>
            <a:r>
              <a:rPr lang="en-US" sz="2400" dirty="0" smtClean="0"/>
              <a:t>Focus on various multiracial combinations to delineate any differences among students and achievement </a:t>
            </a:r>
            <a:endParaRPr lang="en-US" sz="2400" dirty="0"/>
          </a:p>
          <a:p>
            <a:pPr marL="0" indent="0">
              <a:buNone/>
              <a:tabLst>
                <a:tab pos="568325" algn="l"/>
              </a:tabLst>
            </a:pPr>
            <a:endParaRPr lang="en-US" dirty="0" smtClean="0"/>
          </a:p>
          <a:p>
            <a:pPr marL="0" indent="0">
              <a:buNone/>
              <a:tabLst>
                <a:tab pos="568325" algn="l"/>
              </a:tabLst>
            </a:pPr>
            <a:endParaRPr lang="en-US" dirty="0"/>
          </a:p>
          <a:p>
            <a:endParaRPr lang="en-US" dirty="0"/>
          </a:p>
        </p:txBody>
      </p:sp>
    </p:spTree>
    <p:extLst>
      <p:ext uri="{BB962C8B-B14F-4D97-AF65-F5344CB8AC3E}">
        <p14:creationId xmlns:p14="http://schemas.microsoft.com/office/powerpoint/2010/main" val="474538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Thank you… If you would like copies or additional information about this study please see the contact information below.</a:t>
            </a:r>
          </a:p>
          <a:p>
            <a:endParaRPr lang="en-US" dirty="0"/>
          </a:p>
          <a:p>
            <a:r>
              <a:rPr lang="en-US" b="1" dirty="0" smtClean="0"/>
              <a:t>Dr. Brett A. Burton, Assistant Professor</a:t>
            </a:r>
          </a:p>
          <a:p>
            <a:pPr marL="0" indent="0">
              <a:buNone/>
            </a:pPr>
            <a:r>
              <a:rPr lang="en-US" b="1" dirty="0" smtClean="0"/>
              <a:t>    Xavier University </a:t>
            </a:r>
          </a:p>
          <a:p>
            <a:pPr marL="0" indent="0">
              <a:buNone/>
            </a:pPr>
            <a:r>
              <a:rPr lang="en-US" b="1" dirty="0"/>
              <a:t> </a:t>
            </a:r>
            <a:r>
              <a:rPr lang="en-US" b="1" dirty="0" smtClean="0"/>
              <a:t>   Education Administration</a:t>
            </a:r>
          </a:p>
          <a:p>
            <a:pPr marL="0" indent="0">
              <a:buNone/>
            </a:pPr>
            <a:r>
              <a:rPr lang="en-US" b="1" dirty="0"/>
              <a:t> </a:t>
            </a:r>
            <a:r>
              <a:rPr lang="en-US" b="1" dirty="0" smtClean="0"/>
              <a:t>   e-mail: </a:t>
            </a:r>
            <a:r>
              <a:rPr lang="en-US" b="1" dirty="0" smtClean="0">
                <a:hlinkClick r:id="rId2"/>
              </a:rPr>
              <a:t>burtonb4@Xavier.edu</a:t>
            </a:r>
            <a:endParaRPr lang="en-US" b="1" dirty="0" smtClean="0"/>
          </a:p>
          <a:p>
            <a:pPr marL="0" indent="0">
              <a:buNone/>
            </a:pPr>
            <a:r>
              <a:rPr lang="en-US" b="1" dirty="0"/>
              <a:t> </a:t>
            </a:r>
            <a:r>
              <a:rPr lang="en-US" b="1" dirty="0" smtClean="0"/>
              <a:t>   (office</a:t>
            </a:r>
            <a:r>
              <a:rPr lang="en-US" b="1" dirty="0"/>
              <a:t>): Hailstones Hall, Room 318</a:t>
            </a:r>
            <a:r>
              <a:rPr lang="en-US" dirty="0"/>
              <a:t>. </a:t>
            </a:r>
            <a:r>
              <a:rPr lang="en-US" sz="2400" b="1" dirty="0"/>
              <a:t>Phone: 513-745-4230.</a:t>
            </a:r>
            <a:endParaRPr lang="en-US" sz="2400" b="1" dirty="0" smtClean="0"/>
          </a:p>
          <a:p>
            <a:pPr marL="0" indent="0">
              <a:buNone/>
            </a:pPr>
            <a:r>
              <a:rPr lang="en-US" dirty="0"/>
              <a:t> </a:t>
            </a:r>
            <a:r>
              <a:rPr lang="en-US" dirty="0" smtClean="0"/>
              <a:t>   </a:t>
            </a:r>
            <a:endParaRPr lang="en-US" dirty="0"/>
          </a:p>
        </p:txBody>
      </p:sp>
      <p:pic>
        <p:nvPicPr>
          <p:cNvPr id="5" name="Picture 4"/>
          <p:cNvPicPr>
            <a:picLocks noChangeAspect="1"/>
          </p:cNvPicPr>
          <p:nvPr/>
        </p:nvPicPr>
        <p:blipFill>
          <a:blip r:embed="rId3"/>
          <a:stretch>
            <a:fillRect/>
          </a:stretch>
        </p:blipFill>
        <p:spPr>
          <a:xfrm>
            <a:off x="257383" y="1123837"/>
            <a:ext cx="2943018" cy="4461163"/>
          </a:xfrm>
          <a:prstGeom prst="rect">
            <a:avLst/>
          </a:prstGeom>
        </p:spPr>
      </p:pic>
    </p:spTree>
    <p:extLst>
      <p:ext uri="{BB962C8B-B14F-4D97-AF65-F5344CB8AC3E}">
        <p14:creationId xmlns:p14="http://schemas.microsoft.com/office/powerpoint/2010/main" val="4283177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Relevance of the research </a:t>
            </a:r>
          </a:p>
          <a:p>
            <a:pPr lvl="1"/>
            <a:r>
              <a:rPr lang="en-US" b="1" dirty="0"/>
              <a:t>Education Leadership</a:t>
            </a:r>
          </a:p>
          <a:p>
            <a:pPr lvl="1"/>
            <a:r>
              <a:rPr lang="en-US" b="1" dirty="0"/>
              <a:t>School Improvement in Urban High Schools</a:t>
            </a:r>
          </a:p>
          <a:p>
            <a:pPr lvl="1"/>
            <a:r>
              <a:rPr lang="en-US" b="1" dirty="0"/>
              <a:t>PSAE in the state of </a:t>
            </a:r>
            <a:r>
              <a:rPr lang="en-US" b="1" dirty="0" smtClean="0"/>
              <a:t>Illinois (ACT)</a:t>
            </a:r>
            <a:endParaRPr lang="en-US" b="1" dirty="0"/>
          </a:p>
          <a:p>
            <a:pPr lvl="1"/>
            <a:r>
              <a:rPr lang="en-US" b="1" dirty="0"/>
              <a:t>Multiracial Student Experience </a:t>
            </a:r>
          </a:p>
          <a:p>
            <a:pPr lvl="1"/>
            <a:endParaRPr lang="en-US" dirty="0"/>
          </a:p>
          <a:p>
            <a:r>
              <a:rPr lang="en-US" b="1" dirty="0" err="1"/>
              <a:t>Trueba’s</a:t>
            </a:r>
            <a:r>
              <a:rPr lang="en-US" b="1" dirty="0"/>
              <a:t> (2002) Resiliency for Academic Success</a:t>
            </a:r>
          </a:p>
          <a:p>
            <a:pPr lvl="1"/>
            <a:r>
              <a:rPr lang="en-US" b="1" dirty="0"/>
              <a:t>Background of research</a:t>
            </a:r>
          </a:p>
          <a:p>
            <a:pPr lvl="1"/>
            <a:r>
              <a:rPr lang="en-US" b="1" dirty="0"/>
              <a:t>6 Components</a:t>
            </a:r>
          </a:p>
          <a:p>
            <a:pPr lvl="1"/>
            <a:r>
              <a:rPr lang="en-US" b="1" dirty="0"/>
              <a:t>Resiliency researchers have investigated the impact of protective factors on the academic achievement of minority students, and the results have varied among them (</a:t>
            </a:r>
            <a:r>
              <a:rPr lang="en-US" b="1" dirty="0" err="1"/>
              <a:t>Benard</a:t>
            </a:r>
            <a:r>
              <a:rPr lang="en-US" b="1" dirty="0"/>
              <a:t>, 1991; Smith &amp; Carlson, 1997; Werner and Smith, </a:t>
            </a:r>
            <a:r>
              <a:rPr lang="en-US" b="1" dirty="0" err="1"/>
              <a:t>Trueba</a:t>
            </a:r>
            <a:r>
              <a:rPr lang="en-US" b="1" dirty="0"/>
              <a:t>, 2002; </a:t>
            </a:r>
            <a:r>
              <a:rPr lang="en-US" b="1" dirty="0" err="1"/>
              <a:t>Wasonga</a:t>
            </a:r>
            <a:r>
              <a:rPr lang="en-US" b="1" dirty="0"/>
              <a:t>, 2004).</a:t>
            </a:r>
          </a:p>
          <a:p>
            <a:endParaRPr lang="en-US" dirty="0"/>
          </a:p>
        </p:txBody>
      </p:sp>
      <p:pic>
        <p:nvPicPr>
          <p:cNvPr id="5" name="Picture 4"/>
          <p:cNvPicPr>
            <a:picLocks noChangeAspect="1"/>
          </p:cNvPicPr>
          <p:nvPr/>
        </p:nvPicPr>
        <p:blipFill>
          <a:blip r:embed="rId2"/>
          <a:stretch>
            <a:fillRect/>
          </a:stretch>
        </p:blipFill>
        <p:spPr>
          <a:xfrm>
            <a:off x="0" y="745997"/>
            <a:ext cx="3472873" cy="5322293"/>
          </a:xfrm>
          <a:prstGeom prst="rect">
            <a:avLst/>
          </a:prstGeom>
        </p:spPr>
      </p:pic>
    </p:spTree>
    <p:extLst>
      <p:ext uri="{BB962C8B-B14F-4D97-AF65-F5344CB8AC3E}">
        <p14:creationId xmlns:p14="http://schemas.microsoft.com/office/powerpoint/2010/main" val="1470214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8" y="988292"/>
            <a:ext cx="7315200" cy="4830618"/>
          </a:xfrm>
        </p:spPr>
        <p:txBody>
          <a:bodyPr>
            <a:normAutofit fontScale="55000" lnSpcReduction="20000"/>
          </a:bodyPr>
          <a:lstStyle/>
          <a:p>
            <a:endParaRPr lang="en-US" sz="1200" b="1" dirty="0" smtClean="0"/>
          </a:p>
          <a:p>
            <a:endParaRPr lang="en-US" sz="1200" b="1" dirty="0"/>
          </a:p>
          <a:p>
            <a:endParaRPr lang="en-US" sz="1200" b="1" dirty="0" smtClean="0"/>
          </a:p>
          <a:p>
            <a:endParaRPr lang="en-US" sz="1600" b="1" dirty="0" smtClean="0"/>
          </a:p>
          <a:p>
            <a:endParaRPr lang="en-US" sz="1600" b="1" dirty="0"/>
          </a:p>
          <a:p>
            <a:r>
              <a:rPr lang="en-US" sz="2900" b="1" dirty="0" smtClean="0"/>
              <a:t>National </a:t>
            </a:r>
            <a:r>
              <a:rPr lang="en-US" sz="2900" b="1" dirty="0"/>
              <a:t>Center for Educational Statistics (</a:t>
            </a:r>
            <a:r>
              <a:rPr lang="en-US" sz="2900" b="1" dirty="0" smtClean="0"/>
              <a:t>2019) student population has become more diverse in 20 years</a:t>
            </a:r>
          </a:p>
          <a:p>
            <a:r>
              <a:rPr lang="en-US" sz="2900" b="1" dirty="0" smtClean="0"/>
              <a:t>Diversity has presented challenges in U.S. Schools</a:t>
            </a:r>
          </a:p>
          <a:p>
            <a:r>
              <a:rPr lang="en-US" sz="2900" b="1" dirty="0" smtClean="0"/>
              <a:t>NCES (2019) 26 point gap in 4</a:t>
            </a:r>
            <a:r>
              <a:rPr lang="en-US" sz="2900" b="1" baseline="30000" dirty="0" smtClean="0"/>
              <a:t>th</a:t>
            </a:r>
            <a:r>
              <a:rPr lang="en-US" sz="2900" b="1" dirty="0" smtClean="0"/>
              <a:t> grade reading between Caucasian and African-American</a:t>
            </a:r>
          </a:p>
          <a:p>
            <a:r>
              <a:rPr lang="en-US" sz="2900" b="1" dirty="0" smtClean="0"/>
              <a:t>NCES (2019) 23 point gap in 4</a:t>
            </a:r>
            <a:r>
              <a:rPr lang="en-US" sz="2900" b="1" baseline="30000" dirty="0" smtClean="0"/>
              <a:t>th</a:t>
            </a:r>
            <a:r>
              <a:rPr lang="en-US" sz="2900" b="1" dirty="0" smtClean="0"/>
              <a:t> grade reading between Caucasian and Hispanics </a:t>
            </a:r>
          </a:p>
          <a:p>
            <a:r>
              <a:rPr lang="en-US" sz="2900" b="1" dirty="0" smtClean="0"/>
              <a:t>Achievement Gap: </a:t>
            </a:r>
            <a:r>
              <a:rPr lang="en-US" sz="2900" b="1" dirty="0" err="1" smtClean="0"/>
              <a:t>Carnoy</a:t>
            </a:r>
            <a:r>
              <a:rPr lang="en-US" sz="2900" b="1" dirty="0" smtClean="0"/>
              <a:t> and Garcia (2017) race continues to be a factor in explaining the achievement gap </a:t>
            </a:r>
          </a:p>
          <a:p>
            <a:r>
              <a:rPr lang="en-US" sz="2900" b="1" dirty="0" smtClean="0"/>
              <a:t>Lee (2008) achievement gap among minority students may have negative lifetime consequences</a:t>
            </a:r>
          </a:p>
          <a:p>
            <a:r>
              <a:rPr lang="en-US" sz="2900" b="1" dirty="0" smtClean="0"/>
              <a:t>Wallace (2004) multiracial children are minorities and their families are minority families</a:t>
            </a:r>
          </a:p>
          <a:p>
            <a:r>
              <a:rPr lang="en-US" sz="2900" b="1" dirty="0" smtClean="0"/>
              <a:t>Wardle (2001) early childhood program and school is one of the first places a multiracial child experiences harassment and questioning of their identity </a:t>
            </a:r>
          </a:p>
          <a:p>
            <a:pPr marL="0" indent="0">
              <a:buNone/>
            </a:pPr>
            <a:endParaRPr lang="en-US" sz="1900" dirty="0" smtClean="0"/>
          </a:p>
          <a:p>
            <a:endParaRPr lang="en-US" sz="1900" dirty="0" smtClean="0"/>
          </a:p>
          <a:p>
            <a:endParaRPr lang="en-US" dirty="0" smtClean="0"/>
          </a:p>
          <a:p>
            <a:endParaRPr lang="en-US" dirty="0" smtClean="0"/>
          </a:p>
          <a:p>
            <a:endParaRPr lang="en-US" dirty="0"/>
          </a:p>
        </p:txBody>
      </p:sp>
      <p:sp>
        <p:nvSpPr>
          <p:cNvPr id="5" name="Rectangle 4"/>
          <p:cNvSpPr/>
          <p:nvPr/>
        </p:nvSpPr>
        <p:spPr>
          <a:xfrm>
            <a:off x="0" y="2724727"/>
            <a:ext cx="7430660" cy="400110"/>
          </a:xfrm>
          <a:prstGeom prst="rect">
            <a:avLst/>
          </a:prstGeom>
        </p:spPr>
        <p:txBody>
          <a:bodyPr wrap="square">
            <a:spAutoFit/>
          </a:bodyPr>
          <a:lstStyle/>
          <a:p>
            <a:r>
              <a:rPr lang="en-US" sz="2000" b="1" dirty="0"/>
              <a:t>Statement of the problem</a:t>
            </a:r>
          </a:p>
        </p:txBody>
      </p:sp>
      <p:pic>
        <p:nvPicPr>
          <p:cNvPr id="6" name="Picture 5"/>
          <p:cNvPicPr>
            <a:picLocks noChangeAspect="1"/>
          </p:cNvPicPr>
          <p:nvPr/>
        </p:nvPicPr>
        <p:blipFill>
          <a:blip r:embed="rId2"/>
          <a:stretch>
            <a:fillRect/>
          </a:stretch>
        </p:blipFill>
        <p:spPr>
          <a:xfrm>
            <a:off x="203201" y="3124837"/>
            <a:ext cx="3103418" cy="2980399"/>
          </a:xfrm>
          <a:prstGeom prst="rect">
            <a:avLst/>
          </a:prstGeom>
        </p:spPr>
      </p:pic>
    </p:spTree>
    <p:extLst>
      <p:ext uri="{BB962C8B-B14F-4D97-AF65-F5344CB8AC3E}">
        <p14:creationId xmlns:p14="http://schemas.microsoft.com/office/powerpoint/2010/main" val="230990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766618"/>
            <a:ext cx="3454401" cy="5624657"/>
          </a:xfrm>
          <a:prstGeom prst="rect">
            <a:avLst/>
          </a:prstGeom>
        </p:spPr>
      </p:pic>
      <p:sp>
        <p:nvSpPr>
          <p:cNvPr id="2" name="Title 1"/>
          <p:cNvSpPr>
            <a:spLocks noGrp="1"/>
          </p:cNvSpPr>
          <p:nvPr>
            <p:ph type="title"/>
          </p:nvPr>
        </p:nvSpPr>
        <p:spPr/>
        <p:txBody>
          <a:bodyPr/>
          <a:lstStyle/>
          <a:p>
            <a:r>
              <a:rPr lang="en-US" dirty="0" smtClean="0"/>
              <a:t>Multiracial Family </a:t>
            </a:r>
            <a:endParaRPr lang="en-US" dirty="0"/>
          </a:p>
        </p:txBody>
      </p:sp>
      <p:sp>
        <p:nvSpPr>
          <p:cNvPr id="3" name="Content Placeholder 2"/>
          <p:cNvSpPr>
            <a:spLocks noGrp="1"/>
          </p:cNvSpPr>
          <p:nvPr>
            <p:ph idx="1"/>
          </p:nvPr>
        </p:nvSpPr>
        <p:spPr/>
        <p:txBody>
          <a:bodyPr>
            <a:normAutofit lnSpcReduction="10000"/>
          </a:bodyPr>
          <a:lstStyle/>
          <a:p>
            <a:r>
              <a:rPr lang="en-US" sz="2800" b="1" u="sng" dirty="0"/>
              <a:t>Multiracial </a:t>
            </a:r>
            <a:r>
              <a:rPr lang="en-US" sz="2800" b="1" u="sng" dirty="0" smtClean="0"/>
              <a:t>student experience</a:t>
            </a:r>
            <a:endParaRPr lang="en-US" sz="2800" b="1" u="sng" dirty="0"/>
          </a:p>
          <a:p>
            <a:r>
              <a:rPr lang="en-US" dirty="0" smtClean="0"/>
              <a:t> </a:t>
            </a:r>
            <a:r>
              <a:rPr lang="en-US" b="1" u="sng" dirty="0"/>
              <a:t>2011= 1.2% </a:t>
            </a:r>
            <a:r>
              <a:rPr lang="en-US" dirty="0"/>
              <a:t>= all public school students in the United States</a:t>
            </a:r>
          </a:p>
          <a:p>
            <a:r>
              <a:rPr lang="en-US" dirty="0" smtClean="0"/>
              <a:t> </a:t>
            </a:r>
            <a:r>
              <a:rPr lang="en-US" b="1" u="sng" dirty="0"/>
              <a:t>2018= 3.1% </a:t>
            </a:r>
            <a:r>
              <a:rPr lang="en-US" dirty="0"/>
              <a:t>= all public school students in the United </a:t>
            </a:r>
            <a:r>
              <a:rPr lang="en-US" dirty="0" smtClean="0"/>
              <a:t>States</a:t>
            </a:r>
          </a:p>
          <a:p>
            <a:r>
              <a:rPr lang="en-US" sz="1800" b="1" dirty="0" smtClean="0"/>
              <a:t>Choi</a:t>
            </a:r>
            <a:r>
              <a:rPr lang="en-US" sz="1800" b="1" dirty="0"/>
              <a:t>, </a:t>
            </a:r>
            <a:r>
              <a:rPr lang="en-US" sz="1800" b="1" dirty="0" err="1"/>
              <a:t>Harachi</a:t>
            </a:r>
            <a:r>
              <a:rPr lang="en-US" sz="1800" b="1" dirty="0"/>
              <a:t>, </a:t>
            </a:r>
            <a:r>
              <a:rPr lang="en-US" sz="1800" b="1" dirty="0" err="1"/>
              <a:t>Gillmore</a:t>
            </a:r>
            <a:r>
              <a:rPr lang="en-US" sz="1800" b="1" dirty="0"/>
              <a:t>, and Catalano (2006): Minority Youth Project- sample size was 2,305 respondent from  2,777 multiracial= 454 or 20.6% were multiracial </a:t>
            </a:r>
            <a:r>
              <a:rPr lang="en-US" sz="1800" b="1" dirty="0" smtClean="0"/>
              <a:t>youths </a:t>
            </a:r>
            <a:r>
              <a:rPr lang="en-US" sz="1800" b="1" dirty="0"/>
              <a:t>significantly more likely than all three </a:t>
            </a:r>
            <a:r>
              <a:rPr lang="en-US" sz="1800" b="1" dirty="0" err="1"/>
              <a:t>monoracial</a:t>
            </a:r>
            <a:r>
              <a:rPr lang="en-US" sz="1800" b="1" dirty="0"/>
              <a:t> youth groups to have </a:t>
            </a:r>
            <a:r>
              <a:rPr lang="en-US" sz="1800" b="1" u="sng" dirty="0"/>
              <a:t>ever smoked, drink alcohol, and use marijuana. </a:t>
            </a:r>
            <a:endParaRPr lang="en-US" sz="1800" b="1" u="sng" dirty="0" smtClean="0"/>
          </a:p>
          <a:p>
            <a:r>
              <a:rPr lang="en-US" sz="1800" b="1" dirty="0" err="1" smtClean="0"/>
              <a:t>Quillian</a:t>
            </a:r>
            <a:r>
              <a:rPr lang="en-US" sz="1800" b="1" dirty="0" smtClean="0"/>
              <a:t> </a:t>
            </a:r>
            <a:r>
              <a:rPr lang="en-US" sz="1800" b="1" dirty="0"/>
              <a:t>and Redd’s </a:t>
            </a:r>
            <a:r>
              <a:rPr lang="en-US" sz="1800" b="1" dirty="0" smtClean="0"/>
              <a:t>(2009) research </a:t>
            </a:r>
            <a:r>
              <a:rPr lang="en-US" sz="1800" b="1" dirty="0"/>
              <a:t>found that multiracial students attempting to bridge both races may experience frustration with identity development. </a:t>
            </a:r>
          </a:p>
          <a:p>
            <a:r>
              <a:rPr lang="en-US" sz="1800" b="1" dirty="0" smtClean="0"/>
              <a:t>Cooney </a:t>
            </a:r>
            <a:r>
              <a:rPr lang="en-US" sz="1800" b="1" dirty="0"/>
              <a:t>and </a:t>
            </a:r>
            <a:r>
              <a:rPr lang="en-US" sz="1800" b="1" dirty="0" err="1"/>
              <a:t>Radina’s</a:t>
            </a:r>
            <a:r>
              <a:rPr lang="en-US" sz="1800" b="1" dirty="0"/>
              <a:t> (2000) research identified that multiracial students have difficulty with identity formation, which may lead to a lack of acceptance with peers or friends</a:t>
            </a:r>
            <a:r>
              <a:rPr lang="en-US" sz="1800" b="1" dirty="0" smtClean="0"/>
              <a:t>.</a:t>
            </a:r>
            <a:endParaRPr lang="en-US" dirty="0"/>
          </a:p>
          <a:p>
            <a:r>
              <a:rPr lang="en-US" b="1" dirty="0" smtClean="0"/>
              <a:t>Educators </a:t>
            </a:r>
            <a:r>
              <a:rPr lang="en-US" b="1" dirty="0"/>
              <a:t>remain perplexed in how to best meet the needs of this unique student group. </a:t>
            </a:r>
          </a:p>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766618"/>
            <a:ext cx="3454400" cy="5301673"/>
          </a:xfrm>
        </p:spPr>
      </p:pic>
    </p:spTree>
    <p:extLst>
      <p:ext uri="{BB962C8B-B14F-4D97-AF65-F5344CB8AC3E}">
        <p14:creationId xmlns:p14="http://schemas.microsoft.com/office/powerpoint/2010/main" val="1382290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multiracial students experience </a:t>
            </a:r>
            <a:endParaRPr lang="en-US" dirty="0"/>
          </a:p>
        </p:txBody>
      </p:sp>
      <p:sp>
        <p:nvSpPr>
          <p:cNvPr id="3" name="Content Placeholder 2"/>
          <p:cNvSpPr>
            <a:spLocks noGrp="1"/>
          </p:cNvSpPr>
          <p:nvPr>
            <p:ph idx="1"/>
          </p:nvPr>
        </p:nvSpPr>
        <p:spPr/>
        <p:txBody>
          <a:bodyPr/>
          <a:lstStyle/>
          <a:p>
            <a:r>
              <a:rPr lang="en-US" b="1" dirty="0"/>
              <a:t>What are you?</a:t>
            </a:r>
          </a:p>
          <a:p>
            <a:pPr marL="0" indent="0">
              <a:buNone/>
            </a:pPr>
            <a:endParaRPr lang="en-US" b="1" dirty="0"/>
          </a:p>
          <a:p>
            <a:r>
              <a:rPr lang="en-US" b="1" dirty="0"/>
              <a:t>How do you racially identify?</a:t>
            </a:r>
          </a:p>
          <a:p>
            <a:endParaRPr lang="en-US" b="1" dirty="0"/>
          </a:p>
          <a:p>
            <a:r>
              <a:rPr lang="en-US" b="1" dirty="0" smtClean="0"/>
              <a:t>Are you Mixed</a:t>
            </a:r>
            <a:r>
              <a:rPr lang="en-US" b="1" dirty="0"/>
              <a:t>? </a:t>
            </a:r>
            <a:r>
              <a:rPr lang="en-US" b="1" dirty="0" smtClean="0"/>
              <a:t>Which </a:t>
            </a:r>
            <a:r>
              <a:rPr lang="en-US" b="1" dirty="0"/>
              <a:t>ethnicity are you </a:t>
            </a:r>
            <a:r>
              <a:rPr lang="en-US" b="1" i="1" dirty="0"/>
              <a:t>more</a:t>
            </a:r>
            <a:r>
              <a:rPr lang="en-US" b="1" i="1" dirty="0" smtClean="0"/>
              <a:t>?</a:t>
            </a:r>
            <a:endParaRPr lang="en-US" b="1" dirty="0"/>
          </a:p>
          <a:p>
            <a:endParaRPr lang="en-US" b="1" dirty="0"/>
          </a:p>
          <a:p>
            <a:r>
              <a:rPr lang="en-US" b="1" dirty="0" smtClean="0"/>
              <a:t>Where </a:t>
            </a:r>
            <a:r>
              <a:rPr lang="en-US" b="1" dirty="0"/>
              <a:t>are you from</a:t>
            </a:r>
            <a:r>
              <a:rPr lang="en-US" b="1" dirty="0" smtClean="0"/>
              <a:t>?</a:t>
            </a:r>
          </a:p>
          <a:p>
            <a:pPr marL="0" indent="0">
              <a:buNone/>
            </a:pPr>
            <a:endParaRPr lang="en-US" b="1" dirty="0" smtClean="0"/>
          </a:p>
          <a:p>
            <a:r>
              <a:rPr lang="en-US" b="1" dirty="0" smtClean="0"/>
              <a:t>Why is your hair like that?</a:t>
            </a:r>
            <a:endParaRPr lang="en-US" b="1" dirty="0"/>
          </a:p>
          <a:p>
            <a:endParaRPr lang="en-US" dirty="0"/>
          </a:p>
        </p:txBody>
      </p:sp>
    </p:spTree>
    <p:extLst>
      <p:ext uri="{BB962C8B-B14F-4D97-AF65-F5344CB8AC3E}">
        <p14:creationId xmlns:p14="http://schemas.microsoft.com/office/powerpoint/2010/main" val="1473342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race are they?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5700" y="863600"/>
            <a:ext cx="5121275" cy="5121275"/>
          </a:xfrm>
          <a:prstGeom prst="rect">
            <a:avLst/>
          </a:prstGeom>
        </p:spPr>
      </p:pic>
    </p:spTree>
    <p:extLst>
      <p:ext uri="{BB962C8B-B14F-4D97-AF65-F5344CB8AC3E}">
        <p14:creationId xmlns:p14="http://schemas.microsoft.com/office/powerpoint/2010/main" val="319600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these children?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2155" y="858982"/>
            <a:ext cx="6828366" cy="5125893"/>
          </a:xfrm>
        </p:spPr>
      </p:pic>
    </p:spTree>
    <p:extLst>
      <p:ext uri="{BB962C8B-B14F-4D97-AF65-F5344CB8AC3E}">
        <p14:creationId xmlns:p14="http://schemas.microsoft.com/office/powerpoint/2010/main" val="200164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Study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The purpose of this study was to explore the six attributes of the Resiliency for Academic Success Framework  (</a:t>
            </a:r>
            <a:r>
              <a:rPr lang="en-US" sz="3200" dirty="0" err="1"/>
              <a:t>Trueba</a:t>
            </a:r>
            <a:r>
              <a:rPr lang="en-US" sz="3200" dirty="0"/>
              <a:t>, 2002) and their relationship to academic achievement among urban high school students, with a focus on these outcomes for multiracial students.</a:t>
            </a:r>
          </a:p>
        </p:txBody>
      </p:sp>
    </p:spTree>
    <p:extLst>
      <p:ext uri="{BB962C8B-B14F-4D97-AF65-F5344CB8AC3E}">
        <p14:creationId xmlns:p14="http://schemas.microsoft.com/office/powerpoint/2010/main" val="2589432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3" name="Content Placeholder 2"/>
          <p:cNvSpPr>
            <a:spLocks noGrp="1"/>
          </p:cNvSpPr>
          <p:nvPr>
            <p:ph idx="1"/>
          </p:nvPr>
        </p:nvSpPr>
        <p:spPr>
          <a:xfrm>
            <a:off x="3869268" y="803564"/>
            <a:ext cx="7315200" cy="5181184"/>
          </a:xfrm>
        </p:spPr>
        <p:txBody>
          <a:bodyPr>
            <a:normAutofit fontScale="85000" lnSpcReduction="10000"/>
          </a:bodyPr>
          <a:lstStyle/>
          <a:p>
            <a:r>
              <a:rPr lang="en-US" dirty="0"/>
              <a:t>RQ1: 	What are the levels of Resiliency  for Academic Success factors and academic achievement (PSAE Scores in Reading and Math) among Caucasians, African-Americans, Hispanics, and multiracial urban high school students?</a:t>
            </a:r>
          </a:p>
          <a:p>
            <a:endParaRPr lang="en-US" dirty="0"/>
          </a:p>
          <a:p>
            <a:r>
              <a:rPr lang="en-US" dirty="0"/>
              <a:t>RQ2: 	What is the relationship between Resiliency for Academic Success factors and academic achievement (PSAE Scores in Reading and Math) among Caucasians, African-Americans, Hispanics, and multiracial urban high school students?</a:t>
            </a:r>
          </a:p>
          <a:p>
            <a:endParaRPr lang="en-US" dirty="0"/>
          </a:p>
          <a:p>
            <a:r>
              <a:rPr lang="en-US" dirty="0"/>
              <a:t>RQ3: 	Are there differences in Resiliency for Academic Success factors and academic achievement (PSAE Scores in Reading and Math) among Caucasian, African-American, Hispanic, and Multiracial urban high school students ?</a:t>
            </a:r>
          </a:p>
          <a:p>
            <a:endParaRPr lang="en-US" dirty="0"/>
          </a:p>
          <a:p>
            <a:r>
              <a:rPr lang="en-US" dirty="0"/>
              <a:t>RQ4:	What Resiliency for Academic Success factors predict academic achievement among urban high school students in each of the four racial groups (Caucasian, African-American, Hispanic, and multiracial)? </a:t>
            </a:r>
          </a:p>
          <a:p>
            <a:r>
              <a:rPr lang="en-US" dirty="0"/>
              <a:t> </a:t>
            </a:r>
          </a:p>
          <a:p>
            <a:endParaRPr lang="en-US" dirty="0"/>
          </a:p>
        </p:txBody>
      </p:sp>
    </p:spTree>
    <p:extLst>
      <p:ext uri="{BB962C8B-B14F-4D97-AF65-F5344CB8AC3E}">
        <p14:creationId xmlns:p14="http://schemas.microsoft.com/office/powerpoint/2010/main" val="1955753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980</TotalTime>
  <Words>1022</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Corbel</vt:lpstr>
      <vt:lpstr>Times New Roman</vt:lpstr>
      <vt:lpstr>Wingdings 2</vt:lpstr>
      <vt:lpstr>Frame</vt:lpstr>
      <vt:lpstr>A QUANTITATIVE ANALYSIS OF RESILIENCY AND ACADEMIC ACHIEVEMENT AMONG MULTIRACIAL STUDENTS IN URBAN HIGH SCHOOLS </vt:lpstr>
      <vt:lpstr>PowerPoint Presentation</vt:lpstr>
      <vt:lpstr>PowerPoint Presentation</vt:lpstr>
      <vt:lpstr>Multiracial Family </vt:lpstr>
      <vt:lpstr>Questions multiracial students experience </vt:lpstr>
      <vt:lpstr>What race are they?</vt:lpstr>
      <vt:lpstr>How about these children?</vt:lpstr>
      <vt:lpstr>Purpose of the Study </vt:lpstr>
      <vt:lpstr>Research Questions </vt:lpstr>
      <vt:lpstr>Literature Review </vt:lpstr>
      <vt:lpstr>Dr. Trueba’s Resiliency for Academic Success Framework</vt:lpstr>
      <vt:lpstr> </vt:lpstr>
      <vt:lpstr>Multiracial Student Combinations</vt:lpstr>
      <vt:lpstr>Findings </vt:lpstr>
      <vt:lpstr>Teachers and School Administrators Ideas to support </vt:lpstr>
      <vt:lpstr>Suggestions for Further Study </vt:lpstr>
      <vt:lpstr>PowerPoint Presentation</vt:lpstr>
    </vt:vector>
  </TitlesOfParts>
  <Company>Xavier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QUANTITATIVE ANALYSIS OF RESILIENCY AND ACADEMIC ACHIEVEMENT AMONG MULTIRACIAL STUDENTS IN URBAN HIGH SCHOOLS</dc:title>
  <dc:creator>Windows User</dc:creator>
  <cp:lastModifiedBy>Windows User</cp:lastModifiedBy>
  <cp:revision>45</cp:revision>
  <dcterms:created xsi:type="dcterms:W3CDTF">2019-10-06T00:12:54Z</dcterms:created>
  <dcterms:modified xsi:type="dcterms:W3CDTF">2019-10-06T16:33:40Z</dcterms:modified>
</cp:coreProperties>
</file>