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72" r:id="rId2"/>
    <p:sldMasterId id="2147483863" r:id="rId3"/>
    <p:sldMasterId id="2147483649" r:id="rId4"/>
  </p:sldMasterIdLst>
  <p:notesMasterIdLst>
    <p:notesMasterId r:id="rId16"/>
  </p:notesMasterIdLst>
  <p:handoutMasterIdLst>
    <p:handoutMasterId r:id="rId17"/>
  </p:handoutMasterIdLst>
  <p:sldIdLst>
    <p:sldId id="263" r:id="rId5"/>
    <p:sldId id="316" r:id="rId6"/>
    <p:sldId id="304" r:id="rId7"/>
    <p:sldId id="313" r:id="rId8"/>
    <p:sldId id="314" r:id="rId9"/>
    <p:sldId id="310" r:id="rId10"/>
    <p:sldId id="312" r:id="rId11"/>
    <p:sldId id="305" r:id="rId12"/>
    <p:sldId id="317" r:id="rId13"/>
    <p:sldId id="315" r:id="rId14"/>
    <p:sldId id="297" r:id="rId15"/>
  </p:sldIdLst>
  <p:sldSz cx="9144000" cy="6858000" type="screen4x3"/>
  <p:notesSz cx="7010400" cy="92964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0017"/>
    <a:srgbClr val="006600"/>
    <a:srgbClr val="71AFF9"/>
    <a:srgbClr val="0066FF"/>
    <a:srgbClr val="339933"/>
    <a:srgbClr val="525051"/>
    <a:srgbClr val="73A5CC"/>
    <a:srgbClr val="700017"/>
    <a:srgbClr val="B5DC10"/>
    <a:srgbClr val="CDD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83" autoAdjust="0"/>
  </p:normalViewPr>
  <p:slideViewPr>
    <p:cSldViewPr>
      <p:cViewPr varScale="1">
        <p:scale>
          <a:sx n="92" d="100"/>
          <a:sy n="92" d="100"/>
        </p:scale>
        <p:origin x="660" y="78"/>
      </p:cViewPr>
      <p:guideLst>
        <p:guide orient="horz" pos="2160"/>
        <p:guide pos="2880"/>
      </p:guideLst>
    </p:cSldViewPr>
  </p:slideViewPr>
  <p:outlineViewPr>
    <p:cViewPr>
      <p:scale>
        <a:sx n="33" d="100"/>
        <a:sy n="33" d="100"/>
      </p:scale>
      <p:origin x="0" y="233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69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92A193A-8DD9-48E5-9DAC-3BA1D62C7CD8}" type="datetimeFigureOut">
              <a:rPr lang="en-US" smtClean="0"/>
              <a:t>10/26/2017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2264523-2791-49C0-B2C4-854D9FE6E3DD}" type="slidenum">
              <a:rPr lang="en-US" smtClean="0"/>
              <a:t>‹#›</a:t>
            </a:fld>
            <a:endParaRPr lang="en-US"/>
          </a:p>
        </p:txBody>
      </p:sp>
    </p:spTree>
    <p:extLst>
      <p:ext uri="{BB962C8B-B14F-4D97-AF65-F5344CB8AC3E}">
        <p14:creationId xmlns:p14="http://schemas.microsoft.com/office/powerpoint/2010/main" val="1298803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ea typeface="ヒラギノ角ゴ ProN W3" charset="0"/>
                <a:cs typeface="ヒラギノ角ゴ ProN W3"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pPr>
              <a:defRPr/>
            </a:pPr>
            <a:fld id="{9D0C7C26-2495-494A-98CB-7D234A038E5A}" type="datetimeFigureOut">
              <a:rPr lang="en-US"/>
              <a:pPr>
                <a:defRPr/>
              </a:pPr>
              <a:t>10/26/2017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ea typeface="ヒラギノ角ゴ ProN W3" charset="0"/>
                <a:cs typeface="ヒラギノ角ゴ ProN W3"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pPr>
              <a:defRPr/>
            </a:pPr>
            <a:fld id="{9267F107-C325-43AF-B1B6-1A0DBB002F8F}" type="slidenum">
              <a:rPr lang="en-US"/>
              <a:pPr>
                <a:defRPr/>
              </a:pPr>
              <a:t>‹#›</a:t>
            </a:fld>
            <a:endParaRPr lang="en-US"/>
          </a:p>
        </p:txBody>
      </p:sp>
    </p:spTree>
    <p:extLst>
      <p:ext uri="{BB962C8B-B14F-4D97-AF65-F5344CB8AC3E}">
        <p14:creationId xmlns:p14="http://schemas.microsoft.com/office/powerpoint/2010/main" val="359514865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267F107-C325-43AF-B1B6-1A0DBB002F8F}" type="slidenum">
              <a:rPr lang="en-US" smtClean="0"/>
              <a:pPr>
                <a:defRPr/>
              </a:pPr>
              <a:t>1</a:t>
            </a:fld>
            <a:endParaRPr lang="en-US"/>
          </a:p>
        </p:txBody>
      </p:sp>
    </p:spTree>
    <p:extLst>
      <p:ext uri="{BB962C8B-B14F-4D97-AF65-F5344CB8AC3E}">
        <p14:creationId xmlns:p14="http://schemas.microsoft.com/office/powerpoint/2010/main" val="2522371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04804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237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495800"/>
            <a:ext cx="4876800" cy="8382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58950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001110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327663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2439881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19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19400"/>
            <a:ext cx="40386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024466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5821329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9305499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2090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709505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Arial"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54086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60511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856626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4495800"/>
            <a:ext cx="23622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00400" y="4495800"/>
            <a:ext cx="2362200" cy="83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375136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327877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722557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164065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823534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22237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495800"/>
            <a:ext cx="4876800" cy="8382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45835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jpeg"/><Relationship Id="rId5" Type="http://schemas.openxmlformats.org/officeDocument/2006/relationships/slideLayout" Target="../slideLayouts/slideLayout15.xml"/><Relationship Id="rId10" Type="http://schemas.openxmlformats.org/officeDocument/2006/relationships/theme" Target="../theme/theme4.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1460500"/>
            <a:ext cx="7772400" cy="2171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ctr" anchorCtr="0" compatLnSpc="1">
            <a:prstTxWarp prst="textNoShape">
              <a:avLst/>
            </a:prstTxWarp>
          </a:bodyPr>
          <a:lstStyle/>
          <a:p>
            <a:pPr lvl="0"/>
            <a:r>
              <a:rPr lang="en-US" dirty="0">
                <a:sym typeface="Arial Bold" charset="0"/>
              </a:rPr>
              <a:t>Click to edit Master title style</a:t>
            </a:r>
          </a:p>
        </p:txBody>
      </p:sp>
      <p:sp>
        <p:nvSpPr>
          <p:cNvPr id="1026" name="Rectangle 2"/>
          <p:cNvSpPr>
            <a:spLocks noGrp="1" noChangeArrowheads="1"/>
          </p:cNvSpPr>
          <p:nvPr>
            <p:ph type="body" idx="1"/>
          </p:nvPr>
        </p:nvSpPr>
        <p:spPr bwMode="auto">
          <a:xfrm>
            <a:off x="685800" y="4495800"/>
            <a:ext cx="4876800" cy="83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Lst>
  <p:transition/>
  <p:timing>
    <p:tnLst>
      <p:par>
        <p:cTn id="1" dur="indefinite" restart="never" nodeType="tmRoot"/>
      </p:par>
    </p:tnLst>
  </p:timing>
  <p:txStyles>
    <p:titleStyle>
      <a:lvl1pPr algn="ctr" rtl="0" eaLnBrk="0" fontAlgn="base" hangingPunct="0">
        <a:spcBef>
          <a:spcPct val="0"/>
        </a:spcBef>
        <a:spcAft>
          <a:spcPct val="0"/>
        </a:spcAft>
        <a:defRPr sz="2800">
          <a:solidFill>
            <a:schemeClr val="tx1"/>
          </a:solidFill>
          <a:latin typeface="+mj-lt"/>
          <a:ea typeface="+mj-ea"/>
          <a:cs typeface="+mj-cs"/>
          <a:sym typeface="Arial Bold" charset="0"/>
        </a:defRPr>
      </a:lvl1pPr>
      <a:lvl2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ctr"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ctr"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400"/>
        </a:spcBef>
        <a:spcAft>
          <a:spcPct val="0"/>
        </a:spcAft>
        <a:defRPr>
          <a:solidFill>
            <a:srgbClr val="878787"/>
          </a:solidFill>
          <a:latin typeface="+mn-lt"/>
          <a:ea typeface="+mn-ea"/>
          <a:cs typeface="+mn-cs"/>
          <a:sym typeface="Arial" pitchFamily="34" charset="0"/>
        </a:defRPr>
      </a:lvl1pPr>
      <a:lvl2pPr marL="419100" indent="38100" algn="l" rtl="0" eaLnBrk="0" fontAlgn="base" hangingPunct="0">
        <a:spcBef>
          <a:spcPts val="500"/>
        </a:spcBef>
        <a:spcAft>
          <a:spcPct val="0"/>
        </a:spcAft>
        <a:defRPr>
          <a:solidFill>
            <a:srgbClr val="878787"/>
          </a:solidFill>
          <a:latin typeface="+mn-lt"/>
          <a:ea typeface="+mn-ea"/>
          <a:cs typeface="+mn-cs"/>
          <a:sym typeface="Arial" pitchFamily="34" charset="0"/>
        </a:defRPr>
      </a:lvl2pPr>
      <a:lvl3pPr marL="876300" indent="38100" algn="l" rtl="0" eaLnBrk="0" fontAlgn="base" hangingPunct="0">
        <a:spcBef>
          <a:spcPts val="500"/>
        </a:spcBef>
        <a:spcAft>
          <a:spcPct val="0"/>
        </a:spcAft>
        <a:defRPr>
          <a:solidFill>
            <a:srgbClr val="878787"/>
          </a:solidFill>
          <a:latin typeface="+mn-lt"/>
          <a:ea typeface="+mn-ea"/>
          <a:cs typeface="+mn-cs"/>
          <a:sym typeface="Arial" pitchFamily="34" charset="0"/>
        </a:defRPr>
      </a:lvl3pPr>
      <a:lvl4pPr marL="1333500" indent="38100" algn="l" rtl="0" eaLnBrk="0" fontAlgn="base" hangingPunct="0">
        <a:spcBef>
          <a:spcPts val="500"/>
        </a:spcBef>
        <a:spcAft>
          <a:spcPct val="0"/>
        </a:spcAft>
        <a:defRPr>
          <a:solidFill>
            <a:srgbClr val="878787"/>
          </a:solidFill>
          <a:latin typeface="+mn-lt"/>
          <a:ea typeface="+mn-ea"/>
          <a:cs typeface="+mn-cs"/>
          <a:sym typeface="Arial" pitchFamily="34" charset="0"/>
        </a:defRPr>
      </a:lvl4pPr>
      <a:lvl5pPr marL="1790700" indent="38100" algn="l" rtl="0" eaLnBrk="0" fontAlgn="base" hangingPunct="0">
        <a:spcBef>
          <a:spcPts val="500"/>
        </a:spcBef>
        <a:spcAft>
          <a:spcPct val="0"/>
        </a:spcAft>
        <a:defRPr>
          <a:solidFill>
            <a:srgbClr val="878787"/>
          </a:solidFill>
          <a:latin typeface="+mn-lt"/>
          <a:ea typeface="+mn-ea"/>
          <a:cs typeface="+mn-cs"/>
          <a:sym typeface="Arial" pitchFamily="34" charset="0"/>
        </a:defRPr>
      </a:lvl5pPr>
      <a:lvl6pPr marL="2247900" algn="l" rtl="0" fontAlgn="base">
        <a:spcBef>
          <a:spcPts val="500"/>
        </a:spcBef>
        <a:spcAft>
          <a:spcPct val="0"/>
        </a:spcAft>
        <a:defRPr>
          <a:solidFill>
            <a:srgbClr val="878787"/>
          </a:solidFill>
          <a:latin typeface="+mn-lt"/>
          <a:ea typeface="+mn-ea"/>
          <a:cs typeface="+mn-cs"/>
          <a:sym typeface="Arial" charset="0"/>
        </a:defRPr>
      </a:lvl6pPr>
      <a:lvl7pPr marL="2705100" algn="l" rtl="0" fontAlgn="base">
        <a:spcBef>
          <a:spcPts val="500"/>
        </a:spcBef>
        <a:spcAft>
          <a:spcPct val="0"/>
        </a:spcAft>
        <a:defRPr>
          <a:solidFill>
            <a:srgbClr val="878787"/>
          </a:solidFill>
          <a:latin typeface="+mn-lt"/>
          <a:ea typeface="+mn-ea"/>
          <a:cs typeface="+mn-cs"/>
          <a:sym typeface="Arial" charset="0"/>
        </a:defRPr>
      </a:lvl7pPr>
      <a:lvl8pPr marL="3162300" algn="l" rtl="0" fontAlgn="base">
        <a:spcBef>
          <a:spcPts val="500"/>
        </a:spcBef>
        <a:spcAft>
          <a:spcPct val="0"/>
        </a:spcAft>
        <a:defRPr>
          <a:solidFill>
            <a:srgbClr val="878787"/>
          </a:solidFill>
          <a:latin typeface="+mn-lt"/>
          <a:ea typeface="+mn-ea"/>
          <a:cs typeface="+mn-cs"/>
          <a:sym typeface="Arial" charset="0"/>
        </a:defRPr>
      </a:lvl8pPr>
      <a:lvl9pPr marL="3619500" algn="l" rtl="0" fontAlgn="base">
        <a:spcBef>
          <a:spcPts val="500"/>
        </a:spcBef>
        <a:spcAft>
          <a:spcPct val="0"/>
        </a:spcAft>
        <a:defRPr>
          <a:solidFill>
            <a:srgbClr val="878787"/>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72" r:id="rId1"/>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BFBFBF"/>
            </a:gs>
            <a:gs pos="100000">
              <a:schemeClr val="bg1"/>
            </a:gs>
          </a:gsLst>
          <a:lin ang="2700000" scaled="1"/>
        </a:gra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873" r:id="rId1"/>
  </p:sldLayoutIdLst>
  <p:timing>
    <p:tnLst>
      <p:par>
        <p:cTn id="1" dur="indefinite" restart="never" nodeType="tmRoot"/>
      </p:par>
    </p:tnLst>
  </p:timing>
  <p:txStyles>
    <p:titleStyle>
      <a:lvl1pPr algn="l" rtl="0" eaLnBrk="0" fontAlgn="base" hangingPunct="0">
        <a:spcBef>
          <a:spcPct val="0"/>
        </a:spcBef>
        <a:spcAft>
          <a:spcPct val="0"/>
        </a:spcAft>
        <a:defRPr sz="2800" b="1" kern="1200">
          <a:solidFill>
            <a:schemeClr val="tx1"/>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2pPr>
      <a:lvl3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3pPr>
      <a:lvl4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4pPr>
      <a:lvl5pPr algn="l" rtl="0" eaLnBrk="0" fontAlgn="base" hangingPunct="0">
        <a:spcBef>
          <a:spcPct val="0"/>
        </a:spcBef>
        <a:spcAft>
          <a:spcPct val="0"/>
        </a:spcAft>
        <a:defRPr sz="2800" b="1">
          <a:solidFill>
            <a:schemeClr val="tx1"/>
          </a:solidFill>
          <a:latin typeface="Arial" charset="0"/>
          <a:ea typeface="MS PGothic" pitchFamily="34" charset="-128"/>
          <a:cs typeface="Arial" charset="0"/>
        </a:defRPr>
      </a:lvl5pPr>
      <a:lvl6pPr marL="457200" algn="l" rtl="0" eaLnBrk="1" fontAlgn="base" hangingPunct="1">
        <a:spcBef>
          <a:spcPct val="0"/>
        </a:spcBef>
        <a:spcAft>
          <a:spcPct val="0"/>
        </a:spcAft>
        <a:defRPr sz="2800" b="1">
          <a:solidFill>
            <a:schemeClr val="tx1"/>
          </a:solidFill>
          <a:latin typeface="Arial" charset="0"/>
          <a:cs typeface="Arial" charset="0"/>
        </a:defRPr>
      </a:lvl6pPr>
      <a:lvl7pPr marL="914400" algn="l" rtl="0" eaLnBrk="1" fontAlgn="base" hangingPunct="1">
        <a:spcBef>
          <a:spcPct val="0"/>
        </a:spcBef>
        <a:spcAft>
          <a:spcPct val="0"/>
        </a:spcAft>
        <a:defRPr sz="2800" b="1">
          <a:solidFill>
            <a:schemeClr val="tx1"/>
          </a:solidFill>
          <a:latin typeface="Arial" charset="0"/>
          <a:cs typeface="Arial" charset="0"/>
        </a:defRPr>
      </a:lvl7pPr>
      <a:lvl8pPr marL="1371600" algn="l" rtl="0" eaLnBrk="1" fontAlgn="base" hangingPunct="1">
        <a:spcBef>
          <a:spcPct val="0"/>
        </a:spcBef>
        <a:spcAft>
          <a:spcPct val="0"/>
        </a:spcAft>
        <a:defRPr sz="2800" b="1">
          <a:solidFill>
            <a:schemeClr val="tx1"/>
          </a:solidFill>
          <a:latin typeface="Arial" charset="0"/>
          <a:cs typeface="Arial" charset="0"/>
        </a:defRPr>
      </a:lvl8pPr>
      <a:lvl9pPr marL="1828800" algn="l" rtl="0" eaLnBrk="1" fontAlgn="base" hangingPunct="1">
        <a:spcBef>
          <a:spcPct val="0"/>
        </a:spcBef>
        <a:spcAft>
          <a:spcPct val="0"/>
        </a:spcAft>
        <a:defRPr sz="2800" b="1">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57200" y="1473200"/>
            <a:ext cx="8229600"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b" anchorCtr="0" compatLnSpc="1">
            <a:prstTxWarp prst="textNoShape">
              <a:avLst/>
            </a:prstTxWarp>
          </a:bodyPr>
          <a:lstStyle/>
          <a:p>
            <a:pPr lvl="0"/>
            <a:r>
              <a:rPr lang="en-US">
                <a:sym typeface="Arial Bold" charset="0"/>
              </a:rPr>
              <a:t>Click to edit Master title style</a:t>
            </a:r>
          </a:p>
        </p:txBody>
      </p:sp>
      <p:sp>
        <p:nvSpPr>
          <p:cNvPr id="2050" name="Rectangle 2"/>
          <p:cNvSpPr>
            <a:spLocks noGrp="1" noChangeArrowheads="1"/>
          </p:cNvSpPr>
          <p:nvPr>
            <p:ph type="body" idx="1"/>
          </p:nvPr>
        </p:nvSpPr>
        <p:spPr bwMode="auto">
          <a:xfrm>
            <a:off x="457200" y="2819400"/>
            <a:ext cx="8229600" cy="304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a:extLst>
        </p:spPr>
        <p:txBody>
          <a:bodyPr vert="horz" wrap="square" lIns="38100" tIns="38100" rIns="38100" bIns="38100" numCol="1" anchor="t" anchorCtr="0" compatLnSpc="1">
            <a:prstTxWarp prst="textNoShape">
              <a:avLst/>
            </a:prstTxWarp>
          </a:bodyPr>
          <a:lstStyle/>
          <a:p>
            <a:pPr lvl="0"/>
            <a:r>
              <a:rPr lang="en-US">
                <a:sym typeface="Arial" charset="0"/>
              </a:rPr>
              <a:t>Click to edit Master text styles</a:t>
            </a:r>
          </a:p>
          <a:p>
            <a:pPr lvl="1"/>
            <a:r>
              <a:rPr lang="en-US">
                <a:sym typeface="Arial" charset="0"/>
              </a:rPr>
              <a:t>Second level</a:t>
            </a:r>
          </a:p>
          <a:p>
            <a:pPr lvl="2"/>
            <a:r>
              <a:rPr lang="en-US">
                <a:sym typeface="Arial" charset="0"/>
              </a:rPr>
              <a:t>Third level</a:t>
            </a:r>
          </a:p>
          <a:p>
            <a:pPr lvl="3"/>
            <a:r>
              <a:rPr lang="en-US">
                <a:sym typeface="Arial" charset="0"/>
              </a:rPr>
              <a:t>Fourth level</a:t>
            </a:r>
          </a:p>
          <a:p>
            <a:pPr lvl="4"/>
            <a:r>
              <a:rPr lang="en-US">
                <a:sym typeface="Arial" charset="0"/>
              </a:rPr>
              <a:t>Fifth level</a:t>
            </a: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Lst>
  <p:transition/>
  <p:timing>
    <p:tnLst>
      <p:par>
        <p:cTn id="1" dur="indefinite" restart="never" nodeType="tmRoot"/>
      </p:par>
    </p:tnLst>
  </p:timing>
  <p:txStyles>
    <p:title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p:titleStyle>
    <p:bodyStyle>
      <a:lvl1pPr marL="342900" indent="-3429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1pPr>
      <a:lvl2pPr marL="704850" indent="-28575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2pPr>
      <a:lvl3pPr marL="11049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3pPr>
      <a:lvl4pPr marL="15621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4pPr>
      <a:lvl5pPr marL="2019300" indent="-228600" algn="l" rtl="0" eaLnBrk="0" fontAlgn="base" hangingPunct="0">
        <a:spcBef>
          <a:spcPts val="500"/>
        </a:spcBef>
        <a:spcAft>
          <a:spcPct val="0"/>
        </a:spcAft>
        <a:buClr>
          <a:srgbClr val="000000"/>
        </a:buClr>
        <a:buSzPct val="100000"/>
        <a:buFont typeface="Arial" pitchFamily="34" charset="0"/>
        <a:buChar char="»"/>
        <a:defRPr sz="2000">
          <a:solidFill>
            <a:schemeClr val="tx1"/>
          </a:solidFill>
          <a:latin typeface="+mn-lt"/>
          <a:ea typeface="+mn-ea"/>
          <a:cs typeface="+mn-cs"/>
          <a:sym typeface="Arial" pitchFamily="34" charset="0"/>
        </a:defRPr>
      </a:lvl5pPr>
      <a:lvl6pPr marL="24765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6pPr>
      <a:lvl7pPr marL="29337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7pPr>
      <a:lvl8pPr marL="33909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8pPr>
      <a:lvl9pPr marL="3848100" indent="-228600" algn="l" rtl="0" fontAlgn="base">
        <a:spcBef>
          <a:spcPts val="500"/>
        </a:spcBef>
        <a:spcAft>
          <a:spcPct val="0"/>
        </a:spcAft>
        <a:buClr>
          <a:srgbClr val="000000"/>
        </a:buClr>
        <a:buSzPct val="100000"/>
        <a:buFont typeface="Arial" charset="0"/>
        <a:buChar char="»"/>
        <a:defRPr sz="2000">
          <a:solidFill>
            <a:schemeClr val="tx1"/>
          </a:solidFill>
          <a:latin typeface="+mn-lt"/>
          <a:ea typeface="+mn-ea"/>
          <a:cs typeface="+mn-cs"/>
          <a:sym typeface="Arial"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ohiohighered.org/education-programs" TargetMode="External"/><Relationship Id="rId2" Type="http://schemas.openxmlformats.org/officeDocument/2006/relationships/hyperlink" Target="mailto:jmercerhill@highered.ohio.gov"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title"/>
          </p:nvPr>
        </p:nvSpPr>
        <p:spPr>
          <a:xfrm>
            <a:off x="609600" y="1662550"/>
            <a:ext cx="7620000" cy="1385450"/>
          </a:xfrm>
        </p:spPr>
        <p:txBody>
          <a:bodyPr anchor="b"/>
          <a:lstStyle/>
          <a:p>
            <a:pPr algn="l" eaLnBrk="1" hangingPunct="1">
              <a:defRPr/>
            </a:pPr>
            <a:r>
              <a:rPr lang="en-US" sz="3600" b="1" dirty="0" smtClean="0">
                <a:effectLst>
                  <a:outerShdw blurRad="50800" dist="38100" dir="2700000" algn="tl" rotWithShape="0">
                    <a:prstClr val="black">
                      <a:alpha val="40000"/>
                    </a:prstClr>
                  </a:outerShdw>
                </a:effectLst>
                <a:latin typeface="Calibri" pitchFamily="34" charset="0"/>
                <a:cs typeface="Calibri" pitchFamily="34" charset="0"/>
                <a:sym typeface="Arial" pitchFamily="34" charset="0"/>
              </a:rPr>
              <a:t>Ohio Department of Higher Education</a:t>
            </a:r>
            <a:br>
              <a:rPr lang="en-US" sz="3600" b="1" dirty="0" smtClean="0">
                <a:effectLst>
                  <a:outerShdw blurRad="50800" dist="38100" dir="2700000" algn="tl" rotWithShape="0">
                    <a:prstClr val="black">
                      <a:alpha val="40000"/>
                    </a:prstClr>
                  </a:outerShdw>
                </a:effectLst>
                <a:latin typeface="Calibri" pitchFamily="34" charset="0"/>
                <a:cs typeface="Calibri" pitchFamily="34" charset="0"/>
                <a:sym typeface="Arial" pitchFamily="34" charset="0"/>
              </a:rPr>
            </a:br>
            <a:r>
              <a:rPr lang="en-US" sz="3600" b="1" dirty="0" smtClean="0">
                <a:effectLst>
                  <a:outerShdw blurRad="50800" dist="38100" dir="2700000" algn="tl" rotWithShape="0">
                    <a:prstClr val="black">
                      <a:alpha val="40000"/>
                    </a:prstClr>
                  </a:outerShdw>
                </a:effectLst>
                <a:latin typeface="Calibri" pitchFamily="34" charset="0"/>
                <a:cs typeface="Calibri" pitchFamily="34" charset="0"/>
                <a:sym typeface="Arial" pitchFamily="34" charset="0"/>
              </a:rPr>
              <a:t>Fall 2017 Update to OCTEO</a:t>
            </a:r>
            <a:endParaRPr lang="en-US" sz="3600" i="1" dirty="0" smtClean="0">
              <a:effectLst>
                <a:outerShdw blurRad="50800" dist="38100" dir="2700000" algn="tl" rotWithShape="0">
                  <a:prstClr val="black">
                    <a:alpha val="40000"/>
                  </a:prstClr>
                </a:outerShdw>
              </a:effectLst>
              <a:latin typeface="Calibri" pitchFamily="34" charset="0"/>
              <a:ea typeface="ヒラギノ角ゴ ProN W3" charset="-128"/>
              <a:cs typeface="Calibri" pitchFamily="34" charset="0"/>
              <a:sym typeface="Arial" pitchFamily="34" charset="0"/>
            </a:endParaRPr>
          </a:p>
        </p:txBody>
      </p:sp>
      <p:sp>
        <p:nvSpPr>
          <p:cNvPr id="5123" name="TextBox 3"/>
          <p:cNvSpPr txBox="1">
            <a:spLocks noChangeArrowheads="1"/>
          </p:cNvSpPr>
          <p:nvPr/>
        </p:nvSpPr>
        <p:spPr bwMode="auto">
          <a:xfrm>
            <a:off x="533400" y="3126938"/>
            <a:ext cx="7162800"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400"/>
              </a:spcBef>
              <a:defRPr>
                <a:solidFill>
                  <a:srgbClr val="878787"/>
                </a:solidFill>
                <a:latin typeface="Arial" pitchFamily="34" charset="0"/>
                <a:ea typeface="ヒラギノ角ゴ ProN W3" charset="-128"/>
                <a:sym typeface="Arial" pitchFamily="34" charset="0"/>
              </a:defRPr>
            </a:lvl1pPr>
            <a:lvl2pPr marL="742950" indent="-285750" algn="l" eaLnBrk="0" hangingPunct="0">
              <a:spcBef>
                <a:spcPts val="500"/>
              </a:spcBef>
              <a:defRPr>
                <a:solidFill>
                  <a:srgbClr val="878787"/>
                </a:solidFill>
                <a:latin typeface="Arial" pitchFamily="34" charset="0"/>
                <a:ea typeface="ヒラギノ角ゴ ProN W3" charset="-128"/>
                <a:sym typeface="Arial" pitchFamily="34" charset="0"/>
              </a:defRPr>
            </a:lvl2pPr>
            <a:lvl3pPr marL="1143000" indent="-228600" algn="l" eaLnBrk="0" hangingPunct="0">
              <a:spcBef>
                <a:spcPts val="500"/>
              </a:spcBef>
              <a:defRPr>
                <a:solidFill>
                  <a:srgbClr val="878787"/>
                </a:solidFill>
                <a:latin typeface="Arial" pitchFamily="34" charset="0"/>
                <a:ea typeface="ヒラギノ角ゴ ProN W3" charset="-128"/>
                <a:sym typeface="Arial" pitchFamily="34" charset="0"/>
              </a:defRPr>
            </a:lvl3pPr>
            <a:lvl4pPr marL="1600200" indent="-228600" algn="l" eaLnBrk="0" hangingPunct="0">
              <a:spcBef>
                <a:spcPts val="500"/>
              </a:spcBef>
              <a:defRPr>
                <a:solidFill>
                  <a:srgbClr val="878787"/>
                </a:solidFill>
                <a:latin typeface="Arial" pitchFamily="34" charset="0"/>
                <a:ea typeface="ヒラギノ角ゴ ProN W3" charset="-128"/>
                <a:sym typeface="Arial" pitchFamily="34" charset="0"/>
              </a:defRPr>
            </a:lvl4pPr>
            <a:lvl5pPr marL="2057400" indent="-228600" algn="l" eaLnBrk="0" hangingPunct="0">
              <a:spcBef>
                <a:spcPts val="500"/>
              </a:spcBef>
              <a:defRPr>
                <a:solidFill>
                  <a:srgbClr val="878787"/>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defRPr>
                <a:solidFill>
                  <a:srgbClr val="878787"/>
                </a:solidFill>
                <a:latin typeface="Arial" pitchFamily="34" charset="0"/>
                <a:ea typeface="ヒラギノ角ゴ ProN W3" charset="-128"/>
                <a:sym typeface="Arial" pitchFamily="34" charset="0"/>
              </a:defRPr>
            </a:lvl9pPr>
          </a:lstStyle>
          <a:p>
            <a:pPr eaLnBrk="1" hangingPunct="1">
              <a:spcBef>
                <a:spcPct val="0"/>
              </a:spcBef>
            </a:pPr>
            <a:r>
              <a:rPr lang="en-US" altLang="en-US" sz="1600" b="1" dirty="0" smtClean="0">
                <a:solidFill>
                  <a:srgbClr val="000000"/>
                </a:solidFill>
                <a:cs typeface="Arial" pitchFamily="34" charset="0"/>
                <a:sym typeface="Gill Sans" charset="0"/>
              </a:rPr>
              <a:t>Jessica Mercerhill</a:t>
            </a:r>
          </a:p>
          <a:p>
            <a:pPr eaLnBrk="1" hangingPunct="1">
              <a:spcBef>
                <a:spcPct val="0"/>
              </a:spcBef>
            </a:pPr>
            <a:r>
              <a:rPr lang="en-US" altLang="en-US" sz="1400" b="1" dirty="0" smtClean="0">
                <a:solidFill>
                  <a:srgbClr val="000000"/>
                </a:solidFill>
                <a:cs typeface="Arial" pitchFamily="34" charset="0"/>
                <a:sym typeface="Gill Sans" charset="0"/>
              </a:rPr>
              <a:t>Senior Director, Educator Preparation</a:t>
            </a:r>
            <a:endParaRPr lang="en-US" altLang="en-US" sz="1400" b="1" dirty="0">
              <a:solidFill>
                <a:srgbClr val="000000"/>
              </a:solidFill>
              <a:cs typeface="Arial" pitchFamily="34" charset="0"/>
              <a:sym typeface="Gill Sans" charset="0"/>
            </a:endParaRPr>
          </a:p>
          <a:p>
            <a:pPr eaLnBrk="1" hangingPunct="1">
              <a:spcBef>
                <a:spcPct val="0"/>
              </a:spcBef>
            </a:pPr>
            <a:endParaRPr lang="en-US" altLang="en-US" sz="1600" b="1" dirty="0" smtClean="0">
              <a:solidFill>
                <a:srgbClr val="000000"/>
              </a:solidFill>
              <a:cs typeface="Arial" pitchFamily="34" charset="0"/>
              <a:sym typeface="Gill Sans" charset="0"/>
            </a:endParaRPr>
          </a:p>
        </p:txBody>
      </p:sp>
      <p:cxnSp>
        <p:nvCxnSpPr>
          <p:cNvPr id="3" name="Straight Connector 2"/>
          <p:cNvCxnSpPr/>
          <p:nvPr/>
        </p:nvCxnSpPr>
        <p:spPr bwMode="auto">
          <a:xfrm>
            <a:off x="533400" y="3048000"/>
            <a:ext cx="7620000" cy="0"/>
          </a:xfrm>
          <a:prstGeom prst="line">
            <a:avLst/>
          </a:prstGeom>
          <a:solidFill>
            <a:schemeClr val="accent1"/>
          </a:solidFill>
          <a:ln w="25400" cap="flat" cmpd="sng" algn="ctr">
            <a:solidFill>
              <a:srgbClr val="F2001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14400"/>
            <a:ext cx="7620000" cy="4724400"/>
          </a:xfrm>
        </p:spPr>
        <p:txBody>
          <a:bodyPr/>
          <a:lstStyle/>
          <a:p>
            <a:pPr algn="ctr"/>
            <a:r>
              <a:rPr lang="en-US" sz="2400" b="1" dirty="0" smtClean="0">
                <a:solidFill>
                  <a:srgbClr val="C00000"/>
                </a:solidFill>
                <a:effectLst>
                  <a:outerShdw blurRad="50800" dist="38100" dir="2700000" algn="tl" rotWithShape="0">
                    <a:prstClr val="black">
                      <a:alpha val="40000"/>
                    </a:prstClr>
                  </a:outerShdw>
                </a:effectLst>
              </a:rPr>
              <a:t>Communications from ODHE Ed Prep</a:t>
            </a:r>
          </a:p>
          <a:p>
            <a:pPr algn="ctr"/>
            <a:endParaRPr lang="en-US" sz="2400" b="1" dirty="0">
              <a:solidFill>
                <a:srgbClr val="C00000"/>
              </a:solidFill>
              <a:effectLst>
                <a:outerShdw blurRad="50800" dist="38100" dir="2700000" algn="tl" rotWithShape="0">
                  <a:prstClr val="black">
                    <a:alpha val="40000"/>
                  </a:prstClr>
                </a:outerShdw>
              </a:effectLst>
            </a:endParaRPr>
          </a:p>
          <a:p>
            <a:pPr algn="ctr"/>
            <a:r>
              <a:rPr lang="en-US" sz="2400" b="1" dirty="0" smtClean="0">
                <a:solidFill>
                  <a:srgbClr val="C00000"/>
                </a:solidFill>
                <a:effectLst>
                  <a:outerShdw blurRad="50800" dist="38100" dir="2700000" algn="tl" rotWithShape="0">
                    <a:prstClr val="black">
                      <a:alpha val="40000"/>
                    </a:prstClr>
                  </a:outerShdw>
                </a:effectLst>
              </a:rPr>
              <a:t>Ed Prep Listserv</a:t>
            </a:r>
          </a:p>
          <a:p>
            <a:pPr algn="ctr"/>
            <a:endParaRPr lang="en-US" b="1" dirty="0">
              <a:solidFill>
                <a:srgbClr val="C00000"/>
              </a:solidFill>
              <a:effectLst>
                <a:outerShdw blurRad="50800" dist="38100" dir="2700000" algn="tl" rotWithShape="0">
                  <a:prstClr val="black">
                    <a:alpha val="40000"/>
                  </a:prstClr>
                </a:outerShdw>
              </a:effectLst>
            </a:endParaRPr>
          </a:p>
          <a:p>
            <a:pPr algn="ctr"/>
            <a:r>
              <a:rPr lang="en-US" b="1" dirty="0" smtClean="0">
                <a:solidFill>
                  <a:srgbClr val="C00000"/>
                </a:solidFill>
              </a:rPr>
              <a:t>Email </a:t>
            </a:r>
            <a:r>
              <a:rPr lang="en-US" b="1" dirty="0" smtClean="0">
                <a:solidFill>
                  <a:srgbClr val="C00000"/>
                </a:solidFill>
                <a:hlinkClick r:id="rId2"/>
              </a:rPr>
              <a:t>jmercerhill@highered.ohio.gov</a:t>
            </a:r>
            <a:endParaRPr lang="en-US" b="1" dirty="0" smtClean="0">
              <a:solidFill>
                <a:srgbClr val="C00000"/>
              </a:solidFill>
            </a:endParaRPr>
          </a:p>
          <a:p>
            <a:pPr algn="ctr"/>
            <a:endParaRPr lang="en-US" b="1" dirty="0">
              <a:solidFill>
                <a:srgbClr val="C00000"/>
              </a:solidFill>
              <a:effectLst>
                <a:outerShdw blurRad="50800" dist="38100" dir="2700000" algn="tl" rotWithShape="0">
                  <a:prstClr val="black">
                    <a:alpha val="40000"/>
                  </a:prstClr>
                </a:outerShdw>
              </a:effectLst>
            </a:endParaRPr>
          </a:p>
          <a:p>
            <a:pPr algn="ctr"/>
            <a:r>
              <a:rPr lang="en-US" sz="2400" b="1" dirty="0" smtClean="0">
                <a:solidFill>
                  <a:srgbClr val="C00000"/>
                </a:solidFill>
                <a:effectLst>
                  <a:outerShdw blurRad="50800" dist="38100" dir="2700000" algn="tl" rotWithShape="0">
                    <a:prstClr val="black">
                      <a:alpha val="40000"/>
                    </a:prstClr>
                  </a:outerShdw>
                </a:effectLst>
              </a:rPr>
              <a:t>Information Updates</a:t>
            </a:r>
          </a:p>
          <a:p>
            <a:pPr algn="ctr"/>
            <a:r>
              <a:rPr lang="en-US" b="1" dirty="0" smtClean="0">
                <a:solidFill>
                  <a:srgbClr val="C00000"/>
                </a:solidFill>
              </a:rPr>
              <a:t>Posted online bi-monthly</a:t>
            </a:r>
          </a:p>
          <a:p>
            <a:pPr algn="ctr"/>
            <a:r>
              <a:rPr lang="en-US" b="1" dirty="0">
                <a:solidFill>
                  <a:srgbClr val="C00000"/>
                </a:solidFill>
                <a:hlinkClick r:id="rId3"/>
              </a:rPr>
              <a:t>https://</a:t>
            </a:r>
            <a:r>
              <a:rPr lang="en-US" b="1" dirty="0" smtClean="0">
                <a:solidFill>
                  <a:srgbClr val="C00000"/>
                </a:solidFill>
                <a:hlinkClick r:id="rId3"/>
              </a:rPr>
              <a:t>www.ohiohighered.org/education-programs</a:t>
            </a:r>
            <a:endParaRPr lang="en-US" b="1" dirty="0" smtClean="0">
              <a:solidFill>
                <a:srgbClr val="C00000"/>
              </a:solidFill>
            </a:endParaRPr>
          </a:p>
          <a:p>
            <a:pPr algn="ctr"/>
            <a:endParaRPr lang="en-US" b="1" dirty="0">
              <a:solidFill>
                <a:srgbClr val="C00000"/>
              </a:solidFill>
            </a:endParaRPr>
          </a:p>
        </p:txBody>
      </p:sp>
    </p:spTree>
    <p:extLst>
      <p:ext uri="{BB962C8B-B14F-4D97-AF65-F5344CB8AC3E}">
        <p14:creationId xmlns:p14="http://schemas.microsoft.com/office/powerpoint/2010/main" val="2648273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533400" y="2819400"/>
            <a:ext cx="7848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1pPr>
            <a:lvl2pPr marL="742950" indent="-28575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2pPr>
            <a:lvl3pPr marL="1143000" indent="-22860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3pPr>
            <a:lvl4pPr marL="1600200" indent="-22860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4pPr>
            <a:lvl5pPr marL="2057400" indent="-228600" algn="l" eaLnBrk="0" hangingPunct="0">
              <a:spcBef>
                <a:spcPts val="500"/>
              </a:spcBef>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5pPr>
            <a:lvl6pPr marL="25146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6pPr>
            <a:lvl7pPr marL="29718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7pPr>
            <a:lvl8pPr marL="34290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8pPr>
            <a:lvl9pPr marL="3886200" indent="-228600" eaLnBrk="0" fontAlgn="base" hangingPunct="0">
              <a:spcBef>
                <a:spcPts val="500"/>
              </a:spcBef>
              <a:spcAft>
                <a:spcPct val="0"/>
              </a:spcAft>
              <a:buClr>
                <a:srgbClr val="000000"/>
              </a:buClr>
              <a:buSzPct val="100000"/>
              <a:buFont typeface="Arial" pitchFamily="34" charset="0"/>
              <a:buChar char="»"/>
              <a:defRPr sz="2000">
                <a:solidFill>
                  <a:schemeClr val="tx1"/>
                </a:solidFill>
                <a:latin typeface="Arial" pitchFamily="34" charset="0"/>
                <a:ea typeface="ヒラギノ角ゴ ProN W3" charset="-128"/>
                <a:sym typeface="Arial" pitchFamily="34" charset="0"/>
              </a:defRPr>
            </a:lvl9pPr>
          </a:lstStyle>
          <a:p>
            <a:pPr algn="ctr" eaLnBrk="1" hangingPunct="1">
              <a:spcBef>
                <a:spcPct val="0"/>
              </a:spcBef>
              <a:buClrTx/>
              <a:buSzTx/>
              <a:buFontTx/>
              <a:buNone/>
            </a:pPr>
            <a:r>
              <a:rPr lang="en-US" altLang="en-US" sz="4200" b="1" dirty="0" smtClean="0">
                <a:solidFill>
                  <a:srgbClr val="C00000"/>
                </a:solidFill>
                <a:effectLst>
                  <a:outerShdw blurRad="50800" dist="38100" dir="2700000" algn="tl" rotWithShape="0">
                    <a:prstClr val="black">
                      <a:alpha val="40000"/>
                    </a:prstClr>
                  </a:outerShdw>
                </a:effectLst>
                <a:latin typeface="Calibri" pitchFamily="34" charset="0"/>
                <a:sym typeface="Gill Sans" charset="0"/>
              </a:rPr>
              <a:t>Questions and Discussion</a:t>
            </a:r>
          </a:p>
          <a:p>
            <a:pPr algn="ctr" eaLnBrk="1" hangingPunct="1">
              <a:spcBef>
                <a:spcPct val="0"/>
              </a:spcBef>
              <a:buClrTx/>
              <a:buSzTx/>
              <a:buFontTx/>
              <a:buNone/>
            </a:pPr>
            <a:endParaRPr lang="en-US" altLang="en-US" sz="4200" b="1" dirty="0">
              <a:solidFill>
                <a:srgbClr val="C00000"/>
              </a:solidFill>
              <a:effectLst>
                <a:outerShdw blurRad="50800" dist="38100" dir="2700000" algn="tl" rotWithShape="0">
                  <a:prstClr val="black">
                    <a:alpha val="40000"/>
                  </a:prstClr>
                </a:outerShdw>
              </a:effectLst>
              <a:latin typeface="Calibri" pitchFamily="34" charset="0"/>
              <a:sym typeface="Gill Sans"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a:spLocks noGrp="1"/>
          </p:cNvSpPr>
          <p:nvPr>
            <p:ph type="subTitle" idx="4294967295"/>
          </p:nvPr>
        </p:nvSpPr>
        <p:spPr>
          <a:xfrm>
            <a:off x="533400" y="1461650"/>
            <a:ext cx="8229600" cy="4786750"/>
          </a:xfrm>
        </p:spPr>
        <p:txBody>
          <a:bodyPr>
            <a:normAutofit fontScale="85000" lnSpcReduction="20000"/>
          </a:bodyPr>
          <a:lstStyle/>
          <a:p>
            <a:pPr>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Introducing… Becky Harr!</a:t>
            </a:r>
          </a:p>
          <a:p>
            <a:pPr>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Program Updates</a:t>
            </a:r>
          </a:p>
          <a:p>
            <a:pPr lvl="1">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Chancellor’s Directive on Substance Addiction and ORC</a:t>
            </a:r>
          </a:p>
          <a:p>
            <a:pPr lvl="1">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Fall Surveys</a:t>
            </a:r>
          </a:p>
          <a:p>
            <a:pPr lvl="1">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Metrics Reporting</a:t>
            </a:r>
          </a:p>
          <a:p>
            <a:pPr>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Program Review Changes</a:t>
            </a:r>
          </a:p>
          <a:p>
            <a:pPr lvl="1">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End of Curricunet</a:t>
            </a:r>
          </a:p>
          <a:p>
            <a:pPr lvl="1">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New forms and evidence requirements</a:t>
            </a:r>
          </a:p>
          <a:p>
            <a:pPr>
              <a:spcBef>
                <a:spcPts val="1800"/>
              </a:spcBef>
              <a:buClr>
                <a:srgbClr val="C00000"/>
              </a:buClr>
              <a:defRPr/>
            </a:pPr>
            <a:r>
              <a:rPr lang="en-US" sz="2400" b="1" dirty="0" err="1" smtClean="0">
                <a:solidFill>
                  <a:srgbClr val="C00000"/>
                </a:solidFill>
                <a:effectLst>
                  <a:outerShdw blurRad="50800" dist="38100" dir="2700000" algn="tl" rotWithShape="0">
                    <a:prstClr val="black">
                      <a:alpha val="40000"/>
                    </a:prstClr>
                  </a:outerShdw>
                </a:effectLst>
                <a:ea typeface="ＭＳ Ｐゴシック" charset="-128"/>
              </a:rPr>
              <a:t>edTPA</a:t>
            </a: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 focus groups</a:t>
            </a:r>
          </a:p>
          <a:p>
            <a:pPr>
              <a:spcBef>
                <a:spcPts val="1800"/>
              </a:spcBef>
              <a:buClr>
                <a:srgbClr val="C00000"/>
              </a:buClr>
              <a:defRPr/>
            </a:pPr>
            <a:r>
              <a:rPr lang="en-US" sz="2400" b="1" dirty="0" smtClean="0">
                <a:solidFill>
                  <a:srgbClr val="C00000"/>
                </a:solidFill>
                <a:effectLst>
                  <a:outerShdw blurRad="50800" dist="38100" dir="2700000" algn="tl" rotWithShape="0">
                    <a:prstClr val="black">
                      <a:alpha val="40000"/>
                    </a:prstClr>
                  </a:outerShdw>
                </a:effectLst>
                <a:ea typeface="ＭＳ Ｐゴシック" charset="-128"/>
              </a:rPr>
              <a:t>Questions and Answers</a:t>
            </a:r>
          </a:p>
          <a:p>
            <a:pPr marL="342900" indent="-342900">
              <a:lnSpc>
                <a:spcPct val="150000"/>
              </a:lnSpc>
              <a:buClr>
                <a:srgbClr val="C00000"/>
              </a:buClr>
              <a:buFont typeface="+mj-lt"/>
              <a:buAutoNum type="alphaUcPeriod"/>
              <a:defRPr/>
            </a:pPr>
            <a:endParaRPr lang="en-US" sz="2400" b="1" dirty="0" smtClean="0">
              <a:solidFill>
                <a:srgbClr val="C00000"/>
              </a:solidFill>
              <a:effectLst>
                <a:outerShdw blurRad="50800" dist="38100" dir="2700000" algn="tl" rotWithShape="0">
                  <a:prstClr val="black">
                    <a:alpha val="40000"/>
                  </a:prstClr>
                </a:outerShdw>
              </a:effectLst>
              <a:ea typeface="ＭＳ Ｐゴシック" charset="-128"/>
            </a:endParaRPr>
          </a:p>
          <a:p>
            <a:pPr marL="342900" indent="-342900">
              <a:buClr>
                <a:srgbClr val="C00000"/>
              </a:buClr>
              <a:buFont typeface="+mj-lt"/>
              <a:buAutoNum type="alphaUcPeriod"/>
              <a:defRPr/>
            </a:pPr>
            <a:endParaRPr lang="en-US" dirty="0" smtClean="0">
              <a:solidFill>
                <a:srgbClr val="C00000"/>
              </a:solidFill>
              <a:effectLst>
                <a:outerShdw blurRad="50800" dist="38100" dir="2700000" algn="tl" rotWithShape="0">
                  <a:prstClr val="black">
                    <a:alpha val="40000"/>
                  </a:prstClr>
                </a:outerShdw>
              </a:effectLst>
              <a:ea typeface="ＭＳ Ｐゴシック" charset="-128"/>
            </a:endParaRPr>
          </a:p>
          <a:p>
            <a:pPr marL="342900" indent="-342900">
              <a:buClr>
                <a:srgbClr val="C00000"/>
              </a:buClr>
              <a:buFont typeface="+mj-lt"/>
              <a:buAutoNum type="alphaUcPeriod"/>
              <a:defRPr/>
            </a:pPr>
            <a:endParaRPr lang="en-US" dirty="0" smtClean="0">
              <a:solidFill>
                <a:srgbClr val="C00000"/>
              </a:solidFill>
              <a:effectLst>
                <a:outerShdw blurRad="50800" dist="38100" dir="2700000" algn="tl" rotWithShape="0">
                  <a:prstClr val="black">
                    <a:alpha val="40000"/>
                  </a:prstClr>
                </a:outerShdw>
              </a:effectLst>
              <a:ea typeface="ＭＳ Ｐゴシック" charset="-128"/>
            </a:endParaRPr>
          </a:p>
        </p:txBody>
      </p:sp>
      <p:sp>
        <p:nvSpPr>
          <p:cNvPr id="5" name="Rectangle 3"/>
          <p:cNvSpPr txBox="1">
            <a:spLocks noChangeArrowheads="1"/>
          </p:cNvSpPr>
          <p:nvPr/>
        </p:nvSpPr>
        <p:spPr>
          <a:xfrm>
            <a:off x="533400" y="381000"/>
            <a:ext cx="7620000" cy="547250"/>
          </a:xfrm>
          <a:prstGeom prst="rect">
            <a:avLst/>
          </a:prstGeom>
        </p:spPr>
        <p:txBody>
          <a:bodyPr anchor="b"/>
          <a:lstStyle>
            <a:lvl1pPr algn="l" rtl="0" eaLnBrk="0" fontAlgn="base" hangingPunct="0">
              <a:spcBef>
                <a:spcPct val="0"/>
              </a:spcBef>
              <a:spcAft>
                <a:spcPct val="0"/>
              </a:spcAft>
              <a:defRPr sz="2800">
                <a:solidFill>
                  <a:schemeClr val="tx1"/>
                </a:solidFill>
                <a:latin typeface="+mj-lt"/>
                <a:ea typeface="+mj-ea"/>
                <a:cs typeface="+mj-cs"/>
                <a:sym typeface="Arial Bold" charset="0"/>
              </a:defRPr>
            </a:lvl1pPr>
            <a:lvl2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2pPr>
            <a:lvl3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3pPr>
            <a:lvl4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4pPr>
            <a:lvl5pPr algn="l" rtl="0" eaLnBrk="0" fontAlgn="base" hangingPunct="0">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5pPr>
            <a:lvl6pPr marL="4572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6pPr>
            <a:lvl7pPr marL="9144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7pPr>
            <a:lvl8pPr marL="13716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8pPr>
            <a:lvl9pPr marL="1828800" algn="l" rtl="0" fontAlgn="base">
              <a:spcBef>
                <a:spcPct val="0"/>
              </a:spcBef>
              <a:spcAft>
                <a:spcPct val="0"/>
              </a:spcAft>
              <a:defRPr sz="2800">
                <a:solidFill>
                  <a:schemeClr val="tx1"/>
                </a:solidFill>
                <a:latin typeface="Arial Bold" charset="0"/>
                <a:ea typeface="ヒラギノ角ゴ ProN W6" charset="0"/>
                <a:cs typeface="ヒラギノ角ゴ ProN W6" charset="0"/>
                <a:sym typeface="Arial Bold" charset="0"/>
              </a:defRPr>
            </a:lvl9pPr>
          </a:lstStyle>
          <a:p>
            <a:pPr algn="ctr" eaLnBrk="1" hangingPunct="1">
              <a:defRPr/>
            </a:pPr>
            <a:r>
              <a:rPr lang="en-US" sz="3200" b="1" kern="0" dirty="0" smtClean="0">
                <a:latin typeface="Calibri" pitchFamily="34" charset="0"/>
                <a:cs typeface="Calibri" pitchFamily="34" charset="0"/>
                <a:sym typeface="Arial" pitchFamily="34" charset="0"/>
              </a:rPr>
              <a:t>Agenda</a:t>
            </a:r>
            <a:endParaRPr lang="en-US" sz="3200" i="1" kern="0" dirty="0" smtClean="0">
              <a:solidFill>
                <a:srgbClr val="700017"/>
              </a:solidFill>
              <a:latin typeface="Calibri" pitchFamily="34" charset="0"/>
              <a:ea typeface="ヒラギノ角ゴ ProN W3" charset="-128"/>
              <a:cs typeface="Calibri" pitchFamily="34" charset="0"/>
              <a:sym typeface="Arial" pitchFamily="34" charset="0"/>
            </a:endParaRPr>
          </a:p>
        </p:txBody>
      </p:sp>
      <p:cxnSp>
        <p:nvCxnSpPr>
          <p:cNvPr id="6" name="Straight Connector 5"/>
          <p:cNvCxnSpPr/>
          <p:nvPr/>
        </p:nvCxnSpPr>
        <p:spPr bwMode="auto">
          <a:xfrm>
            <a:off x="533400" y="1309250"/>
            <a:ext cx="8077200" cy="0"/>
          </a:xfrm>
          <a:prstGeom prst="line">
            <a:avLst/>
          </a:prstGeom>
          <a:solidFill>
            <a:schemeClr val="accent1"/>
          </a:solidFill>
          <a:ln w="25400" cap="flat" cmpd="sng" algn="ctr">
            <a:solidFill>
              <a:srgbClr val="F20017"/>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87516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4"/>
          <p:cNvSpPr>
            <a:spLocks noGrp="1"/>
          </p:cNvSpPr>
          <p:nvPr>
            <p:ph type="subTitle" idx="1"/>
          </p:nvPr>
        </p:nvSpPr>
        <p:spPr>
          <a:xfrm>
            <a:off x="457200" y="1374775"/>
            <a:ext cx="8153400" cy="5102225"/>
          </a:xfrm>
        </p:spPr>
        <p:txBody>
          <a:bodyPr>
            <a:normAutofit/>
          </a:bodyPr>
          <a:lstStyle/>
          <a:p>
            <a:pPr marL="517525">
              <a:defRPr/>
            </a:pPr>
            <a:endParaRPr lang="en-US" dirty="0" smtClean="0">
              <a:solidFill>
                <a:schemeClr val="tx1"/>
              </a:solidFill>
              <a:ea typeface="ＭＳ Ｐゴシック" charset="-128"/>
            </a:endParaRPr>
          </a:p>
          <a:p>
            <a:pPr>
              <a:lnSpc>
                <a:spcPct val="150000"/>
              </a:lnSpc>
              <a:defRPr/>
            </a:pPr>
            <a:endParaRPr lang="en-US" b="1" dirty="0" smtClean="0">
              <a:solidFill>
                <a:schemeClr val="tx1"/>
              </a:solidFill>
              <a:ea typeface="ＭＳ Ｐゴシック" charset="-128"/>
            </a:endParaRPr>
          </a:p>
          <a:p>
            <a:pPr marL="342900" indent="-342900">
              <a:buFont typeface="+mj-lt"/>
              <a:buAutoNum type="arabicPeriod" startAt="2"/>
              <a:defRPr/>
            </a:pPr>
            <a:endParaRPr lang="en-US" dirty="0" smtClean="0">
              <a:solidFill>
                <a:schemeClr val="tx1"/>
              </a:solidFill>
              <a:ea typeface="ＭＳ Ｐゴシック" charset="-128"/>
            </a:endParaRPr>
          </a:p>
          <a:p>
            <a:pPr>
              <a:defRPr/>
            </a:pPr>
            <a:endParaRPr lang="en-US" dirty="0" smtClean="0">
              <a:solidFill>
                <a:schemeClr val="tx1"/>
              </a:solidFill>
              <a:ea typeface="ＭＳ Ｐゴシック" charset="-128"/>
            </a:endParaRPr>
          </a:p>
          <a:p>
            <a:pPr marL="342900" indent="-342900">
              <a:buFont typeface="+mj-lt"/>
              <a:buAutoNum type="arabicPeriod"/>
              <a:defRPr/>
            </a:pPr>
            <a:endParaRPr lang="en-US" dirty="0" smtClean="0">
              <a:solidFill>
                <a:schemeClr val="tx1"/>
              </a:solidFill>
              <a:ea typeface="ＭＳ Ｐゴシック" charset="-128"/>
            </a:endParaRPr>
          </a:p>
          <a:p>
            <a:pPr marL="342900" indent="-342900">
              <a:buFont typeface="+mj-lt"/>
              <a:buAutoNum type="arabicPeriod"/>
              <a:defRPr/>
            </a:pPr>
            <a:endParaRPr lang="en-US" dirty="0" smtClean="0">
              <a:solidFill>
                <a:schemeClr val="tx1"/>
              </a:solidFill>
              <a:ea typeface="ＭＳ Ｐゴシック" charset="-128"/>
            </a:endParaRPr>
          </a:p>
        </p:txBody>
      </p:sp>
      <p:sp>
        <p:nvSpPr>
          <p:cNvPr id="6" name="Content Placeholder 4"/>
          <p:cNvSpPr txBox="1">
            <a:spLocks/>
          </p:cNvSpPr>
          <p:nvPr/>
        </p:nvSpPr>
        <p:spPr bwMode="auto">
          <a:xfrm>
            <a:off x="381000" y="762000"/>
            <a:ext cx="8001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200" b="1" dirty="0" smtClean="0">
                <a:solidFill>
                  <a:srgbClr val="C00000"/>
                </a:solidFill>
                <a:effectLst>
                  <a:outerShdw blurRad="50800" dist="38100" dir="2700000" algn="tl" rotWithShape="0">
                    <a:prstClr val="black">
                      <a:alpha val="40000"/>
                    </a:prstClr>
                  </a:outerShdw>
                </a:effectLst>
                <a:latin typeface="+mj-lt"/>
              </a:rPr>
              <a:t>Program Updates</a:t>
            </a:r>
          </a:p>
        </p:txBody>
      </p:sp>
      <p:sp>
        <p:nvSpPr>
          <p:cNvPr id="6149" name="Line 2"/>
          <p:cNvSpPr>
            <a:spLocks noChangeShapeType="1"/>
          </p:cNvSpPr>
          <p:nvPr/>
        </p:nvSpPr>
        <p:spPr bwMode="auto">
          <a:xfrm>
            <a:off x="457200" y="1371600"/>
            <a:ext cx="8001000" cy="3175"/>
          </a:xfrm>
          <a:prstGeom prst="line">
            <a:avLst/>
          </a:prstGeom>
          <a:noFill/>
          <a:ln w="9525">
            <a:solidFill>
              <a:srgbClr val="F20017"/>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 name="TextBox 1"/>
          <p:cNvSpPr txBox="1"/>
          <p:nvPr/>
        </p:nvSpPr>
        <p:spPr>
          <a:xfrm>
            <a:off x="457200" y="1165622"/>
            <a:ext cx="8001000" cy="5293757"/>
          </a:xfrm>
          <a:prstGeom prst="rect">
            <a:avLst/>
          </a:prstGeom>
          <a:noFill/>
        </p:spPr>
        <p:txBody>
          <a:bodyPr wrap="square" rtlCol="0">
            <a:spAutoFit/>
          </a:bodyPr>
          <a:lstStyle/>
          <a:p>
            <a:endParaRPr lang="en-US" sz="1800" b="1" dirty="0" smtClean="0">
              <a:latin typeface="Arial" panose="020B0604020202020204" pitchFamily="34" charset="0"/>
              <a:cs typeface="Arial" panose="020B0604020202020204" pitchFamily="34" charset="0"/>
            </a:endParaRPr>
          </a:p>
          <a:p>
            <a:pPr algn="l"/>
            <a:r>
              <a:rPr lang="en-US" sz="1600" b="1" dirty="0" smtClean="0">
                <a:solidFill>
                  <a:schemeClr val="tx1"/>
                </a:solidFill>
                <a:latin typeface="Arial" panose="020B0604020202020204" pitchFamily="34" charset="0"/>
                <a:cs typeface="Arial" panose="020B0604020202020204" pitchFamily="34" charset="0"/>
              </a:rPr>
              <a:t>Ohio Revised Code 3333.0414 </a:t>
            </a:r>
          </a:p>
          <a:p>
            <a:pPr algn="l"/>
            <a:r>
              <a:rPr lang="en-US" sz="1600" dirty="0" smtClean="0">
                <a:solidFill>
                  <a:schemeClr val="tx1"/>
                </a:solidFill>
                <a:latin typeface="Arial" panose="020B0604020202020204" pitchFamily="34" charset="0"/>
                <a:cs typeface="Arial" panose="020B0604020202020204" pitchFamily="34" charset="0"/>
              </a:rPr>
              <a:t>Opioid </a:t>
            </a:r>
            <a:r>
              <a:rPr lang="en-US" sz="1600" dirty="0">
                <a:solidFill>
                  <a:schemeClr val="tx1"/>
                </a:solidFill>
                <a:latin typeface="Arial" panose="020B0604020202020204" pitchFamily="34" charset="0"/>
                <a:cs typeface="Arial" panose="020B0604020202020204" pitchFamily="34" charset="0"/>
              </a:rPr>
              <a:t>and other substance abuse prevention instruction</a:t>
            </a:r>
            <a:r>
              <a:rPr lang="en-US" sz="1600" dirty="0" smtClean="0">
                <a:solidFill>
                  <a:schemeClr val="tx1"/>
                </a:solidFill>
                <a:latin typeface="Arial" panose="020B0604020202020204" pitchFamily="34" charset="0"/>
                <a:cs typeface="Arial" panose="020B0604020202020204" pitchFamily="34" charset="0"/>
              </a:rPr>
              <a:t>.</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(A) In accordance with Chapter 119. of the Revised Code, the chancellor of higher education shall adopt rules that require education preparation programs approved under section 3333.048 of the Revised Code to include instruction in opioid and other substance abuse prevention. The instruction shall be for all educator and other school personnel preparation programs for all content areas and grade levels.</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(B) Instruction shall include all of the following:</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(1) Information on the magnitude of opioid and other substance abuse;</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(2) The role educators and other school personnel can play in educating students about the adverse effects of opioid and other substance abuse;</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(3) Resources available to teach students about the consequences of opioid and substance abuse;</a:t>
            </a:r>
          </a:p>
          <a:p>
            <a:pPr algn="l"/>
            <a:endParaRPr lang="en-US" sz="1600" dirty="0">
              <a:solidFill>
                <a:schemeClr val="tx1"/>
              </a:solidFill>
              <a:latin typeface="Arial" panose="020B0604020202020204" pitchFamily="34" charset="0"/>
              <a:cs typeface="Arial" panose="020B0604020202020204" pitchFamily="34" charset="0"/>
            </a:endParaRPr>
          </a:p>
          <a:p>
            <a:pPr algn="l"/>
            <a:r>
              <a:rPr lang="en-US" sz="1600" dirty="0">
                <a:solidFill>
                  <a:schemeClr val="tx1"/>
                </a:solidFill>
                <a:latin typeface="Arial" panose="020B0604020202020204" pitchFamily="34" charset="0"/>
                <a:cs typeface="Arial" panose="020B0604020202020204" pitchFamily="34" charset="0"/>
              </a:rPr>
              <a:t>(4) Resources available to help fight and treat opioid abuse.</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77344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90600"/>
            <a:ext cx="7696200" cy="4572000"/>
          </a:xfrm>
        </p:spPr>
        <p:txBody>
          <a:bodyPr/>
          <a:lstStyle/>
          <a:p>
            <a:r>
              <a:rPr lang="en-US" b="1" dirty="0" smtClean="0">
                <a:solidFill>
                  <a:schemeClr val="tx1"/>
                </a:solidFill>
              </a:rPr>
              <a:t>Chancellor’s Directive on Substance Addiction</a:t>
            </a:r>
          </a:p>
          <a:p>
            <a:endParaRPr lang="en-US" b="1" dirty="0">
              <a:solidFill>
                <a:schemeClr val="tx1"/>
              </a:solidFill>
            </a:endParaRPr>
          </a:p>
          <a:p>
            <a:pPr marL="285750" indent="-285750">
              <a:buFont typeface="Arial" panose="020B0604020202020204" pitchFamily="34" charset="0"/>
              <a:buChar char="•"/>
            </a:pPr>
            <a:r>
              <a:rPr lang="en-US" dirty="0" smtClean="0">
                <a:solidFill>
                  <a:schemeClr val="tx1"/>
                </a:solidFill>
              </a:rPr>
              <a:t>ALL licensure programs that receive approval through ODHE must embed information regarding how educators can incorporate substance addiction, and in particular opioid abuse, into the school day.</a:t>
            </a:r>
          </a:p>
          <a:p>
            <a:r>
              <a:rPr lang="en-US" dirty="0" smtClean="0">
                <a:solidFill>
                  <a:schemeClr val="tx1"/>
                </a:solidFill>
              </a:rPr>
              <a:t> </a:t>
            </a:r>
          </a:p>
          <a:p>
            <a:pPr marL="285750" indent="-285750">
              <a:buFont typeface="Arial" panose="020B0604020202020204" pitchFamily="34" charset="0"/>
              <a:buChar char="•"/>
            </a:pPr>
            <a:r>
              <a:rPr lang="en-US" dirty="0" smtClean="0">
                <a:solidFill>
                  <a:schemeClr val="tx1"/>
                </a:solidFill>
              </a:rPr>
              <a:t>A one page resource is available on the ODHE website Standards and Requirements page. </a:t>
            </a:r>
          </a:p>
          <a:p>
            <a:pPr marL="285750" indent="-285750">
              <a:buFont typeface="Arial" panose="020B0604020202020204" pitchFamily="34" charset="0"/>
              <a:buChar char="•"/>
            </a:pP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Ohio University Module posted online (Thanks OU faculty!)</a:t>
            </a:r>
          </a:p>
          <a:p>
            <a:pPr marL="285750" indent="-285750">
              <a:buFont typeface="Arial" panose="020B0604020202020204" pitchFamily="34" charset="0"/>
              <a:buChar char="•"/>
            </a:pPr>
            <a:r>
              <a:rPr lang="en-US" dirty="0" smtClean="0">
                <a:solidFill>
                  <a:schemeClr val="tx1"/>
                </a:solidFill>
              </a:rPr>
              <a:t>Other developed materials to share?</a:t>
            </a:r>
          </a:p>
          <a:p>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During program review, institutions will be asked to provide information on how it is embedded into the program. </a:t>
            </a:r>
            <a:endParaRPr lang="en-US" dirty="0">
              <a:solidFill>
                <a:schemeClr val="tx1"/>
              </a:solidFill>
            </a:endParaRPr>
          </a:p>
        </p:txBody>
      </p:sp>
    </p:spTree>
    <p:extLst>
      <p:ext uri="{BB962C8B-B14F-4D97-AF65-F5344CB8AC3E}">
        <p14:creationId xmlns:p14="http://schemas.microsoft.com/office/powerpoint/2010/main" val="1731053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762000"/>
            <a:ext cx="7543800" cy="5486400"/>
          </a:xfrm>
        </p:spPr>
        <p:txBody>
          <a:bodyPr/>
          <a:lstStyle/>
          <a:p>
            <a:r>
              <a:rPr lang="en-US" b="1" dirty="0" smtClean="0">
                <a:solidFill>
                  <a:schemeClr val="tx1"/>
                </a:solidFill>
              </a:rPr>
              <a:t>Fall Surveys</a:t>
            </a:r>
          </a:p>
          <a:p>
            <a:endParaRPr lang="en-US" b="1" dirty="0">
              <a:solidFill>
                <a:schemeClr val="tx1"/>
              </a:solidFill>
            </a:endParaRPr>
          </a:p>
          <a:p>
            <a:pPr marL="285750" indent="-285750">
              <a:buFont typeface="Arial" panose="020B0604020202020204" pitchFamily="34" charset="0"/>
              <a:buChar char="•"/>
            </a:pPr>
            <a:r>
              <a:rPr lang="en-US" dirty="0" smtClean="0">
                <a:solidFill>
                  <a:schemeClr val="tx1"/>
                </a:solidFill>
              </a:rPr>
              <a:t>Pre-Service, Principal Intern, and Principal Mentor surveys sent October 9.</a:t>
            </a:r>
            <a:endParaRPr lang="en-US" dirty="0">
              <a:solidFill>
                <a:schemeClr val="tx1"/>
              </a:solidFill>
            </a:endParaRPr>
          </a:p>
          <a:p>
            <a:pPr marL="285750" indent="-285750">
              <a:buFont typeface="Arial" panose="020B0604020202020204" pitchFamily="34" charset="0"/>
              <a:buChar char="•"/>
            </a:pPr>
            <a:r>
              <a:rPr lang="en-US" dirty="0" smtClean="0">
                <a:solidFill>
                  <a:schemeClr val="tx1"/>
                </a:solidFill>
              </a:rPr>
              <a:t>Reminder emails will go out November 8 and December 5.</a:t>
            </a:r>
          </a:p>
          <a:p>
            <a:pPr marL="285750" indent="-285750">
              <a:buFont typeface="Arial" panose="020B0604020202020204" pitchFamily="34" charset="0"/>
              <a:buChar char="•"/>
            </a:pPr>
            <a:r>
              <a:rPr lang="en-US" dirty="0" smtClean="0">
                <a:solidFill>
                  <a:schemeClr val="tx1"/>
                </a:solidFill>
              </a:rPr>
              <a:t>Lists of completion status </a:t>
            </a:r>
            <a:r>
              <a:rPr lang="en-US" dirty="0" smtClean="0">
                <a:solidFill>
                  <a:schemeClr val="tx1"/>
                </a:solidFill>
              </a:rPr>
              <a:t>were sent this week</a:t>
            </a:r>
            <a:r>
              <a:rPr lang="en-US" dirty="0" smtClean="0">
                <a:solidFill>
                  <a:schemeClr val="tx1"/>
                </a:solidFill>
              </a:rPr>
              <a:t>. </a:t>
            </a:r>
            <a:endParaRPr lang="en-US" dirty="0">
              <a:solidFill>
                <a:schemeClr val="tx1"/>
              </a:solidFill>
            </a:endParaRPr>
          </a:p>
          <a:p>
            <a:endParaRPr lang="en-US" dirty="0" smtClean="0">
              <a:solidFill>
                <a:schemeClr val="tx1"/>
              </a:solidFill>
            </a:endParaRPr>
          </a:p>
          <a:p>
            <a:r>
              <a:rPr lang="en-US" dirty="0" smtClean="0">
                <a:solidFill>
                  <a:schemeClr val="tx1"/>
                </a:solidFill>
              </a:rPr>
              <a:t>Please note:</a:t>
            </a:r>
          </a:p>
          <a:p>
            <a:pPr marL="285750" indent="-285750">
              <a:buFont typeface="Arial" panose="020B0604020202020204" pitchFamily="34" charset="0"/>
              <a:buChar char="•"/>
            </a:pPr>
            <a:r>
              <a:rPr lang="en-US" dirty="0" smtClean="0">
                <a:solidFill>
                  <a:schemeClr val="tx1"/>
                </a:solidFill>
              </a:rPr>
              <a:t>Links cannot be used by multiple people. </a:t>
            </a:r>
          </a:p>
          <a:p>
            <a:pPr marL="285750" indent="-285750">
              <a:buFont typeface="Arial" panose="020B0604020202020204" pitchFamily="34" charset="0"/>
              <a:buChar char="•"/>
            </a:pPr>
            <a:r>
              <a:rPr lang="en-US" dirty="0" smtClean="0">
                <a:solidFill>
                  <a:schemeClr val="tx1"/>
                </a:solidFill>
              </a:rPr>
              <a:t>Institutions cannot send links to students</a:t>
            </a:r>
          </a:p>
          <a:p>
            <a:pPr marL="285750" indent="-285750">
              <a:buFont typeface="Arial" panose="020B0604020202020204" pitchFamily="34" charset="0"/>
              <a:buChar char="•"/>
            </a:pPr>
            <a:r>
              <a:rPr lang="en-US" dirty="0" smtClean="0">
                <a:solidFill>
                  <a:schemeClr val="tx1"/>
                </a:solidFill>
              </a:rPr>
              <a:t>Please reach out to your mentor teacher and principal mentor partners and ask them to look for and respond to the survey (and check their junk mail!).</a:t>
            </a:r>
          </a:p>
          <a:p>
            <a:pPr lvl="1"/>
            <a:r>
              <a:rPr lang="en-US" sz="1800" dirty="0" smtClean="0">
                <a:solidFill>
                  <a:schemeClr val="tx1"/>
                </a:solidFill>
              </a:rPr>
              <a:t>From</a:t>
            </a:r>
            <a:r>
              <a:rPr lang="en-US" sz="1800" dirty="0">
                <a:solidFill>
                  <a:schemeClr val="tx1"/>
                </a:solidFill>
              </a:rPr>
              <a:t>: Ohio Department of Higher Education  &lt;noreply@qemailserver.com&gt;</a:t>
            </a:r>
          </a:p>
        </p:txBody>
      </p:sp>
    </p:spTree>
    <p:extLst>
      <p:ext uri="{BB962C8B-B14F-4D97-AF65-F5344CB8AC3E}">
        <p14:creationId xmlns:p14="http://schemas.microsoft.com/office/powerpoint/2010/main" val="2861838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bwMode="auto">
          <a:xfrm>
            <a:off x="762000" y="762000"/>
            <a:ext cx="7543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sz="1800" kern="1200">
                <a:solidFill>
                  <a:schemeClr val="tx1">
                    <a:tint val="75000"/>
                  </a:schemeClr>
                </a:solidFill>
                <a:latin typeface="Arial" pitchFamily="34" charset="0"/>
                <a:ea typeface="MS PGothic" pitchFamily="34" charset="-128"/>
                <a:cs typeface="Arial" pitchFamily="34" charset="0"/>
              </a:defRPr>
            </a:lvl1pPr>
            <a:lvl2pPr marL="4572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2pPr>
            <a:lvl3pPr marL="9144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chemeClr val="tx1"/>
                </a:solidFill>
              </a:rPr>
              <a:t>Metrics Reporting</a:t>
            </a:r>
          </a:p>
          <a:p>
            <a:endParaRPr lang="en-US" b="1" dirty="0" smtClean="0">
              <a:solidFill>
                <a:schemeClr val="tx1"/>
              </a:solidFill>
            </a:endParaRPr>
          </a:p>
          <a:p>
            <a:pPr marL="285750" indent="-285750">
              <a:buFont typeface="Arial" pitchFamily="34" charset="0"/>
              <a:buChar char="•"/>
            </a:pPr>
            <a:r>
              <a:rPr lang="en-US" dirty="0" smtClean="0">
                <a:solidFill>
                  <a:schemeClr val="tx1"/>
                </a:solidFill>
              </a:rPr>
              <a:t>System is open. </a:t>
            </a:r>
          </a:p>
          <a:p>
            <a:pPr marL="285750" indent="-285750">
              <a:buFont typeface="Arial" pitchFamily="34" charset="0"/>
              <a:buChar char="•"/>
            </a:pPr>
            <a:r>
              <a:rPr lang="en-US" dirty="0" smtClean="0">
                <a:solidFill>
                  <a:schemeClr val="tx1"/>
                </a:solidFill>
              </a:rPr>
              <a:t>Each institution is allotted 2 users.</a:t>
            </a:r>
          </a:p>
          <a:p>
            <a:pPr marL="285750" indent="-285750">
              <a:buFont typeface="Arial" pitchFamily="34" charset="0"/>
              <a:buChar char="•"/>
            </a:pPr>
            <a:r>
              <a:rPr lang="en-US" dirty="0" smtClean="0">
                <a:solidFill>
                  <a:schemeClr val="tx1"/>
                </a:solidFill>
              </a:rPr>
              <a:t>Please check institution profile as well as enter data!</a:t>
            </a:r>
          </a:p>
          <a:p>
            <a:pPr marL="285750" indent="-285750">
              <a:buFont typeface="Arial" pitchFamily="34" charset="0"/>
              <a:buChar char="•"/>
            </a:pPr>
            <a:r>
              <a:rPr lang="en-US" b="1" dirty="0" smtClean="0">
                <a:solidFill>
                  <a:schemeClr val="tx1"/>
                </a:solidFill>
              </a:rPr>
              <a:t>Reporting due November 30. </a:t>
            </a:r>
          </a:p>
          <a:p>
            <a:pPr marL="285750" indent="-285750">
              <a:buFont typeface="Arial" pitchFamily="34" charset="0"/>
              <a:buChar char="•"/>
            </a:pPr>
            <a:r>
              <a:rPr lang="en-US" dirty="0" smtClean="0">
                <a:solidFill>
                  <a:schemeClr val="tx1"/>
                </a:solidFill>
              </a:rPr>
              <a:t>FAQ sheet </a:t>
            </a:r>
          </a:p>
        </p:txBody>
      </p:sp>
      <p:pic>
        <p:nvPicPr>
          <p:cNvPr id="2" name="Picture 1"/>
          <p:cNvPicPr>
            <a:picLocks noChangeAspect="1"/>
          </p:cNvPicPr>
          <p:nvPr/>
        </p:nvPicPr>
        <p:blipFill>
          <a:blip r:embed="rId2"/>
          <a:stretch>
            <a:fillRect/>
          </a:stretch>
        </p:blipFill>
        <p:spPr>
          <a:xfrm>
            <a:off x="4495800" y="2667000"/>
            <a:ext cx="3810000" cy="3810000"/>
          </a:xfrm>
          <a:prstGeom prst="rect">
            <a:avLst/>
          </a:prstGeom>
        </p:spPr>
      </p:pic>
    </p:spTree>
    <p:extLst>
      <p:ext uri="{BB962C8B-B14F-4D97-AF65-F5344CB8AC3E}">
        <p14:creationId xmlns:p14="http://schemas.microsoft.com/office/powerpoint/2010/main" val="356705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990600"/>
            <a:ext cx="7924800" cy="5562600"/>
          </a:xfrm>
        </p:spPr>
        <p:txBody>
          <a:bodyPr>
            <a:normAutofit/>
          </a:bodyPr>
          <a:lstStyle/>
          <a:p>
            <a:pPr marL="342900" indent="-342900">
              <a:lnSpc>
                <a:spcPct val="110000"/>
              </a:lnSpc>
              <a:buFont typeface="Arial" panose="020B0604020202020204" pitchFamily="34" charset="0"/>
              <a:buChar char="•"/>
              <a:defRPr/>
            </a:pPr>
            <a:r>
              <a:rPr lang="en-US" b="1" dirty="0">
                <a:solidFill>
                  <a:schemeClr val="tx1"/>
                </a:solidFill>
                <a:ea typeface="ＭＳ Ｐゴシック" charset="-128"/>
              </a:rPr>
              <a:t>Program Reviews should happen at least the semester BEFORE the approval deadline. </a:t>
            </a:r>
            <a:r>
              <a:rPr lang="en-US" dirty="0">
                <a:solidFill>
                  <a:schemeClr val="tx1"/>
                </a:solidFill>
                <a:ea typeface="ＭＳ Ｐゴシック" charset="-128"/>
              </a:rPr>
              <a:t>Programs not approved on time risk going into “teach out mode” meaning enrolled students may finish, but no more may be admitted</a:t>
            </a:r>
            <a:r>
              <a:rPr lang="en-US" dirty="0" smtClean="0">
                <a:solidFill>
                  <a:schemeClr val="tx1"/>
                </a:solidFill>
                <a:ea typeface="ＭＳ Ｐゴシック" charset="-128"/>
              </a:rPr>
              <a:t>.</a:t>
            </a:r>
          </a:p>
          <a:p>
            <a:pPr>
              <a:lnSpc>
                <a:spcPct val="110000"/>
              </a:lnSpc>
              <a:defRPr/>
            </a:pPr>
            <a:endParaRPr lang="en-US" dirty="0">
              <a:solidFill>
                <a:schemeClr val="tx1"/>
              </a:solidFill>
              <a:ea typeface="ＭＳ Ｐゴシック" charset="-128"/>
            </a:endParaRPr>
          </a:p>
          <a:p>
            <a:pPr marL="342900" indent="-342900">
              <a:lnSpc>
                <a:spcPct val="110000"/>
              </a:lnSpc>
              <a:buFont typeface="Arial" panose="020B0604020202020204" pitchFamily="34" charset="0"/>
              <a:buChar char="•"/>
              <a:defRPr/>
            </a:pPr>
            <a:r>
              <a:rPr lang="en-US" dirty="0" smtClean="0">
                <a:solidFill>
                  <a:schemeClr val="tx1"/>
                </a:solidFill>
                <a:ea typeface="ＭＳ Ｐゴシック" charset="-128"/>
              </a:rPr>
              <a:t>Removing the Initial Inquiry process. Forms will be posted online and you may access them as you need. </a:t>
            </a:r>
          </a:p>
          <a:p>
            <a:pPr marL="342900" indent="-342900">
              <a:lnSpc>
                <a:spcPct val="110000"/>
              </a:lnSpc>
              <a:buFont typeface="Arial" panose="020B0604020202020204" pitchFamily="34" charset="0"/>
              <a:buChar char="•"/>
              <a:defRPr/>
            </a:pPr>
            <a:endParaRPr lang="en-US" dirty="0">
              <a:solidFill>
                <a:schemeClr val="tx1"/>
              </a:solidFill>
              <a:ea typeface="ＭＳ Ｐゴシック" charset="-128"/>
            </a:endParaRPr>
          </a:p>
          <a:p>
            <a:pPr marL="342900" indent="-342900">
              <a:lnSpc>
                <a:spcPct val="110000"/>
              </a:lnSpc>
              <a:buFont typeface="Arial" panose="020B0604020202020204" pitchFamily="34" charset="0"/>
              <a:buChar char="•"/>
              <a:defRPr/>
            </a:pPr>
            <a:r>
              <a:rPr lang="en-US" dirty="0" smtClean="0">
                <a:solidFill>
                  <a:schemeClr val="tx1"/>
                </a:solidFill>
                <a:ea typeface="ＭＳ Ｐゴシック" charset="-128"/>
              </a:rPr>
              <a:t>Fall submissions  - working through consultant contracts, </a:t>
            </a:r>
            <a:r>
              <a:rPr lang="en-US" i="1" dirty="0" smtClean="0">
                <a:solidFill>
                  <a:schemeClr val="tx1"/>
                </a:solidFill>
                <a:ea typeface="ＭＳ Ｐゴシック" charset="-128"/>
              </a:rPr>
              <a:t>aiming</a:t>
            </a:r>
            <a:r>
              <a:rPr lang="en-US" dirty="0" smtClean="0">
                <a:solidFill>
                  <a:schemeClr val="tx1"/>
                </a:solidFill>
                <a:ea typeface="ＭＳ Ｐゴシック" charset="-128"/>
              </a:rPr>
              <a:t> for mid-December</a:t>
            </a:r>
          </a:p>
          <a:p>
            <a:pPr>
              <a:lnSpc>
                <a:spcPct val="110000"/>
              </a:lnSpc>
              <a:defRPr/>
            </a:pPr>
            <a:endParaRPr lang="en-US" dirty="0" smtClean="0">
              <a:solidFill>
                <a:schemeClr val="tx1"/>
              </a:solidFill>
              <a:ea typeface="ＭＳ Ｐゴシック" charset="-128"/>
            </a:endParaRPr>
          </a:p>
          <a:p>
            <a:pPr marL="342900" indent="-342900">
              <a:lnSpc>
                <a:spcPct val="110000"/>
              </a:lnSpc>
              <a:buFont typeface="Arial" panose="020B0604020202020204" pitchFamily="34" charset="0"/>
              <a:buChar char="•"/>
              <a:defRPr/>
            </a:pPr>
            <a:r>
              <a:rPr lang="en-US" dirty="0" smtClean="0">
                <a:solidFill>
                  <a:schemeClr val="tx1"/>
                </a:solidFill>
                <a:ea typeface="ＭＳ Ｐゴシック" charset="-128"/>
              </a:rPr>
              <a:t>Spring Deadline: March 19</a:t>
            </a:r>
            <a:endParaRPr lang="en-US" dirty="0">
              <a:solidFill>
                <a:schemeClr val="tx1"/>
              </a:solidFill>
              <a:ea typeface="ＭＳ Ｐゴシック" charset="-128"/>
            </a:endParaRPr>
          </a:p>
          <a:p>
            <a:endParaRPr lang="en-US" dirty="0"/>
          </a:p>
        </p:txBody>
      </p:sp>
      <p:sp>
        <p:nvSpPr>
          <p:cNvPr id="4" name="Content Placeholder 4"/>
          <p:cNvSpPr txBox="1">
            <a:spLocks/>
          </p:cNvSpPr>
          <p:nvPr/>
        </p:nvSpPr>
        <p:spPr bwMode="auto">
          <a:xfrm>
            <a:off x="657616" y="228600"/>
            <a:ext cx="8001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200" b="1" dirty="0" smtClean="0">
                <a:solidFill>
                  <a:srgbClr val="C00000"/>
                </a:solidFill>
                <a:effectLst>
                  <a:outerShdw blurRad="50800" dist="38100" dir="2700000" algn="tl" rotWithShape="0">
                    <a:prstClr val="black">
                      <a:alpha val="40000"/>
                    </a:prstClr>
                  </a:outerShdw>
                </a:effectLst>
                <a:latin typeface="+mj-lt"/>
              </a:rPr>
              <a:t>Program Review Changes</a:t>
            </a:r>
          </a:p>
        </p:txBody>
      </p:sp>
      <p:sp>
        <p:nvSpPr>
          <p:cNvPr id="5" name="Line 2"/>
          <p:cNvSpPr>
            <a:spLocks noChangeShapeType="1"/>
          </p:cNvSpPr>
          <p:nvPr/>
        </p:nvSpPr>
        <p:spPr bwMode="auto">
          <a:xfrm>
            <a:off x="733816" y="838200"/>
            <a:ext cx="8001000" cy="3175"/>
          </a:xfrm>
          <a:prstGeom prst="line">
            <a:avLst/>
          </a:prstGeom>
          <a:noFill/>
          <a:ln w="9525">
            <a:solidFill>
              <a:srgbClr val="F20017"/>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Tree>
    <p:extLst>
      <p:ext uri="{BB962C8B-B14F-4D97-AF65-F5344CB8AC3E}">
        <p14:creationId xmlns:p14="http://schemas.microsoft.com/office/powerpoint/2010/main" val="45521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386620"/>
            <a:ext cx="8194110" cy="1118580"/>
          </a:xfrm>
        </p:spPr>
        <p:txBody>
          <a:bodyPr>
            <a:normAutofit/>
          </a:bodyPr>
          <a:lstStyle/>
          <a:p>
            <a:pPr lvl="0" eaLnBrk="1" hangingPunct="1">
              <a:spcBef>
                <a:spcPct val="0"/>
              </a:spcBef>
              <a:spcAft>
                <a:spcPts val="600"/>
              </a:spcAft>
            </a:pPr>
            <a:r>
              <a:rPr lang="en-US" dirty="0" smtClean="0">
                <a:solidFill>
                  <a:srgbClr val="000000"/>
                </a:solidFill>
                <a:ea typeface="ヒラギノ角ゴ ProN W3" charset="-128"/>
                <a:sym typeface="Gill Sans" charset="0"/>
              </a:rPr>
              <a:t>Current:</a:t>
            </a:r>
            <a:endParaRPr lang="en-US" dirty="0">
              <a:solidFill>
                <a:srgbClr val="000000"/>
              </a:solidFill>
              <a:ea typeface="ヒラギノ角ゴ ProN W3" charset="-128"/>
              <a:sym typeface="Gill Sans" charset="0"/>
            </a:endParaRPr>
          </a:p>
          <a:p>
            <a:pPr lvl="0" eaLnBrk="1" hangingPunct="1">
              <a:spcBef>
                <a:spcPct val="0"/>
              </a:spcBef>
              <a:spcAft>
                <a:spcPts val="600"/>
              </a:spcAft>
            </a:pPr>
            <a:r>
              <a:rPr lang="en-US" sz="1900" dirty="0" smtClean="0">
                <a:solidFill>
                  <a:srgbClr val="000000"/>
                </a:solidFill>
                <a:ea typeface="ヒラギノ角ゴ ProN W3" charset="-128"/>
                <a:sym typeface="Gill Sans" charset="0"/>
              </a:rPr>
              <a:t>Reading Endorsement </a:t>
            </a:r>
          </a:p>
          <a:p>
            <a:pPr lvl="0" eaLnBrk="1" hangingPunct="1">
              <a:spcBef>
                <a:spcPct val="0"/>
              </a:spcBef>
              <a:spcAft>
                <a:spcPts val="600"/>
              </a:spcAft>
            </a:pPr>
            <a:r>
              <a:rPr lang="en-US" sz="1900" dirty="0" smtClean="0">
                <a:solidFill>
                  <a:srgbClr val="000000"/>
                </a:solidFill>
                <a:ea typeface="ヒラギノ角ゴ ProN W3" charset="-128"/>
                <a:sym typeface="Gill Sans" charset="0"/>
              </a:rPr>
              <a:t>Teacher Leader</a:t>
            </a:r>
            <a:endParaRPr lang="en-US" sz="1900" dirty="0">
              <a:solidFill>
                <a:srgbClr val="000000"/>
              </a:solidFill>
              <a:ea typeface="ヒラギノ角ゴ ProN W3" charset="-128"/>
              <a:sym typeface="Gill Sans" charset="0"/>
            </a:endParaRPr>
          </a:p>
        </p:txBody>
      </p:sp>
      <p:sp>
        <p:nvSpPr>
          <p:cNvPr id="7" name="TextBox 6"/>
          <p:cNvSpPr txBox="1"/>
          <p:nvPr/>
        </p:nvSpPr>
        <p:spPr>
          <a:xfrm>
            <a:off x="680579" y="533400"/>
            <a:ext cx="8011439" cy="1477328"/>
          </a:xfrm>
          <a:prstGeom prst="rect">
            <a:avLst/>
          </a:prstGeom>
          <a:noFill/>
        </p:spPr>
        <p:txBody>
          <a:bodyPr wrap="square" rtlCol="0">
            <a:spAutoFit/>
          </a:bodyPr>
          <a:lstStyle/>
          <a:p>
            <a:pPr algn="l"/>
            <a:r>
              <a:rPr lang="en-US" sz="1800" b="1" dirty="0" smtClean="0">
                <a:latin typeface="Arial" panose="020B0604020202020204" pitchFamily="34" charset="0"/>
                <a:cs typeface="Arial" panose="020B0604020202020204" pitchFamily="34" charset="0"/>
              </a:rPr>
              <a:t>Reading Core standards revisions</a:t>
            </a:r>
          </a:p>
          <a:p>
            <a:pPr algn="l"/>
            <a:r>
              <a:rPr lang="en-US" sz="1800" dirty="0" smtClean="0">
                <a:latin typeface="Arial" panose="020B0604020202020204" pitchFamily="34" charset="0"/>
                <a:cs typeface="Arial" panose="020B0604020202020204" pitchFamily="34" charset="0"/>
              </a:rPr>
              <a:t>7 faculty from all parts of state and both public and private institutions.</a:t>
            </a:r>
          </a:p>
          <a:p>
            <a:pPr algn="l"/>
            <a:r>
              <a:rPr lang="en-US" sz="1800" dirty="0" smtClean="0">
                <a:latin typeface="Arial" panose="020B0604020202020204" pitchFamily="34" charset="0"/>
                <a:cs typeface="Arial" panose="020B0604020202020204" pitchFamily="34" charset="0"/>
              </a:rPr>
              <a:t>1 ODE literacy specialist</a:t>
            </a:r>
          </a:p>
          <a:p>
            <a:pPr algn="l"/>
            <a:endParaRPr lang="en-US" sz="1800" dirty="0" smtClean="0">
              <a:latin typeface="Arial" panose="020B0604020202020204" pitchFamily="34" charset="0"/>
              <a:cs typeface="Arial" panose="020B0604020202020204" pitchFamily="34" charset="0"/>
            </a:endParaRPr>
          </a:p>
          <a:p>
            <a:pPr algn="l"/>
            <a:r>
              <a:rPr lang="en-US" sz="1800" dirty="0" smtClean="0">
                <a:latin typeface="Arial" panose="020B0604020202020204" pitchFamily="34" charset="0"/>
                <a:cs typeface="Arial" panose="020B0604020202020204" pitchFamily="34" charset="0"/>
              </a:rPr>
              <a:t>Worked all summer and continue to work through public feedback. </a:t>
            </a:r>
          </a:p>
        </p:txBody>
      </p:sp>
      <p:pic>
        <p:nvPicPr>
          <p:cNvPr id="1026" name="Picture 2" descr="Image result for teamwork makes the dreamwork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657600"/>
            <a:ext cx="2819400" cy="2819400"/>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bwMode="auto">
          <a:xfrm>
            <a:off x="4267200" y="3801428"/>
            <a:ext cx="4343400" cy="1684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0" indent="0" algn="l" rtl="0" eaLnBrk="0" fontAlgn="base" hangingPunct="0">
              <a:spcBef>
                <a:spcPct val="20000"/>
              </a:spcBef>
              <a:spcAft>
                <a:spcPct val="0"/>
              </a:spcAft>
              <a:buFont typeface="Arial" pitchFamily="34" charset="0"/>
              <a:buNone/>
              <a:defRPr sz="1800" kern="1200">
                <a:solidFill>
                  <a:schemeClr val="tx1">
                    <a:tint val="75000"/>
                  </a:schemeClr>
                </a:solidFill>
                <a:latin typeface="Arial" pitchFamily="34" charset="0"/>
                <a:ea typeface="MS PGothic" pitchFamily="34" charset="-128"/>
                <a:cs typeface="Arial" pitchFamily="34" charset="0"/>
              </a:defRPr>
            </a:lvl1pPr>
            <a:lvl2pPr marL="4572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2pPr>
            <a:lvl3pPr marL="9144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3pPr>
            <a:lvl4pPr marL="13716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4pPr>
            <a:lvl5pPr marL="1828800" indent="0" algn="ctr" rtl="0" eaLnBrk="0" fontAlgn="base" hangingPunct="0">
              <a:spcBef>
                <a:spcPct val="20000"/>
              </a:spcBef>
              <a:spcAft>
                <a:spcPct val="0"/>
              </a:spcAft>
              <a:buFont typeface="Arial" pitchFamily="34" charset="0"/>
              <a:buNone/>
              <a:defRPr sz="2000" kern="1200">
                <a:solidFill>
                  <a:schemeClr val="tx1">
                    <a:tint val="75000"/>
                  </a:schemeClr>
                </a:solidFill>
                <a:latin typeface="Arial" pitchFamily="34" charset="0"/>
                <a:ea typeface="MS PGothic" pitchFamily="34" charset="-128"/>
                <a:cs typeface="Arial"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spcBef>
                <a:spcPct val="0"/>
              </a:spcBef>
              <a:spcAft>
                <a:spcPts val="600"/>
              </a:spcAft>
            </a:pPr>
            <a:r>
              <a:rPr lang="en-US" dirty="0" smtClean="0">
                <a:solidFill>
                  <a:srgbClr val="000000"/>
                </a:solidFill>
                <a:ea typeface="ヒラギノ角ゴ ProN W3" charset="-128"/>
                <a:sym typeface="Gill Sans" charset="0"/>
              </a:rPr>
              <a:t>Spring:</a:t>
            </a:r>
          </a:p>
          <a:p>
            <a:pPr eaLnBrk="1" hangingPunct="1">
              <a:spcBef>
                <a:spcPct val="0"/>
              </a:spcBef>
              <a:spcAft>
                <a:spcPts val="600"/>
              </a:spcAft>
            </a:pPr>
            <a:r>
              <a:rPr lang="en-US" dirty="0" smtClean="0">
                <a:solidFill>
                  <a:srgbClr val="000000"/>
                </a:solidFill>
                <a:ea typeface="ヒラギノ角ゴ ProN W3" charset="-128"/>
                <a:sym typeface="Gill Sans" charset="0"/>
              </a:rPr>
              <a:t>Gifted Intervention Specialist k-12</a:t>
            </a:r>
          </a:p>
          <a:p>
            <a:pPr eaLnBrk="1" hangingPunct="1">
              <a:spcBef>
                <a:spcPct val="0"/>
              </a:spcBef>
              <a:spcAft>
                <a:spcPts val="600"/>
              </a:spcAft>
            </a:pPr>
            <a:r>
              <a:rPr lang="en-US" dirty="0" smtClean="0">
                <a:solidFill>
                  <a:srgbClr val="000000"/>
                </a:solidFill>
                <a:ea typeface="ヒラギノ角ゴ ProN W3" charset="-128"/>
                <a:sym typeface="Gill Sans" charset="0"/>
              </a:rPr>
              <a:t>Adapted Physical Education</a:t>
            </a:r>
          </a:p>
          <a:p>
            <a:pPr eaLnBrk="1" hangingPunct="1">
              <a:spcBef>
                <a:spcPct val="0"/>
              </a:spcBef>
            </a:pPr>
            <a:endParaRPr lang="en-US" dirty="0">
              <a:solidFill>
                <a:srgbClr val="000000"/>
              </a:solidFill>
              <a:ea typeface="ヒラギノ角ゴ ProN W3" charset="-128"/>
            </a:endParaRPr>
          </a:p>
          <a:p>
            <a:pPr eaLnBrk="1" hangingPunct="1">
              <a:spcBef>
                <a:spcPct val="0"/>
              </a:spcBef>
            </a:pPr>
            <a:r>
              <a:rPr lang="en-US" i="1" dirty="0" smtClean="0">
                <a:solidFill>
                  <a:srgbClr val="000000"/>
                </a:solidFill>
                <a:ea typeface="ヒラギノ角ゴ ProN W3" charset="-128"/>
                <a:sym typeface="Gill Sans" charset="0"/>
              </a:rPr>
              <a:t>Request will be coming via listserv</a:t>
            </a:r>
            <a:endParaRPr lang="en-US" i="1" dirty="0">
              <a:solidFill>
                <a:srgbClr val="000000"/>
              </a:solidFill>
              <a:ea typeface="ヒラギノ角ゴ ProN W3" charset="-128"/>
              <a:sym typeface="Gill Sans" charset="0"/>
            </a:endParaRPr>
          </a:p>
        </p:txBody>
      </p:sp>
    </p:spTree>
    <p:extLst>
      <p:ext uri="{BB962C8B-B14F-4D97-AF65-F5344CB8AC3E}">
        <p14:creationId xmlns:p14="http://schemas.microsoft.com/office/powerpoint/2010/main" val="271549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4"/>
          <p:cNvSpPr txBox="1">
            <a:spLocks/>
          </p:cNvSpPr>
          <p:nvPr/>
        </p:nvSpPr>
        <p:spPr bwMode="auto">
          <a:xfrm>
            <a:off x="657616" y="228600"/>
            <a:ext cx="80010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1pPr>
            <a:lvl2pPr marL="742950" indent="-28575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ＭＳ Ｐゴシック"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3200" b="1" dirty="0" err="1" smtClean="0">
                <a:solidFill>
                  <a:srgbClr val="C00000"/>
                </a:solidFill>
                <a:effectLst>
                  <a:outerShdw blurRad="50800" dist="38100" dir="2700000" algn="tl" rotWithShape="0">
                    <a:prstClr val="black">
                      <a:alpha val="40000"/>
                    </a:prstClr>
                  </a:outerShdw>
                </a:effectLst>
                <a:latin typeface="+mj-lt"/>
              </a:rPr>
              <a:t>edTPA</a:t>
            </a:r>
            <a:r>
              <a:rPr lang="en-US" sz="3200" b="1" dirty="0" smtClean="0">
                <a:solidFill>
                  <a:srgbClr val="C00000"/>
                </a:solidFill>
                <a:effectLst>
                  <a:outerShdw blurRad="50800" dist="38100" dir="2700000" algn="tl" rotWithShape="0">
                    <a:prstClr val="black">
                      <a:alpha val="40000"/>
                    </a:prstClr>
                  </a:outerShdw>
                </a:effectLst>
                <a:latin typeface="+mj-lt"/>
              </a:rPr>
              <a:t> Focus Groups</a:t>
            </a:r>
          </a:p>
        </p:txBody>
      </p:sp>
      <p:sp>
        <p:nvSpPr>
          <p:cNvPr id="5" name="Line 2"/>
          <p:cNvSpPr>
            <a:spLocks noChangeShapeType="1"/>
          </p:cNvSpPr>
          <p:nvPr/>
        </p:nvSpPr>
        <p:spPr bwMode="auto">
          <a:xfrm>
            <a:off x="733816" y="838200"/>
            <a:ext cx="8001000" cy="3175"/>
          </a:xfrm>
          <a:prstGeom prst="line">
            <a:avLst/>
          </a:prstGeom>
          <a:noFill/>
          <a:ln w="9525">
            <a:solidFill>
              <a:srgbClr val="F20017"/>
            </a:solidFill>
            <a:round/>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6" name="Subtitle 2"/>
          <p:cNvSpPr>
            <a:spLocks noGrp="1"/>
          </p:cNvSpPr>
          <p:nvPr>
            <p:ph type="subTitle" idx="1"/>
          </p:nvPr>
        </p:nvSpPr>
        <p:spPr>
          <a:xfrm>
            <a:off x="762000" y="990600"/>
            <a:ext cx="7924800" cy="4267200"/>
          </a:xfrm>
        </p:spPr>
        <p:txBody>
          <a:bodyPr>
            <a:normAutofit/>
          </a:bodyPr>
          <a:lstStyle/>
          <a:p>
            <a:pPr marL="342900" indent="-342900">
              <a:lnSpc>
                <a:spcPct val="110000"/>
              </a:lnSpc>
              <a:buFont typeface="Arial" panose="020B0604020202020204" pitchFamily="34" charset="0"/>
              <a:buChar char="•"/>
              <a:defRPr/>
            </a:pPr>
            <a:r>
              <a:rPr lang="en-US" b="1" dirty="0" smtClean="0">
                <a:solidFill>
                  <a:schemeClr val="tx1"/>
                </a:solidFill>
                <a:ea typeface="ＭＳ Ｐゴシック" charset="-128"/>
              </a:rPr>
              <a:t>Week of December 4</a:t>
            </a:r>
          </a:p>
          <a:p>
            <a:pPr marL="342900" indent="-342900">
              <a:lnSpc>
                <a:spcPct val="110000"/>
              </a:lnSpc>
              <a:buFont typeface="Arial" panose="020B0604020202020204" pitchFamily="34" charset="0"/>
              <a:buChar char="•"/>
              <a:defRPr/>
            </a:pPr>
            <a:r>
              <a:rPr lang="en-US" b="1" dirty="0" smtClean="0">
                <a:solidFill>
                  <a:schemeClr val="tx1"/>
                </a:solidFill>
                <a:ea typeface="ＭＳ Ｐゴシック" charset="-128"/>
              </a:rPr>
              <a:t>3 regional sites</a:t>
            </a:r>
          </a:p>
          <a:p>
            <a:pPr marL="342900" indent="-342900">
              <a:lnSpc>
                <a:spcPct val="110000"/>
              </a:lnSpc>
              <a:buFont typeface="Arial" panose="020B0604020202020204" pitchFamily="34" charset="0"/>
              <a:buChar char="•"/>
              <a:defRPr/>
            </a:pPr>
            <a:r>
              <a:rPr lang="en-US" b="1" dirty="0" smtClean="0">
                <a:solidFill>
                  <a:schemeClr val="tx1"/>
                </a:solidFill>
                <a:ea typeface="ＭＳ Ｐゴシック" charset="-128"/>
              </a:rPr>
              <a:t>Will be requesting 1 faculty and 1 mentor teacher from each institution to participate. </a:t>
            </a:r>
          </a:p>
          <a:p>
            <a:pPr marL="342900" indent="-342900">
              <a:lnSpc>
                <a:spcPct val="110000"/>
              </a:lnSpc>
              <a:buFont typeface="Arial" panose="020B0604020202020204" pitchFamily="34" charset="0"/>
              <a:buChar char="•"/>
              <a:defRPr/>
            </a:pPr>
            <a:r>
              <a:rPr lang="en-US" b="1" dirty="0" smtClean="0">
                <a:solidFill>
                  <a:schemeClr val="tx1"/>
                </a:solidFill>
                <a:ea typeface="ＭＳ Ｐゴシック" charset="-128"/>
              </a:rPr>
              <a:t>More to come via listserv!</a:t>
            </a:r>
            <a:endParaRPr lang="en-US" dirty="0"/>
          </a:p>
        </p:txBody>
      </p:sp>
    </p:spTree>
    <p:extLst>
      <p:ext uri="{BB962C8B-B14F-4D97-AF65-F5344CB8AC3E}">
        <p14:creationId xmlns:p14="http://schemas.microsoft.com/office/powerpoint/2010/main" val="3253584453"/>
      </p:ext>
    </p:extLst>
  </p:cSld>
  <p:clrMapOvr>
    <a:masterClrMapping/>
  </p:clrMapOvr>
</p:sld>
</file>

<file path=ppt/theme/theme1.xml><?xml version="1.0" encoding="utf-8"?>
<a:theme xmlns:a="http://schemas.openxmlformats.org/drawingml/2006/main" name="Default - Title Slide">
  <a:themeElements>
    <a:clrScheme name="">
      <a:dk1>
        <a:srgbClr val="000000"/>
      </a:dk1>
      <a:lt1>
        <a:srgbClr val="FFFFFF"/>
      </a:lt1>
      <a:dk2>
        <a:srgbClr val="000000"/>
      </a:dk2>
      <a:lt2>
        <a:srgbClr val="808080"/>
      </a:lt2>
      <a:accent1>
        <a:srgbClr val="FF1209"/>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Default - Title Slide">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ATE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PLATE_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 Custom Layout">
  <a:themeElements>
    <a:clrScheme name="">
      <a:dk1>
        <a:srgbClr val="000000"/>
      </a:dk1>
      <a:lt1>
        <a:srgbClr val="FFFFFF"/>
      </a:lt1>
      <a:dk2>
        <a:srgbClr val="000000"/>
      </a:dk2>
      <a:lt2>
        <a:srgbClr val="808080"/>
      </a:lt2>
      <a:accent1>
        <a:srgbClr val="FF1209"/>
      </a:accent1>
      <a:accent2>
        <a:srgbClr val="333399"/>
      </a:accent2>
      <a:accent3>
        <a:srgbClr val="FFFFFF"/>
      </a:accent3>
      <a:accent4>
        <a:srgbClr val="000000"/>
      </a:accent4>
      <a:accent5>
        <a:srgbClr val="FFAAAA"/>
      </a:accent5>
      <a:accent6>
        <a:srgbClr val="2D2D8A"/>
      </a:accent6>
      <a:hlink>
        <a:srgbClr val="009999"/>
      </a:hlink>
      <a:folHlink>
        <a:srgbClr val="99CC00"/>
      </a:folHlink>
    </a:clrScheme>
    <a:fontScheme name="Default - Custom Layout">
      <a:majorFont>
        <a:latin typeface="Arial Bold"/>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Custom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4379</TotalTime>
  <Pages>0</Pages>
  <Words>603</Words>
  <Characters>0</Characters>
  <Application>Microsoft Office PowerPoint</Application>
  <PresentationFormat>On-screen Show (4:3)</PresentationFormat>
  <Lines>0</Lines>
  <Paragraphs>100</Paragraphs>
  <Slides>11</Slides>
  <Notes>1</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11</vt:i4>
      </vt:variant>
    </vt:vector>
  </HeadingPairs>
  <TitlesOfParts>
    <vt:vector size="23" baseType="lpstr">
      <vt:lpstr>ＭＳ Ｐゴシック</vt:lpstr>
      <vt:lpstr>ＭＳ Ｐゴシック</vt:lpstr>
      <vt:lpstr>Arial</vt:lpstr>
      <vt:lpstr>Arial Bold</vt:lpstr>
      <vt:lpstr>Calibri</vt:lpstr>
      <vt:lpstr>Gill Sans</vt:lpstr>
      <vt:lpstr>ヒラギノ角ゴ ProN W3</vt:lpstr>
      <vt:lpstr>ヒラギノ角ゴ ProN W6</vt:lpstr>
      <vt:lpstr>Default - Title Slide</vt:lpstr>
      <vt:lpstr>TEMPLATE_light</vt:lpstr>
      <vt:lpstr>1_TEMPLATE_light</vt:lpstr>
      <vt:lpstr>Default - Custom Layout</vt:lpstr>
      <vt:lpstr>Ohio Department of Higher Education Fall 2017 Update to OCTEO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LLM</dc:creator>
  <cp:lastModifiedBy>Jessica Mercerhill</cp:lastModifiedBy>
  <cp:revision>121</cp:revision>
  <cp:lastPrinted>2011-09-28T20:03:32Z</cp:lastPrinted>
  <dcterms:modified xsi:type="dcterms:W3CDTF">2017-10-26T21:33:35Z</dcterms:modified>
</cp:coreProperties>
</file>