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89" r:id="rId3"/>
    <p:sldId id="292" r:id="rId4"/>
    <p:sldId id="297" r:id="rId5"/>
    <p:sldId id="296" r:id="rId6"/>
    <p:sldId id="333" r:id="rId7"/>
    <p:sldId id="330" r:id="rId8"/>
    <p:sldId id="331" r:id="rId9"/>
    <p:sldId id="332" r:id="rId10"/>
    <p:sldId id="329" r:id="rId11"/>
    <p:sldId id="290" r:id="rId12"/>
    <p:sldId id="309" r:id="rId13"/>
    <p:sldId id="324" r:id="rId14"/>
    <p:sldId id="328" r:id="rId15"/>
    <p:sldId id="327" r:id="rId16"/>
    <p:sldId id="325" r:id="rId17"/>
    <p:sldId id="311" r:id="rId18"/>
    <p:sldId id="312" r:id="rId19"/>
    <p:sldId id="317" r:id="rId20"/>
    <p:sldId id="320" r:id="rId21"/>
    <p:sldId id="313" r:id="rId22"/>
    <p:sldId id="326" r:id="rId23"/>
    <p:sldId id="26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dougherty"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35" autoAdjust="0"/>
  </p:normalViewPr>
  <p:slideViewPr>
    <p:cSldViewPr snapToGrid="0" snapToObjects="1">
      <p:cViewPr varScale="1">
        <p:scale>
          <a:sx n="106" d="100"/>
          <a:sy n="106" d="100"/>
        </p:scale>
        <p:origin x="1686"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AF92525B-6878-486C-8BB3-8FE9FBD718CE}" type="datetimeFigureOut">
              <a:rPr lang="en-US" smtClean="0"/>
              <a:t>10/25/2016</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22279DDF-4A72-42B2-8B4A-DF31D5E6ECD3}" type="slidenum">
              <a:rPr lang="en-US" smtClean="0"/>
              <a:t>‹#›</a:t>
            </a:fld>
            <a:endParaRPr lang="en-US"/>
          </a:p>
        </p:txBody>
      </p:sp>
    </p:spTree>
    <p:extLst>
      <p:ext uri="{BB962C8B-B14F-4D97-AF65-F5344CB8AC3E}">
        <p14:creationId xmlns:p14="http://schemas.microsoft.com/office/powerpoint/2010/main" val="266366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6523B6F3-3266-4202-B244-6C991C95393B}" type="datetimeFigureOut">
              <a:rPr lang="en-US" smtClean="0"/>
              <a:t>10/25/2016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4EE0CA37-B3D3-4D0D-8A2B-1C633EDD525F}" type="slidenum">
              <a:rPr lang="en-US" smtClean="0"/>
              <a:t>‹#›</a:t>
            </a:fld>
            <a:endParaRPr lang="en-US"/>
          </a:p>
        </p:txBody>
      </p:sp>
    </p:spTree>
    <p:extLst>
      <p:ext uri="{BB962C8B-B14F-4D97-AF65-F5344CB8AC3E}">
        <p14:creationId xmlns:p14="http://schemas.microsoft.com/office/powerpoint/2010/main" val="188593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4</a:t>
            </a:fld>
            <a:endParaRPr lang="en-US"/>
          </a:p>
        </p:txBody>
      </p:sp>
    </p:spTree>
    <p:extLst>
      <p:ext uri="{BB962C8B-B14F-4D97-AF65-F5344CB8AC3E}">
        <p14:creationId xmlns:p14="http://schemas.microsoft.com/office/powerpoint/2010/main" val="1783913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ohio.gov/getattachment/Topics/Teaching/Resident-Educator-Program/The-Assessment-Year-s/Unsuccessful-RESA-Attempts-Communication.pdf.aspx" TargetMode="External"/><Relationship Id="rId2" Type="http://schemas.openxmlformats.org/officeDocument/2006/relationships/hyperlink" Target="http://www.educopia.com/resa/educopia-resa-resour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ducation.ohio.gov/Topics/Academic-Content-Standards/Mathematics" TargetMode="External"/><Relationship Id="rId13" Type="http://schemas.openxmlformats.org/officeDocument/2006/relationships/hyperlink" Target="http://education.ohio.gov/Topics/Academic-Content-Standards/Foreign-Language" TargetMode="External"/><Relationship Id="rId3" Type="http://schemas.openxmlformats.org/officeDocument/2006/relationships/hyperlink" Target="http://education.ohio.gov/Topics/Academic-Content-Standards/English" TargetMode="External"/><Relationship Id="rId7" Type="http://schemas.openxmlformats.org/officeDocument/2006/relationships/hyperlink" Target="http://education.ohio.gov/Topics/Academic-Content-Standards/Library-Guidelines" TargetMode="External"/><Relationship Id="rId12" Type="http://schemas.openxmlformats.org/officeDocument/2006/relationships/hyperlink" Target="http://education.ohio.gov/Topics/Academic-Content-Standards/Technology" TargetMode="External"/><Relationship Id="rId2" Type="http://schemas.openxmlformats.org/officeDocument/2006/relationships/hyperlink" Target="http://education.ohio.gov/Topics/Ohios-Learning-Standards" TargetMode="External"/><Relationship Id="rId1" Type="http://schemas.openxmlformats.org/officeDocument/2006/relationships/slideLayout" Target="../slideLayouts/slideLayout2.xml"/><Relationship Id="rId6" Type="http://schemas.openxmlformats.org/officeDocument/2006/relationships/hyperlink" Target="http://education.ohio.gov/Topics/Ohios-Learning-Standards/Health-Education" TargetMode="External"/><Relationship Id="rId11" Type="http://schemas.openxmlformats.org/officeDocument/2006/relationships/hyperlink" Target="http://education.ohio.gov/Topics/Academic-Content-Standards/Social-Studies" TargetMode="External"/><Relationship Id="rId5" Type="http://schemas.openxmlformats.org/officeDocument/2006/relationships/hyperlink" Target="http://education.ohio.gov/Topics/Academic-Content-Standards/2012-Revised-Fine-Arts-Standards" TargetMode="External"/><Relationship Id="rId10" Type="http://schemas.openxmlformats.org/officeDocument/2006/relationships/hyperlink" Target="http://education.ohio.gov/Topics/Academic-Content-Standards/Science" TargetMode="External"/><Relationship Id="rId4" Type="http://schemas.openxmlformats.org/officeDocument/2006/relationships/hyperlink" Target="http://education.ohio.gov/Topics/Academic-Content-Standards/Financial-Literacy" TargetMode="External"/><Relationship Id="rId9" Type="http://schemas.openxmlformats.org/officeDocument/2006/relationships/hyperlink" Target="http://education.ohio.gov/Topics/Academic-Content-Standards/Physical-Education"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education.ohio.gov/Topics/Ohios-Learning-Standards/Standard-Revision-Overvie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rveymonkey.com/r/F9RPXQ3" TargetMode="External"/><Relationship Id="rId2" Type="http://schemas.openxmlformats.org/officeDocument/2006/relationships/hyperlink" Target="http://education.ohio.gov/Topics/Ohios-Learning-Standards/Standard-Revision-Overview/Standards-Revision-English-Language-Arts-and-Mathe/Model-Curricula-Revision-for-English-Language-Art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urveymonkey.com/r/F9P7KNR"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erry.Martinez@eduation.ohio.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itle2.ed.gov/defaul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OCTEO </a:t>
            </a:r>
            <a:r>
              <a:rPr lang="en-US" cap="small" dirty="0"/>
              <a:t>Conference</a:t>
            </a:r>
            <a:endParaRPr lang="en-US" sz="4000" cap="small" dirty="0"/>
          </a:p>
        </p:txBody>
      </p:sp>
      <p:sp>
        <p:nvSpPr>
          <p:cNvPr id="3" name="Subtitle 2"/>
          <p:cNvSpPr>
            <a:spLocks noGrp="1"/>
          </p:cNvSpPr>
          <p:nvPr>
            <p:ph type="subTitle" idx="1"/>
          </p:nvPr>
        </p:nvSpPr>
        <p:spPr>
          <a:xfrm>
            <a:off x="406467" y="6173148"/>
            <a:ext cx="6400800" cy="430887"/>
          </a:xfrm>
        </p:spPr>
        <p:txBody>
          <a:bodyPr/>
          <a:lstStyle/>
          <a:p>
            <a:r>
              <a:rPr lang="en-US" cap="small" dirty="0"/>
              <a:t>ODE Update ∙ October 28,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99" y="139592"/>
            <a:ext cx="8038164" cy="1077218"/>
          </a:xfrm>
        </p:spPr>
        <p:txBody>
          <a:bodyPr/>
          <a:lstStyle/>
          <a:p>
            <a:r>
              <a:rPr lang="en-US" cap="small" dirty="0"/>
              <a:t>Title II Indicators </a:t>
            </a:r>
            <a:r>
              <a:rPr lang="en-US" sz="3600" cap="small" dirty="0"/>
              <a:t>(2018)</a:t>
            </a:r>
            <a:br>
              <a:rPr lang="en-US" sz="2800" cap="small" dirty="0"/>
            </a:br>
            <a:r>
              <a:rPr lang="en-US" sz="2800" dirty="0"/>
              <a:t>AY 2016-2017</a:t>
            </a:r>
            <a:endParaRPr lang="en-US" cap="small" dirty="0"/>
          </a:p>
        </p:txBody>
      </p:sp>
      <p:sp>
        <p:nvSpPr>
          <p:cNvPr id="3" name="Content Placeholder 2"/>
          <p:cNvSpPr>
            <a:spLocks noGrp="1"/>
          </p:cNvSpPr>
          <p:nvPr>
            <p:ph idx="1"/>
          </p:nvPr>
        </p:nvSpPr>
        <p:spPr>
          <a:xfrm>
            <a:off x="497942" y="1215776"/>
            <a:ext cx="8057584" cy="5316300"/>
          </a:xfrm>
        </p:spPr>
        <p:txBody>
          <a:bodyPr/>
          <a:lstStyle/>
          <a:p>
            <a:pPr marL="0" indent="0">
              <a:spcAft>
                <a:spcPts val="1800"/>
              </a:spcAft>
              <a:buNone/>
            </a:pPr>
            <a:r>
              <a:rPr lang="en-US" b="1" dirty="0">
                <a:solidFill>
                  <a:schemeClr val="accent5">
                    <a:lumMod val="75000"/>
                  </a:schemeClr>
                </a:solidFill>
              </a:rPr>
              <a:t>4) Accreditation or State Approval: </a:t>
            </a:r>
            <a:r>
              <a:rPr lang="en-US" dirty="0">
                <a:ea typeface="ＭＳ Ｐゴシック" pitchFamily="18" charset="-128"/>
              </a:rPr>
              <a:t>whether a program is accredited or teachers who have graduated from the program have quality clinical preparation, content and pedagogical knowledge and meet rigorous exit qualifications.</a:t>
            </a:r>
          </a:p>
          <a:p>
            <a:pPr marL="0" indent="0">
              <a:buFont typeface="Wingdings" panose="05000000000000000000" pitchFamily="2" charset="2"/>
              <a:buNone/>
              <a:defRPr/>
            </a:pPr>
            <a:r>
              <a:rPr lang="en-US" sz="2800" b="1" dirty="0">
                <a:solidFill>
                  <a:schemeClr val="accent5">
                    <a:lumMod val="75000"/>
                  </a:schemeClr>
                </a:solidFill>
                <a:ea typeface="ＭＳ Ｐゴシック" pitchFamily="18" charset="-128"/>
              </a:rPr>
              <a:t>Other: </a:t>
            </a:r>
            <a:r>
              <a:rPr lang="en-US" sz="2800" dirty="0">
                <a:ea typeface="ＭＳ Ｐゴシック" pitchFamily="18" charset="-128"/>
              </a:rPr>
              <a:t>At state discretion, other indicators may be used for assessing effect on student performance, such as student survey results, but they must be the same for all programs in State.</a:t>
            </a:r>
          </a:p>
          <a:p>
            <a:pPr marL="0" indent="0">
              <a:spcAft>
                <a:spcPts val="1800"/>
              </a:spcAft>
              <a:buNone/>
            </a:pPr>
            <a:endParaRPr lang="en-US" dirty="0"/>
          </a:p>
          <a:p>
            <a:pPr marL="0" indent="0">
              <a:buNone/>
            </a:pPr>
            <a:endParaRPr lang="en-US" sz="800" dirty="0"/>
          </a:p>
          <a:p>
            <a:endParaRPr lang="en-US" dirty="0"/>
          </a:p>
        </p:txBody>
      </p:sp>
    </p:spTree>
    <p:extLst>
      <p:ext uri="{BB962C8B-B14F-4D97-AF65-F5344CB8AC3E}">
        <p14:creationId xmlns:p14="http://schemas.microsoft.com/office/powerpoint/2010/main" val="91672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98" y="445191"/>
            <a:ext cx="7498663" cy="646331"/>
          </a:xfrm>
        </p:spPr>
        <p:txBody>
          <a:bodyPr/>
          <a:lstStyle/>
          <a:p>
            <a:r>
              <a:rPr lang="en-US" cap="small" dirty="0"/>
              <a:t>Resident Educator Program</a:t>
            </a:r>
          </a:p>
        </p:txBody>
      </p:sp>
      <p:sp>
        <p:nvSpPr>
          <p:cNvPr id="3" name="Content Placeholder 2"/>
          <p:cNvSpPr>
            <a:spLocks noGrp="1"/>
          </p:cNvSpPr>
          <p:nvPr>
            <p:ph idx="1"/>
          </p:nvPr>
        </p:nvSpPr>
        <p:spPr>
          <a:xfrm>
            <a:off x="425006" y="1774414"/>
            <a:ext cx="8201467" cy="4744283"/>
          </a:xfrm>
        </p:spPr>
        <p:txBody>
          <a:bodyPr/>
          <a:lstStyle/>
          <a:p>
            <a:pPr marL="0" indent="0">
              <a:buNone/>
            </a:pPr>
            <a:r>
              <a:rPr lang="en-US" sz="2000" b="1" dirty="0"/>
              <a:t>2015-2016 Resident Educator (RE) Program Statewide</a:t>
            </a:r>
          </a:p>
          <a:p>
            <a:r>
              <a:rPr lang="en-US" sz="1800" dirty="0"/>
              <a:t>Total number of REs who participated in the RE Program (N=24,724)</a:t>
            </a:r>
          </a:p>
          <a:p>
            <a:r>
              <a:rPr lang="en-US" sz="1800" dirty="0"/>
              <a:t>Total number of REs who took the RESA (n=8,477)</a:t>
            </a:r>
          </a:p>
          <a:p>
            <a:pPr marL="0" indent="0">
              <a:buNone/>
            </a:pPr>
            <a:endParaRPr lang="en-US" sz="1800" dirty="0"/>
          </a:p>
          <a:p>
            <a:pPr marL="0" indent="0">
              <a:buNone/>
            </a:pPr>
            <a:r>
              <a:rPr lang="en-US" sz="2000" b="1" dirty="0"/>
              <a:t>2016-2017 Resident Educator Program Statewide (as of October 25)</a:t>
            </a:r>
          </a:p>
          <a:p>
            <a:r>
              <a:rPr lang="en-US" sz="1800" dirty="0"/>
              <a:t>Total number of REs who are registered in the RE Program (N=21,792) </a:t>
            </a:r>
          </a:p>
          <a:p>
            <a:r>
              <a:rPr lang="en-US" sz="1800" dirty="0"/>
              <a:t>Total number of REs who are registered to take the RESA (n=8,370)</a:t>
            </a:r>
          </a:p>
          <a:p>
            <a:pPr marL="0" indent="0" algn="ctr">
              <a:buNone/>
            </a:pPr>
            <a:r>
              <a:rPr lang="en-US" sz="2000" i="1" dirty="0">
                <a:solidFill>
                  <a:schemeClr val="accent5">
                    <a:lumMod val="75000"/>
                  </a:schemeClr>
                </a:solidFill>
              </a:rPr>
              <a:t>Registration Closes November 15</a:t>
            </a:r>
          </a:p>
          <a:p>
            <a:pPr marL="0" indent="0">
              <a:buNone/>
            </a:pPr>
            <a:endParaRPr lang="en-US" sz="1200" dirty="0"/>
          </a:p>
          <a:p>
            <a:pPr marL="0" indent="0">
              <a:buNone/>
            </a:pPr>
            <a:endParaRPr lang="en-US" sz="1200" dirty="0"/>
          </a:p>
          <a:p>
            <a:pPr marL="0" indent="0">
              <a:buNone/>
            </a:pPr>
            <a:r>
              <a:rPr lang="en-US" sz="2400" dirty="0"/>
              <a:t>Resident educators must take the RESA summative assessment </a:t>
            </a:r>
            <a:r>
              <a:rPr lang="en-US" sz="2400" b="1" dirty="0"/>
              <a:t>in year three of the program</a:t>
            </a:r>
            <a:r>
              <a:rPr lang="en-US" sz="2400" dirty="0"/>
              <a:t>. </a:t>
            </a:r>
          </a:p>
          <a:p>
            <a:pPr marL="0" indent="0" algn="ctr">
              <a:buNone/>
            </a:pPr>
            <a:endParaRPr lang="en-US" dirty="0"/>
          </a:p>
          <a:p>
            <a:pPr marL="0" indent="0">
              <a:buNone/>
            </a:pPr>
            <a:endParaRPr lang="en-US" sz="1600" dirty="0"/>
          </a:p>
        </p:txBody>
      </p:sp>
      <p:cxnSp>
        <p:nvCxnSpPr>
          <p:cNvPr id="4" name="Straight Connector 3"/>
          <p:cNvCxnSpPr/>
          <p:nvPr/>
        </p:nvCxnSpPr>
        <p:spPr bwMode="auto">
          <a:xfrm>
            <a:off x="425006" y="1534596"/>
            <a:ext cx="8201467"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09" y="294740"/>
            <a:ext cx="1006763" cy="1024323"/>
          </a:xfrm>
          <a:prstGeom prst="rect">
            <a:avLst/>
          </a:prstGeom>
        </p:spPr>
      </p:pic>
      <p:cxnSp>
        <p:nvCxnSpPr>
          <p:cNvPr id="6" name="Straight Connector 5"/>
          <p:cNvCxnSpPr/>
          <p:nvPr/>
        </p:nvCxnSpPr>
        <p:spPr bwMode="auto">
          <a:xfrm flipV="1">
            <a:off x="405926" y="4672788"/>
            <a:ext cx="8220547" cy="33956"/>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15096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120751"/>
            <a:ext cx="8746837" cy="1231106"/>
          </a:xfrm>
        </p:spPr>
        <p:txBody>
          <a:bodyPr/>
          <a:lstStyle/>
          <a:p>
            <a:r>
              <a:rPr lang="en-US" sz="4000" cap="small" dirty="0"/>
              <a:t>Resident Educator Summative Assessment (RESA)</a:t>
            </a:r>
          </a:p>
        </p:txBody>
      </p:sp>
      <p:sp>
        <p:nvSpPr>
          <p:cNvPr id="3" name="Content Placeholder 2"/>
          <p:cNvSpPr>
            <a:spLocks noGrp="1"/>
          </p:cNvSpPr>
          <p:nvPr>
            <p:ph idx="1"/>
          </p:nvPr>
        </p:nvSpPr>
        <p:spPr>
          <a:xfrm>
            <a:off x="429092" y="1461147"/>
            <a:ext cx="8368938" cy="4993974"/>
          </a:xfrm>
        </p:spPr>
        <p:txBody>
          <a:bodyPr/>
          <a:lstStyle/>
          <a:p>
            <a:pPr marL="0" indent="0">
              <a:buNone/>
            </a:pPr>
            <a:r>
              <a:rPr lang="en-US" sz="2800" b="1" dirty="0">
                <a:solidFill>
                  <a:schemeClr val="accent5">
                    <a:lumMod val="75000"/>
                  </a:schemeClr>
                </a:solidFill>
              </a:rPr>
              <a:t>RESA webinars </a:t>
            </a:r>
            <a:r>
              <a:rPr lang="en-US" sz="2800" dirty="0">
                <a:solidFill>
                  <a:schemeClr val="accent5">
                    <a:lumMod val="75000"/>
                  </a:schemeClr>
                </a:solidFill>
              </a:rPr>
              <a:t>are available on the </a:t>
            </a:r>
            <a:r>
              <a:rPr lang="en-US" sz="2800" dirty="0" err="1">
                <a:solidFill>
                  <a:schemeClr val="accent5">
                    <a:lumMod val="75000"/>
                  </a:schemeClr>
                </a:solidFill>
              </a:rPr>
              <a:t>Educopia</a:t>
            </a:r>
            <a:r>
              <a:rPr lang="en-US" sz="2800" dirty="0">
                <a:solidFill>
                  <a:schemeClr val="accent5">
                    <a:lumMod val="75000"/>
                  </a:schemeClr>
                </a:solidFill>
              </a:rPr>
              <a:t> website at: </a:t>
            </a:r>
          </a:p>
          <a:p>
            <a:pPr marL="0" indent="0" algn="ctr">
              <a:buNone/>
            </a:pPr>
            <a:r>
              <a:rPr lang="en-US" sz="2600" dirty="0">
                <a:hlinkClick r:id="rId2"/>
              </a:rPr>
              <a:t>http://www.educopia.com/resa/educopia-resa-resources/</a:t>
            </a:r>
            <a:endParaRPr lang="en-US" sz="2600" dirty="0"/>
          </a:p>
          <a:p>
            <a:pPr marL="0" indent="0" algn="ctr">
              <a:buNone/>
            </a:pPr>
            <a:endParaRPr lang="en-US" sz="1200" b="1" cap="small" dirty="0">
              <a:solidFill>
                <a:srgbClr val="3333FF"/>
              </a:solidFill>
            </a:endParaRPr>
          </a:p>
          <a:p>
            <a:pPr marL="0" indent="0" algn="ctr">
              <a:buNone/>
            </a:pPr>
            <a:endParaRPr lang="en-US" sz="1200" b="1" cap="small" dirty="0">
              <a:solidFill>
                <a:srgbClr val="3333FF"/>
              </a:solidFill>
            </a:endParaRPr>
          </a:p>
          <a:p>
            <a:pPr>
              <a:buFont typeface="Wingdings" panose="05000000000000000000" pitchFamily="2" charset="2"/>
              <a:buChar char="Ø"/>
            </a:pPr>
            <a:r>
              <a:rPr lang="en-US" dirty="0">
                <a:solidFill>
                  <a:srgbClr val="C00000"/>
                </a:solidFill>
              </a:rPr>
              <a:t> </a:t>
            </a:r>
            <a:r>
              <a:rPr lang="en-US" sz="2800" dirty="0">
                <a:solidFill>
                  <a:srgbClr val="C00000"/>
                </a:solidFill>
              </a:rPr>
              <a:t>REs who </a:t>
            </a:r>
            <a:r>
              <a:rPr lang="en-US" sz="2800" dirty="0">
                <a:solidFill>
                  <a:schemeClr val="accent5">
                    <a:lumMod val="75000"/>
                  </a:schemeClr>
                </a:solidFill>
              </a:rPr>
              <a:t>fail</a:t>
            </a:r>
            <a:r>
              <a:rPr lang="en-US" sz="2800" dirty="0">
                <a:solidFill>
                  <a:srgbClr val="C00000"/>
                </a:solidFill>
              </a:rPr>
              <a:t> the RESA three times will have 	their licenses inactivated by ODE</a:t>
            </a:r>
          </a:p>
          <a:p>
            <a:pPr marL="0" indent="0" algn="ctr">
              <a:buNone/>
            </a:pPr>
            <a:r>
              <a:rPr lang="en-US" sz="2000" dirty="0">
                <a:solidFill>
                  <a:srgbClr val="C00000"/>
                </a:solidFill>
                <a:hlinkClick r:id="rId3"/>
              </a:rPr>
              <a:t>http://education.ohio.gov/getattachment/Topics/Teaching/Resident-Educator-Program/The-Assessment-Year-s/Unsuccessful-RESA-Attempts-Communication.pdf.aspx</a:t>
            </a:r>
            <a:endParaRPr lang="en-US" sz="2000" dirty="0">
              <a:solidFill>
                <a:srgbClr val="C00000"/>
              </a:solidFill>
            </a:endParaRPr>
          </a:p>
          <a:p>
            <a:pPr>
              <a:buFont typeface="Wingdings" panose="05000000000000000000" pitchFamily="2" charset="2"/>
              <a:buChar char="Ø"/>
            </a:pPr>
            <a:r>
              <a:rPr lang="en-US" dirty="0">
                <a:solidFill>
                  <a:srgbClr val="C00000"/>
                </a:solidFill>
              </a:rPr>
              <a:t> </a:t>
            </a:r>
            <a:r>
              <a:rPr lang="en-US" sz="2800" dirty="0">
                <a:solidFill>
                  <a:srgbClr val="C00000"/>
                </a:solidFill>
              </a:rPr>
              <a:t>They will have to complete 3 semester hours of coursework in education</a:t>
            </a:r>
            <a:endParaRPr lang="en-US" sz="2800" dirty="0"/>
          </a:p>
        </p:txBody>
      </p:sp>
      <p:cxnSp>
        <p:nvCxnSpPr>
          <p:cNvPr id="4" name="Straight Connector 3"/>
          <p:cNvCxnSpPr/>
          <p:nvPr/>
        </p:nvCxnSpPr>
        <p:spPr bwMode="auto">
          <a:xfrm flipV="1">
            <a:off x="429092" y="3078302"/>
            <a:ext cx="8368938" cy="16978"/>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50569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17" y="559006"/>
            <a:ext cx="8746837" cy="1723549"/>
          </a:xfrm>
        </p:spPr>
        <p:txBody>
          <a:bodyPr/>
          <a:lstStyle/>
          <a:p>
            <a:pPr>
              <a:spcBef>
                <a:spcPts val="0"/>
              </a:spcBef>
              <a:spcAft>
                <a:spcPts val="1800"/>
              </a:spcAft>
            </a:pPr>
            <a:r>
              <a:rPr lang="en-US" sz="4400" cap="small" dirty="0"/>
              <a:t>Ohio’s Learning Standards</a:t>
            </a:r>
            <a:br>
              <a:rPr lang="en-US" sz="4400" cap="small" dirty="0"/>
            </a:br>
            <a:r>
              <a:rPr lang="en-US" sz="2400" b="0" dirty="0">
                <a:solidFill>
                  <a:schemeClr val="accent5">
                    <a:lumMod val="75000"/>
                  </a:schemeClr>
                </a:solidFill>
                <a:hlinkClick r:id="rId2"/>
              </a:rPr>
              <a:t>http://education.ohio.gov/Topics/Ohios-Learning-Standards</a:t>
            </a:r>
            <a:br>
              <a:rPr lang="en-US" sz="4400" cap="small" dirty="0"/>
            </a:br>
            <a:endParaRPr lang="en-US" sz="4400" cap="small" dirty="0"/>
          </a:p>
        </p:txBody>
      </p:sp>
      <p:sp>
        <p:nvSpPr>
          <p:cNvPr id="3" name="Content Placeholder 2"/>
          <p:cNvSpPr>
            <a:spLocks noGrp="1"/>
          </p:cNvSpPr>
          <p:nvPr>
            <p:ph idx="1"/>
          </p:nvPr>
        </p:nvSpPr>
        <p:spPr>
          <a:xfrm>
            <a:off x="851026" y="2190939"/>
            <a:ext cx="3965418" cy="4409352"/>
          </a:xfrm>
        </p:spPr>
        <p:txBody>
          <a:bodyPr/>
          <a:lstStyle/>
          <a:p>
            <a:pPr>
              <a:spcBef>
                <a:spcPts val="700"/>
              </a:spcBef>
            </a:pPr>
            <a:r>
              <a:rPr lang="en-US" sz="2800" dirty="0">
                <a:hlinkClick r:id="rId3"/>
              </a:rPr>
              <a:t>Early Learning</a:t>
            </a:r>
          </a:p>
          <a:p>
            <a:pPr>
              <a:spcBef>
                <a:spcPts val="700"/>
              </a:spcBef>
            </a:pPr>
            <a:r>
              <a:rPr lang="en-US" sz="2800" dirty="0">
                <a:hlinkClick r:id="rId3"/>
              </a:rPr>
              <a:t>English Language Arts</a:t>
            </a:r>
            <a:endParaRPr lang="en-US" sz="2800" dirty="0"/>
          </a:p>
          <a:p>
            <a:pPr>
              <a:spcBef>
                <a:spcPts val="700"/>
              </a:spcBef>
            </a:pPr>
            <a:r>
              <a:rPr lang="en-US" sz="2800" dirty="0">
                <a:hlinkClick r:id="rId4"/>
              </a:rPr>
              <a:t>Financial Literacy</a:t>
            </a:r>
            <a:endParaRPr lang="en-US" sz="2800" dirty="0"/>
          </a:p>
          <a:p>
            <a:pPr>
              <a:spcBef>
                <a:spcPts val="700"/>
              </a:spcBef>
            </a:pPr>
            <a:r>
              <a:rPr lang="en-US" sz="2800" dirty="0">
                <a:hlinkClick r:id="rId5"/>
              </a:rPr>
              <a:t>Fine Arts</a:t>
            </a:r>
            <a:endParaRPr lang="en-US" sz="2800" dirty="0"/>
          </a:p>
          <a:p>
            <a:pPr>
              <a:spcBef>
                <a:spcPts val="700"/>
              </a:spcBef>
            </a:pPr>
            <a:r>
              <a:rPr lang="en-US" sz="2800" dirty="0">
                <a:hlinkClick r:id="rId6"/>
              </a:rPr>
              <a:t>Health Education</a:t>
            </a:r>
            <a:endParaRPr lang="en-US" sz="2800" dirty="0"/>
          </a:p>
          <a:p>
            <a:pPr>
              <a:spcBef>
                <a:spcPts val="700"/>
              </a:spcBef>
            </a:pPr>
            <a:r>
              <a:rPr lang="en-US" sz="2800" dirty="0">
                <a:hlinkClick r:id="rId7"/>
              </a:rPr>
              <a:t>Library Guidelines</a:t>
            </a:r>
            <a:endParaRPr lang="en-US" sz="2800" dirty="0"/>
          </a:p>
          <a:p>
            <a:pPr marL="0" indent="0">
              <a:buNone/>
            </a:pPr>
            <a:endParaRPr lang="en-US" sz="1600" dirty="0"/>
          </a:p>
        </p:txBody>
      </p:sp>
      <p:sp>
        <p:nvSpPr>
          <p:cNvPr id="4" name="TextBox 3"/>
          <p:cNvSpPr txBox="1"/>
          <p:nvPr/>
        </p:nvSpPr>
        <p:spPr>
          <a:xfrm>
            <a:off x="4961300" y="2127565"/>
            <a:ext cx="3711920" cy="3126497"/>
          </a:xfrm>
          <a:prstGeom prst="rect">
            <a:avLst/>
          </a:prstGeom>
          <a:noFill/>
        </p:spPr>
        <p:txBody>
          <a:bodyPr wrap="square" rtlCol="0">
            <a:spAutoFit/>
          </a:bodyPr>
          <a:lstStyle/>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8"/>
              </a:rPr>
              <a:t>Mathematics</a:t>
            </a:r>
            <a:endParaRPr lang="en-US" sz="2800" dirty="0">
              <a:latin typeface="Arial" panose="020B0604020202020204" pitchFamily="34" charset="0"/>
              <a:cs typeface="Arial" panose="020B0604020202020204" pitchFamily="34" charset="0"/>
            </a:endParaRPr>
          </a:p>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9"/>
              </a:rPr>
              <a:t>Physical Education</a:t>
            </a:r>
            <a:endParaRPr lang="en-US" sz="2800" dirty="0">
              <a:latin typeface="Arial" panose="020B0604020202020204" pitchFamily="34" charset="0"/>
              <a:cs typeface="Arial" panose="020B0604020202020204" pitchFamily="34" charset="0"/>
            </a:endParaRPr>
          </a:p>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10"/>
              </a:rPr>
              <a:t>Science</a:t>
            </a:r>
            <a:endParaRPr lang="en-US" sz="2800" dirty="0">
              <a:latin typeface="Arial" panose="020B0604020202020204" pitchFamily="34" charset="0"/>
              <a:cs typeface="Arial" panose="020B0604020202020204" pitchFamily="34" charset="0"/>
            </a:endParaRPr>
          </a:p>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11"/>
              </a:rPr>
              <a:t>Social Studies</a:t>
            </a:r>
            <a:endParaRPr lang="en-US" sz="2800" dirty="0">
              <a:latin typeface="Arial" panose="020B0604020202020204" pitchFamily="34" charset="0"/>
              <a:cs typeface="Arial" panose="020B0604020202020204" pitchFamily="34" charset="0"/>
            </a:endParaRPr>
          </a:p>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12"/>
              </a:rPr>
              <a:t>Technology</a:t>
            </a:r>
            <a:endParaRPr lang="en-US" sz="2800" dirty="0">
              <a:latin typeface="Arial" panose="020B0604020202020204" pitchFamily="34" charset="0"/>
              <a:cs typeface="Arial" panose="020B0604020202020204" pitchFamily="34" charset="0"/>
            </a:endParaRPr>
          </a:p>
          <a:p>
            <a:pPr marL="227013" indent="-227013">
              <a:spcBef>
                <a:spcPts val="700"/>
              </a:spcBef>
              <a:buFont typeface="Arial" panose="020B0604020202020204" pitchFamily="34" charset="0"/>
              <a:buChar char="•"/>
            </a:pPr>
            <a:r>
              <a:rPr lang="en-US" sz="2800" dirty="0">
                <a:latin typeface="Arial" panose="020B0604020202020204" pitchFamily="34" charset="0"/>
                <a:cs typeface="Arial" panose="020B0604020202020204" pitchFamily="34" charset="0"/>
                <a:hlinkClick r:id="rId13"/>
              </a:rPr>
              <a:t>World Languages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6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287402"/>
            <a:ext cx="8746837" cy="1107996"/>
          </a:xfrm>
        </p:spPr>
        <p:txBody>
          <a:bodyPr/>
          <a:lstStyle/>
          <a:p>
            <a:pPr>
              <a:spcBef>
                <a:spcPts val="0"/>
              </a:spcBef>
              <a:spcAft>
                <a:spcPts val="1800"/>
              </a:spcAft>
            </a:pPr>
            <a:r>
              <a:rPr lang="en-US" sz="4400" cap="small" dirty="0"/>
              <a:t>Ohio’s Learning Standards</a:t>
            </a:r>
            <a:br>
              <a:rPr lang="en-US" sz="4400" cap="small" dirty="0"/>
            </a:br>
            <a:r>
              <a:rPr lang="en-US" sz="2800" cap="small" dirty="0"/>
              <a:t>Revisions</a:t>
            </a:r>
          </a:p>
        </p:txBody>
      </p:sp>
      <p:sp>
        <p:nvSpPr>
          <p:cNvPr id="3" name="Content Placeholder 2"/>
          <p:cNvSpPr>
            <a:spLocks noGrp="1"/>
          </p:cNvSpPr>
          <p:nvPr>
            <p:ph idx="1"/>
          </p:nvPr>
        </p:nvSpPr>
        <p:spPr>
          <a:xfrm>
            <a:off x="406401" y="1593371"/>
            <a:ext cx="8580581" cy="5454751"/>
          </a:xfrm>
        </p:spPr>
        <p:txBody>
          <a:bodyPr/>
          <a:lstStyle/>
          <a:p>
            <a:pPr marL="0" indent="0" algn="ctr">
              <a:buNone/>
            </a:pPr>
            <a:r>
              <a:rPr lang="en-US" sz="2000" dirty="0">
                <a:solidFill>
                  <a:srgbClr val="C00000"/>
                </a:solidFill>
                <a:hlinkClick r:id="rId2"/>
              </a:rPr>
              <a:t>https://education.ohio.gov/Topics/Ohios-Learning-Standards/Standard-Revision-Overview</a:t>
            </a:r>
            <a:endParaRPr lang="en-US" sz="2000" dirty="0">
              <a:solidFill>
                <a:srgbClr val="C00000"/>
              </a:solidFill>
            </a:endParaRPr>
          </a:p>
          <a:p>
            <a:pPr marL="0" indent="0" algn="ctr">
              <a:buNone/>
            </a:pPr>
            <a:r>
              <a:rPr lang="en-US" sz="2000" dirty="0">
                <a:solidFill>
                  <a:srgbClr val="C00000"/>
                </a:solidFill>
              </a:rPr>
              <a:t>Sign-up for email updates</a:t>
            </a:r>
          </a:p>
          <a:p>
            <a:pPr>
              <a:buFont typeface="Wingdings" panose="05000000000000000000" pitchFamily="2" charset="2"/>
              <a:buChar char="Ø"/>
            </a:pPr>
            <a:r>
              <a:rPr lang="en-US" sz="2800" dirty="0"/>
              <a:t> </a:t>
            </a:r>
            <a:r>
              <a:rPr lang="en-US" sz="2800" u="sng" dirty="0"/>
              <a:t>2016-2017:</a:t>
            </a:r>
          </a:p>
          <a:p>
            <a:pPr>
              <a:buFont typeface="Wingdings" panose="05000000000000000000" pitchFamily="2" charset="2"/>
              <a:buChar char="Ø"/>
            </a:pPr>
            <a:r>
              <a:rPr lang="en-US" sz="2800" dirty="0"/>
              <a:t> </a:t>
            </a:r>
            <a:r>
              <a:rPr lang="en-US" sz="2800" i="1" dirty="0">
                <a:solidFill>
                  <a:srgbClr val="3333FF"/>
                </a:solidFill>
              </a:rPr>
              <a:t>English Language Arts and Mathematics</a:t>
            </a:r>
          </a:p>
          <a:p>
            <a:pPr lvl="1">
              <a:buFont typeface="Wingdings" panose="05000000000000000000" pitchFamily="2" charset="2"/>
              <a:buChar char="Ø"/>
            </a:pPr>
            <a:r>
              <a:rPr lang="en-US" sz="2400" dirty="0"/>
              <a:t> SBOE expected to approve revised standards 2016-2017</a:t>
            </a:r>
          </a:p>
          <a:p>
            <a:pPr lvl="1">
              <a:buFont typeface="Wingdings" panose="05000000000000000000" pitchFamily="2" charset="2"/>
              <a:buChar char="Ø"/>
            </a:pPr>
            <a:r>
              <a:rPr lang="en-US" sz="2400" dirty="0"/>
              <a:t> Model Curricula writing teams form and prepare updates 2016-2017</a:t>
            </a:r>
          </a:p>
          <a:p>
            <a:pPr>
              <a:buFont typeface="Wingdings" panose="05000000000000000000" pitchFamily="2" charset="2"/>
              <a:buChar char="Ø"/>
            </a:pPr>
            <a:r>
              <a:rPr lang="en-US" sz="2400" dirty="0">
                <a:solidFill>
                  <a:srgbClr val="C00000"/>
                </a:solidFill>
              </a:rPr>
              <a:t> Educators begin to transition to the revised standards in 2017-2018 School Year</a:t>
            </a:r>
          </a:p>
          <a:p>
            <a:pPr>
              <a:buFont typeface="Wingdings" panose="05000000000000000000" pitchFamily="2" charset="2"/>
              <a:buChar char="Ø"/>
            </a:pPr>
            <a:endParaRPr lang="en-US" sz="1600" dirty="0"/>
          </a:p>
        </p:txBody>
      </p:sp>
    </p:spTree>
    <p:extLst>
      <p:ext uri="{BB962C8B-B14F-4D97-AF65-F5344CB8AC3E}">
        <p14:creationId xmlns:p14="http://schemas.microsoft.com/office/powerpoint/2010/main" val="374167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20" y="1077724"/>
            <a:ext cx="8580581" cy="5952292"/>
          </a:xfrm>
        </p:spPr>
        <p:txBody>
          <a:bodyPr/>
          <a:lstStyle/>
          <a:p>
            <a:pPr marL="0" indent="0" algn="ctr">
              <a:buNone/>
            </a:pPr>
            <a:r>
              <a:rPr lang="en-US" sz="2800" i="1" dirty="0">
                <a:solidFill>
                  <a:srgbClr val="3333FF"/>
                </a:solidFill>
              </a:rPr>
              <a:t>English Language Arts and Mathematics</a:t>
            </a:r>
          </a:p>
          <a:p>
            <a:pPr marL="0" lvl="0" indent="0">
              <a:buNone/>
            </a:pPr>
            <a:r>
              <a:rPr lang="en-US" altLang="en-US" sz="2200" dirty="0">
                <a:solidFill>
                  <a:srgbClr val="C52229"/>
                </a:solidFill>
                <a:latin typeface="Open Sans"/>
              </a:rPr>
              <a:t>Volunteer for a Model Curricula writing team – now through Oct. 31</a:t>
            </a:r>
          </a:p>
          <a:p>
            <a:pPr marL="0" indent="0">
              <a:buNone/>
            </a:pPr>
            <a:endParaRPr lang="en-US" sz="2800" i="1" dirty="0">
              <a:solidFill>
                <a:srgbClr val="3333FF"/>
              </a:solidFill>
            </a:endParaRPr>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marL="0" indent="0">
              <a:buNone/>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marL="0" indent="0">
              <a:buNone/>
            </a:pPr>
            <a:endParaRPr lang="en-US" sz="1600" dirty="0"/>
          </a:p>
          <a:p>
            <a:pPr marL="0" indent="0">
              <a:buNone/>
            </a:pPr>
            <a:endParaRPr lang="en-US" sz="1600" dirty="0">
              <a:hlinkClick r:id="rId2"/>
            </a:endParaRPr>
          </a:p>
          <a:p>
            <a:pPr marL="0" indent="0">
              <a:buNone/>
            </a:pPr>
            <a:endParaRPr lang="en-US" sz="1600" dirty="0">
              <a:hlinkClick r:id="rId2"/>
            </a:endParaRPr>
          </a:p>
          <a:p>
            <a:pPr marL="0" indent="0">
              <a:buNone/>
            </a:pPr>
            <a:r>
              <a:rPr lang="en-US" sz="1600" dirty="0">
                <a:hlinkClick r:id="rId2"/>
              </a:rPr>
              <a:t>http://education.ohio.gov/Topics/Ohios-Learning-Standards/Standard-Revision-Overview/Standards-Revision-English-Language-Arts-and-Mathe/Model-Curricula-Revision-for-English-Language-Arts</a:t>
            </a:r>
            <a:endParaRPr lang="en-US" sz="1600" dirty="0"/>
          </a:p>
          <a:p>
            <a:pPr marL="0" indent="0">
              <a:buNone/>
            </a:pPr>
            <a:endParaRPr lang="en-US" sz="1600" dirty="0"/>
          </a:p>
        </p:txBody>
      </p:sp>
      <p:sp>
        <p:nvSpPr>
          <p:cNvPr id="4" name="Rectangle 1"/>
          <p:cNvSpPr>
            <a:spLocks noChangeArrowheads="1"/>
          </p:cNvSpPr>
          <p:nvPr/>
        </p:nvSpPr>
        <p:spPr bwMode="auto">
          <a:xfrm>
            <a:off x="0" y="-117648"/>
            <a:ext cx="65" cy="692497"/>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500" b="0" i="0" u="sng" strike="noStrike" cap="none" normalizeH="0" baseline="0" dirty="0">
              <a:ln>
                <a:noFill/>
              </a:ln>
              <a:solidFill>
                <a:srgbClr val="2D81C2"/>
              </a:solidFill>
              <a:effectLst/>
              <a:latin typeface="Open Sans"/>
            </a:endParaRPr>
          </a:p>
        </p:txBody>
      </p:sp>
      <p:pic>
        <p:nvPicPr>
          <p:cNvPr id="1026" name="Picture 2" descr="English Writing Team Sign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723" y="285806"/>
            <a:ext cx="20764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th Writing Team Signu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524" y="286755"/>
            <a:ext cx="2076450" cy="714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803051308"/>
              </p:ext>
            </p:extLst>
          </p:nvPr>
        </p:nvGraphicFramePr>
        <p:xfrm>
          <a:off x="728573" y="2016902"/>
          <a:ext cx="7315200" cy="3314700"/>
        </p:xfrm>
        <a:graphic>
          <a:graphicData uri="http://schemas.openxmlformats.org/drawingml/2006/table">
            <a:tbl>
              <a:tblPr/>
              <a:tblGrid>
                <a:gridCol w="2901867">
                  <a:extLst>
                    <a:ext uri="{9D8B030D-6E8A-4147-A177-3AD203B41FA5}">
                      <a16:colId xmlns:a16="http://schemas.microsoft.com/office/drawing/2014/main" val="2717266286"/>
                    </a:ext>
                  </a:extLst>
                </a:gridCol>
                <a:gridCol w="4413333">
                  <a:extLst>
                    <a:ext uri="{9D8B030D-6E8A-4147-A177-3AD203B41FA5}">
                      <a16:colId xmlns:a16="http://schemas.microsoft.com/office/drawing/2014/main" val="4090896828"/>
                    </a:ext>
                  </a:extLst>
                </a:gridCol>
              </a:tblGrid>
              <a:tr h="0">
                <a:tc>
                  <a:txBody>
                    <a:bodyPr/>
                    <a:lstStyle/>
                    <a:p>
                      <a:pPr algn="ctr" fontAlgn="t"/>
                      <a:r>
                        <a:rPr lang="en-US" b="1" cap="none" baseline="0" dirty="0">
                          <a:solidFill>
                            <a:srgbClr val="C52229"/>
                          </a:solidFill>
                          <a:effectLst/>
                          <a:latin typeface="inherit"/>
                        </a:rPr>
                        <a:t>TENTATIVE DATES</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b="1" cap="none" baseline="0" dirty="0">
                          <a:solidFill>
                            <a:srgbClr val="C52229"/>
                          </a:solidFill>
                          <a:effectLst/>
                          <a:latin typeface="inherit"/>
                        </a:rPr>
                        <a:t>TASKS</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3056672560"/>
                  </a:ext>
                </a:extLst>
              </a:tr>
              <a:tr h="0">
                <a:tc>
                  <a:txBody>
                    <a:bodyPr/>
                    <a:lstStyle/>
                    <a:p>
                      <a:pPr algn="ctr" fontAlgn="t"/>
                      <a:r>
                        <a:rPr lang="en-US" dirty="0">
                          <a:effectLst/>
                        </a:rPr>
                        <a:t>October 2016</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dirty="0">
                          <a:effectLst/>
                        </a:rPr>
                        <a:t>Volunteer application open for Model Curricula writing teams. </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42484977"/>
                  </a:ext>
                </a:extLst>
              </a:tr>
              <a:tr h="0">
                <a:tc>
                  <a:txBody>
                    <a:bodyPr/>
                    <a:lstStyle/>
                    <a:p>
                      <a:pPr algn="ctr" fontAlgn="t"/>
                      <a:r>
                        <a:rPr lang="en-US" dirty="0">
                          <a:effectLst/>
                        </a:rPr>
                        <a:t>December 2016</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dirty="0">
                          <a:effectLst/>
                        </a:rPr>
                        <a:t>Department notifies writing team members of their selection.</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382145448"/>
                  </a:ext>
                </a:extLst>
              </a:tr>
              <a:tr h="0">
                <a:tc>
                  <a:txBody>
                    <a:bodyPr/>
                    <a:lstStyle/>
                    <a:p>
                      <a:pPr algn="ctr" fontAlgn="t"/>
                      <a:r>
                        <a:rPr lang="en-US">
                          <a:effectLst/>
                        </a:rPr>
                        <a:t>January - June 2017</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dirty="0">
                          <a:effectLst/>
                        </a:rPr>
                        <a:t>Writing teams attend multi-day working meetings to revise and finalize updates to Model Curricula.</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66383531"/>
                  </a:ext>
                </a:extLst>
              </a:tr>
              <a:tr h="0">
                <a:tc>
                  <a:txBody>
                    <a:bodyPr/>
                    <a:lstStyle/>
                    <a:p>
                      <a:pPr algn="ctr" fontAlgn="t"/>
                      <a:r>
                        <a:rPr lang="en-US">
                          <a:effectLst/>
                        </a:rPr>
                        <a:t>Summer 2017</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EEEEEE"/>
                    </a:solidFill>
                  </a:tcPr>
                </a:tc>
                <a:tc>
                  <a:txBody>
                    <a:bodyPr/>
                    <a:lstStyle/>
                    <a:p>
                      <a:pPr algn="ctr" fontAlgn="t"/>
                      <a:r>
                        <a:rPr lang="en-US" dirty="0">
                          <a:effectLst/>
                        </a:rPr>
                        <a:t>Updated Model Curricula presented to State Board of Education.</a:t>
                      </a:r>
                    </a:p>
                  </a:txBody>
                  <a:tcPr marL="57150" marR="57150" marT="57150" marB="57150">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4073450676"/>
                  </a:ext>
                </a:extLst>
              </a:tr>
            </a:tbl>
          </a:graphicData>
        </a:graphic>
      </p:graphicFrame>
    </p:spTree>
    <p:extLst>
      <p:ext uri="{BB962C8B-B14F-4D97-AF65-F5344CB8AC3E}">
        <p14:creationId xmlns:p14="http://schemas.microsoft.com/office/powerpoint/2010/main" val="157207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88226"/>
            <a:ext cx="8746837" cy="1107996"/>
          </a:xfrm>
        </p:spPr>
        <p:txBody>
          <a:bodyPr/>
          <a:lstStyle/>
          <a:p>
            <a:pPr>
              <a:spcBef>
                <a:spcPts val="0"/>
              </a:spcBef>
              <a:spcAft>
                <a:spcPts val="1800"/>
              </a:spcAft>
            </a:pPr>
            <a:r>
              <a:rPr lang="en-US" sz="4400" cap="small" dirty="0"/>
              <a:t>Ohio’s Learning Standards</a:t>
            </a:r>
            <a:br>
              <a:rPr lang="en-US" sz="2800" cap="small" dirty="0"/>
            </a:br>
            <a:r>
              <a:rPr lang="en-US" sz="2800" cap="small" dirty="0"/>
              <a:t>Revisions</a:t>
            </a:r>
          </a:p>
        </p:txBody>
      </p:sp>
      <p:sp>
        <p:nvSpPr>
          <p:cNvPr id="3" name="Content Placeholder 2"/>
          <p:cNvSpPr>
            <a:spLocks noGrp="1"/>
          </p:cNvSpPr>
          <p:nvPr>
            <p:ph idx="1"/>
          </p:nvPr>
        </p:nvSpPr>
        <p:spPr>
          <a:xfrm>
            <a:off x="513806" y="1101778"/>
            <a:ext cx="8390047" cy="5200549"/>
          </a:xfrm>
        </p:spPr>
        <p:txBody>
          <a:bodyPr/>
          <a:lstStyle/>
          <a:p>
            <a:pPr>
              <a:buFont typeface="Wingdings" panose="05000000000000000000" pitchFamily="2" charset="2"/>
              <a:buChar char="Ø"/>
            </a:pPr>
            <a:r>
              <a:rPr lang="en-US" dirty="0"/>
              <a:t> </a:t>
            </a:r>
            <a:r>
              <a:rPr lang="en-US" sz="2800" u="sng" dirty="0"/>
              <a:t>2016-2017:</a:t>
            </a:r>
          </a:p>
          <a:p>
            <a:pPr>
              <a:buFont typeface="Wingdings" panose="05000000000000000000" pitchFamily="2" charset="2"/>
              <a:buChar char="Ø"/>
            </a:pPr>
            <a:r>
              <a:rPr lang="en-US" sz="2800" dirty="0"/>
              <a:t> </a:t>
            </a:r>
            <a:r>
              <a:rPr lang="en-US" sz="2800" i="1" dirty="0">
                <a:solidFill>
                  <a:srgbClr val="3333FF"/>
                </a:solidFill>
              </a:rPr>
              <a:t>Science, Social Studies, and Financial Literacy</a:t>
            </a:r>
          </a:p>
          <a:p>
            <a:pPr marL="0" indent="0">
              <a:buNone/>
            </a:pPr>
            <a:r>
              <a:rPr lang="en-US" sz="2400" dirty="0">
                <a:solidFill>
                  <a:srgbClr val="C00000"/>
                </a:solidFill>
              </a:rPr>
              <a:t>Sign-up for email updates; volunteer for a Working Group</a:t>
            </a:r>
          </a:p>
          <a:p>
            <a:pPr lvl="1">
              <a:buFont typeface="Wingdings" panose="05000000000000000000" pitchFamily="2" charset="2"/>
              <a:buChar char="Ø"/>
            </a:pPr>
            <a:r>
              <a:rPr lang="en-US" sz="2400" dirty="0"/>
              <a:t> Public Survey of Standards – Fall 2016 to January 2017</a:t>
            </a:r>
          </a:p>
          <a:p>
            <a:pPr lvl="1">
              <a:buFont typeface="Wingdings" panose="05000000000000000000" pitchFamily="2" charset="2"/>
              <a:buChar char="Ø"/>
            </a:pPr>
            <a:r>
              <a:rPr lang="en-US" sz="2400" dirty="0"/>
              <a:t> Advisory and Working groups meet – January to-March 2017</a:t>
            </a:r>
          </a:p>
          <a:p>
            <a:pPr lvl="1">
              <a:buFont typeface="Wingdings" panose="05000000000000000000" pitchFamily="2" charset="2"/>
              <a:buChar char="Ø"/>
            </a:pPr>
            <a:r>
              <a:rPr lang="en-US" sz="2400" dirty="0"/>
              <a:t> Revised Standards posted for Public Comment May-June 2017</a:t>
            </a:r>
          </a:p>
          <a:p>
            <a:pPr lvl="1">
              <a:buFont typeface="Wingdings" panose="05000000000000000000" pitchFamily="2" charset="2"/>
              <a:buChar char="Ø"/>
            </a:pPr>
            <a:r>
              <a:rPr lang="en-US" sz="2400" dirty="0"/>
              <a:t> SBOE expected to approve revised standards – Winter    2018</a:t>
            </a:r>
          </a:p>
          <a:p>
            <a:pPr>
              <a:buFont typeface="Wingdings" panose="05000000000000000000" pitchFamily="2" charset="2"/>
              <a:buChar char="Ø"/>
            </a:pPr>
            <a:r>
              <a:rPr lang="en-US" sz="2400" dirty="0"/>
              <a:t> </a:t>
            </a:r>
            <a:r>
              <a:rPr lang="en-US" sz="2400" dirty="0">
                <a:solidFill>
                  <a:srgbClr val="C00000"/>
                </a:solidFill>
              </a:rPr>
              <a:t>Educators begin to transition to the revised standards 2018-2019 School Year</a:t>
            </a:r>
          </a:p>
          <a:p>
            <a:pPr>
              <a:buFont typeface="Wingdings" panose="05000000000000000000" pitchFamily="2" charset="2"/>
              <a:buChar char="Ø"/>
            </a:pPr>
            <a:endParaRPr lang="en-US" sz="1600" dirty="0"/>
          </a:p>
        </p:txBody>
      </p:sp>
    </p:spTree>
    <p:extLst>
      <p:ext uri="{BB962C8B-B14F-4D97-AF65-F5344CB8AC3E}">
        <p14:creationId xmlns:p14="http://schemas.microsoft.com/office/powerpoint/2010/main" val="110545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74" y="706786"/>
            <a:ext cx="8559800" cy="646331"/>
          </a:xfrm>
        </p:spPr>
        <p:txBody>
          <a:bodyPr/>
          <a:lstStyle/>
          <a:p>
            <a:r>
              <a:rPr lang="en-US" cap="small" dirty="0"/>
              <a:t>Office of Educator Licensure</a:t>
            </a:r>
          </a:p>
        </p:txBody>
      </p:sp>
      <p:sp>
        <p:nvSpPr>
          <p:cNvPr id="3" name="Content Placeholder 2"/>
          <p:cNvSpPr>
            <a:spLocks noGrp="1"/>
          </p:cNvSpPr>
          <p:nvPr>
            <p:ph idx="1"/>
          </p:nvPr>
        </p:nvSpPr>
        <p:spPr>
          <a:xfrm>
            <a:off x="615637" y="1659835"/>
            <a:ext cx="7967048" cy="4722858"/>
          </a:xfrm>
        </p:spPr>
        <p:txBody>
          <a:bodyPr/>
          <a:lstStyle/>
          <a:p>
            <a:pPr marL="0" indent="0" algn="ctr">
              <a:buNone/>
            </a:pPr>
            <a:endParaRPr lang="en-US" sz="1000" dirty="0"/>
          </a:p>
          <a:p>
            <a:pPr marL="0" indent="0" algn="ctr">
              <a:buNone/>
            </a:pPr>
            <a:r>
              <a:rPr lang="en-US" sz="2800" cap="small" dirty="0"/>
              <a:t>ODE Office of Educator Licensure</a:t>
            </a:r>
            <a:br>
              <a:rPr lang="en-US" sz="2800" dirty="0"/>
            </a:br>
            <a:r>
              <a:rPr lang="en-US" sz="2000" u="sng" dirty="0"/>
              <a:t>http://education.ohio.gov/Topics/Teaching/Educator-Licensure</a:t>
            </a:r>
            <a:endParaRPr lang="en-US" sz="2000" dirty="0"/>
          </a:p>
          <a:p>
            <a:pPr marL="0" indent="0">
              <a:buNone/>
            </a:pPr>
            <a:r>
              <a:rPr lang="en-US" sz="2800" dirty="0"/>
              <a:t> </a:t>
            </a:r>
          </a:p>
          <a:p>
            <a:pPr marL="0" indent="0" algn="ctr">
              <a:buNone/>
            </a:pPr>
            <a:r>
              <a:rPr lang="en-US" sz="3000" b="1" dirty="0">
                <a:solidFill>
                  <a:schemeClr val="accent5">
                    <a:lumMod val="75000"/>
                  </a:schemeClr>
                </a:solidFill>
              </a:rPr>
              <a:t>Kerry Martinez</a:t>
            </a:r>
          </a:p>
          <a:p>
            <a:pPr marL="0" indent="0">
              <a:buNone/>
            </a:pPr>
            <a:endParaRPr lang="en-US" sz="2800" dirty="0"/>
          </a:p>
          <a:p>
            <a:pPr marL="0" indent="0">
              <a:buNone/>
            </a:pPr>
            <a:r>
              <a:rPr lang="en-US" sz="2600" u="sng" dirty="0"/>
              <a:t>For Faculty </a:t>
            </a:r>
            <a:r>
              <a:rPr lang="en-US" sz="2600" dirty="0"/>
              <a:t>with issues, please contact Kerry by email: </a:t>
            </a:r>
            <a:r>
              <a:rPr lang="en-US" sz="2600" dirty="0">
                <a:solidFill>
                  <a:srgbClr val="3333FF"/>
                </a:solidFill>
                <a:hlinkClick r:id="rId2"/>
              </a:rPr>
              <a:t>Kerry.Martinez@eduation.ohio.gov</a:t>
            </a:r>
            <a:endParaRPr lang="en-US" sz="2600" dirty="0">
              <a:solidFill>
                <a:srgbClr val="3333FF"/>
              </a:solidFill>
            </a:endParaRPr>
          </a:p>
          <a:p>
            <a:pPr marL="0" indent="0">
              <a:buNone/>
            </a:pPr>
            <a:endParaRPr lang="en-US" sz="1000" dirty="0">
              <a:solidFill>
                <a:srgbClr val="3333FF"/>
              </a:solidFill>
            </a:endParaRPr>
          </a:p>
          <a:p>
            <a:pPr marL="0" indent="0">
              <a:buNone/>
            </a:pPr>
            <a:r>
              <a:rPr lang="en-US" sz="2600" u="sng" dirty="0"/>
              <a:t>For Candidates </a:t>
            </a:r>
            <a:r>
              <a:rPr lang="en-US" sz="2600" dirty="0"/>
              <a:t>with issues, please call the OEL specialists: 614-466-3593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180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214"/>
            <a:ext cx="8229600" cy="984885"/>
          </a:xfrm>
        </p:spPr>
        <p:txBody>
          <a:bodyPr/>
          <a:lstStyle/>
          <a:p>
            <a:r>
              <a:rPr lang="en-US" sz="3600" dirty="0"/>
              <a:t>CORE </a:t>
            </a:r>
            <a:br>
              <a:rPr lang="en-US" sz="2800" dirty="0"/>
            </a:br>
            <a:r>
              <a:rPr lang="en-US" sz="2800" dirty="0"/>
              <a:t>(Connected Ohio Records for Educators)</a:t>
            </a:r>
          </a:p>
        </p:txBody>
      </p:sp>
      <p:sp>
        <p:nvSpPr>
          <p:cNvPr id="3" name="Content Placeholder 2"/>
          <p:cNvSpPr>
            <a:spLocks noGrp="1"/>
          </p:cNvSpPr>
          <p:nvPr>
            <p:ph idx="1"/>
          </p:nvPr>
        </p:nvSpPr>
        <p:spPr>
          <a:xfrm>
            <a:off x="457200" y="2004299"/>
            <a:ext cx="8229600" cy="3703782"/>
          </a:xfrm>
        </p:spPr>
        <p:txBody>
          <a:bodyPr/>
          <a:lstStyle/>
          <a:p>
            <a:pPr marL="0" indent="0" algn="ctr">
              <a:buNone/>
            </a:pPr>
            <a:endParaRPr lang="en-US" dirty="0">
              <a:solidFill>
                <a:srgbClr val="C00000"/>
              </a:solidFill>
            </a:endParaRPr>
          </a:p>
          <a:p>
            <a:pPr marL="0" indent="0" algn="ctr">
              <a:buNone/>
            </a:pPr>
            <a:r>
              <a:rPr lang="en-US" dirty="0">
                <a:solidFill>
                  <a:srgbClr val="0070C0"/>
                </a:solidFill>
              </a:rPr>
              <a:t>SAFE Account </a:t>
            </a:r>
            <a:r>
              <a:rPr lang="en-US" dirty="0">
                <a:solidFill>
                  <a:srgbClr val="C00000"/>
                </a:solidFill>
              </a:rPr>
              <a:t>	</a:t>
            </a:r>
            <a:endParaRPr lang="en-US" b="1" dirty="0">
              <a:solidFill>
                <a:srgbClr val="C00000"/>
              </a:solidFill>
            </a:endParaRPr>
          </a:p>
          <a:p>
            <a:pPr marL="0" indent="0" algn="ctr">
              <a:buNone/>
            </a:pPr>
            <a:endParaRPr lang="en-US" b="1" dirty="0"/>
          </a:p>
          <a:p>
            <a:pPr marL="0" indent="0" algn="ctr">
              <a:buNone/>
            </a:pPr>
            <a:r>
              <a:rPr lang="en-US" dirty="0"/>
              <a:t>My Educator Profile Dashboard</a:t>
            </a:r>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cxnSp>
        <p:nvCxnSpPr>
          <p:cNvPr id="4" name="Straight Connector 3"/>
          <p:cNvCxnSpPr/>
          <p:nvPr/>
        </p:nvCxnSpPr>
        <p:spPr bwMode="auto">
          <a:xfrm>
            <a:off x="754466" y="3463082"/>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54466" y="4648132"/>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54466" y="2245536"/>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20525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77218"/>
          </a:xfrm>
        </p:spPr>
        <p:txBody>
          <a:bodyPr/>
          <a:lstStyle/>
          <a:p>
            <a:r>
              <a:rPr lang="en-US" cap="small" dirty="0"/>
              <a:t>ODE Safe Account</a:t>
            </a:r>
            <a:br>
              <a:rPr lang="en-US" cap="small" dirty="0"/>
            </a:br>
            <a:r>
              <a:rPr lang="en-US" sz="2800" dirty="0">
                <a:solidFill>
                  <a:schemeClr val="bg1">
                    <a:lumMod val="50000"/>
                  </a:schemeClr>
                </a:solidFill>
              </a:rPr>
              <a:t>www.education.ohio.gov</a:t>
            </a:r>
            <a:endParaRPr lang="en-US" dirty="0">
              <a:solidFill>
                <a:schemeClr val="bg1">
                  <a:lumMod val="50000"/>
                </a:schemeClr>
              </a:solidFill>
            </a:endParaRPr>
          </a:p>
        </p:txBody>
      </p:sp>
      <p:pic>
        <p:nvPicPr>
          <p:cNvPr id="6" name="Content Placeholder 5"/>
          <p:cNvPicPr>
            <a:picLocks noGrp="1" noChangeAspect="1"/>
          </p:cNvPicPr>
          <p:nvPr>
            <p:ph idx="1"/>
          </p:nvPr>
        </p:nvPicPr>
        <p:blipFill rotWithShape="1">
          <a:blip r:embed="rId2"/>
          <a:srcRect l="49891" t="668"/>
          <a:stretch/>
        </p:blipFill>
        <p:spPr>
          <a:xfrm>
            <a:off x="563004" y="1873624"/>
            <a:ext cx="8016069" cy="4469194"/>
          </a:xfrm>
          <a:prstGeom prst="rect">
            <a:avLst/>
          </a:prstGeom>
        </p:spPr>
      </p:pic>
      <p:sp>
        <p:nvSpPr>
          <p:cNvPr id="7" name="Left Arrow 6"/>
          <p:cNvSpPr/>
          <p:nvPr/>
        </p:nvSpPr>
        <p:spPr>
          <a:xfrm rot="19800159">
            <a:off x="5194057" y="1308331"/>
            <a:ext cx="3270905" cy="24434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54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1" y="550016"/>
            <a:ext cx="8229600" cy="646331"/>
          </a:xfrm>
        </p:spPr>
        <p:txBody>
          <a:bodyPr/>
          <a:lstStyle/>
          <a:p>
            <a:r>
              <a:rPr lang="en-US" cap="small" dirty="0"/>
              <a:t>Overview</a:t>
            </a:r>
          </a:p>
        </p:txBody>
      </p:sp>
      <p:sp>
        <p:nvSpPr>
          <p:cNvPr id="3" name="Content Placeholder 2"/>
          <p:cNvSpPr>
            <a:spLocks noGrp="1"/>
          </p:cNvSpPr>
          <p:nvPr>
            <p:ph idx="1"/>
          </p:nvPr>
        </p:nvSpPr>
        <p:spPr>
          <a:xfrm>
            <a:off x="638108" y="1015367"/>
            <a:ext cx="7953153" cy="5496269"/>
          </a:xfrm>
        </p:spPr>
        <p:txBody>
          <a:bodyPr/>
          <a:lstStyle/>
          <a:p>
            <a:pPr marL="0" indent="0" algn="ctr">
              <a:spcBef>
                <a:spcPts val="0"/>
              </a:spcBef>
              <a:spcAft>
                <a:spcPts val="1800"/>
              </a:spcAft>
              <a:buNone/>
            </a:pPr>
            <a:endParaRPr lang="en-US" sz="3600" b="1" cap="small" dirty="0"/>
          </a:p>
          <a:p>
            <a:pPr marL="0" indent="0" algn="ctr">
              <a:spcBef>
                <a:spcPts val="0"/>
              </a:spcBef>
              <a:spcAft>
                <a:spcPts val="1800"/>
              </a:spcAft>
              <a:buNone/>
            </a:pPr>
            <a:r>
              <a:rPr lang="en-US" sz="3600" b="1" cap="small" dirty="0"/>
              <a:t>Ohio Assessments for Educators</a:t>
            </a:r>
            <a:endParaRPr lang="en-US" sz="2800" cap="small" dirty="0"/>
          </a:p>
          <a:p>
            <a:pPr marL="0" indent="0" algn="ctr">
              <a:spcBef>
                <a:spcPts val="0"/>
              </a:spcBef>
              <a:spcAft>
                <a:spcPts val="1800"/>
              </a:spcAft>
              <a:buNone/>
            </a:pPr>
            <a:r>
              <a:rPr lang="en-US" sz="3600" b="1" cap="small" dirty="0"/>
              <a:t>Title II Report</a:t>
            </a:r>
            <a:endParaRPr lang="en-US" sz="2800" b="1" cap="small" dirty="0"/>
          </a:p>
          <a:p>
            <a:pPr marL="0" indent="0" algn="ctr">
              <a:spcBef>
                <a:spcPts val="0"/>
              </a:spcBef>
              <a:spcAft>
                <a:spcPts val="1800"/>
              </a:spcAft>
              <a:buNone/>
            </a:pPr>
            <a:r>
              <a:rPr lang="en-US" sz="3600" b="1" cap="small" dirty="0"/>
              <a:t>Resident Educator Program </a:t>
            </a:r>
          </a:p>
          <a:p>
            <a:pPr marL="0" indent="0" algn="ctr">
              <a:spcBef>
                <a:spcPts val="0"/>
              </a:spcBef>
              <a:spcAft>
                <a:spcPts val="1800"/>
              </a:spcAft>
              <a:buNone/>
            </a:pPr>
            <a:r>
              <a:rPr lang="en-US" sz="3600" b="1" cap="small" dirty="0"/>
              <a:t>K-12 Ohio Learning Standards</a:t>
            </a:r>
          </a:p>
          <a:p>
            <a:pPr marL="0" indent="0" algn="ctr">
              <a:spcBef>
                <a:spcPts val="0"/>
              </a:spcBef>
              <a:spcAft>
                <a:spcPts val="1800"/>
              </a:spcAft>
              <a:buNone/>
            </a:pPr>
            <a:r>
              <a:rPr lang="en-US" sz="3600" b="1" cap="small" dirty="0"/>
              <a:t>Educator Licensure</a:t>
            </a:r>
            <a:endParaRPr lang="en-US" sz="2800" cap="small" dirty="0"/>
          </a:p>
          <a:p>
            <a:pPr marL="0" indent="0" algn="ctr">
              <a:buNone/>
            </a:pPr>
            <a:endParaRPr lang="en-US" sz="900" dirty="0"/>
          </a:p>
        </p:txBody>
      </p:sp>
      <p:cxnSp>
        <p:nvCxnSpPr>
          <p:cNvPr id="4" name="Straight Connector 3"/>
          <p:cNvCxnSpPr/>
          <p:nvPr/>
        </p:nvCxnSpPr>
        <p:spPr bwMode="auto">
          <a:xfrm>
            <a:off x="746223" y="2398602"/>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746223" y="4757039"/>
            <a:ext cx="777045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6223" y="3964165"/>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p:cNvCxnSpPr/>
          <p:nvPr/>
        </p:nvCxnSpPr>
        <p:spPr bwMode="auto">
          <a:xfrm>
            <a:off x="746223" y="3188312"/>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p:cNvCxnSpPr/>
          <p:nvPr/>
        </p:nvCxnSpPr>
        <p:spPr bwMode="auto">
          <a:xfrm>
            <a:off x="746223" y="1627363"/>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4887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126" t="1664" b="1606"/>
          <a:stretch/>
        </p:blipFill>
        <p:spPr>
          <a:xfrm>
            <a:off x="212435" y="1570086"/>
            <a:ext cx="8762245" cy="4911396"/>
          </a:xfrm>
          <a:prstGeom prst="rect">
            <a:avLst/>
          </a:prstGeom>
        </p:spPr>
      </p:pic>
      <p:sp>
        <p:nvSpPr>
          <p:cNvPr id="2" name="Title 1"/>
          <p:cNvSpPr>
            <a:spLocks noGrp="1"/>
          </p:cNvSpPr>
          <p:nvPr>
            <p:ph type="title"/>
          </p:nvPr>
        </p:nvSpPr>
        <p:spPr>
          <a:xfrm>
            <a:off x="457200" y="457200"/>
            <a:ext cx="8229600" cy="1077218"/>
          </a:xfrm>
        </p:spPr>
        <p:txBody>
          <a:bodyPr/>
          <a:lstStyle/>
          <a:p>
            <a:r>
              <a:rPr lang="en-US" cap="small" dirty="0"/>
              <a:t>ODE Safe Account</a:t>
            </a:r>
            <a:br>
              <a:rPr lang="en-US" cap="small" dirty="0"/>
            </a:br>
            <a:r>
              <a:rPr lang="en-US" sz="2800" dirty="0">
                <a:solidFill>
                  <a:schemeClr val="bg1">
                    <a:lumMod val="50000"/>
                  </a:schemeClr>
                </a:solidFill>
              </a:rPr>
              <a:t>www.education.ohio.gov</a:t>
            </a:r>
            <a:endParaRPr lang="en-US" dirty="0">
              <a:solidFill>
                <a:schemeClr val="bg1">
                  <a:lumMod val="50000"/>
                </a:schemeClr>
              </a:solidFill>
            </a:endParaRPr>
          </a:p>
        </p:txBody>
      </p:sp>
      <p:sp>
        <p:nvSpPr>
          <p:cNvPr id="7" name="Left Arrow 6"/>
          <p:cNvSpPr/>
          <p:nvPr/>
        </p:nvSpPr>
        <p:spPr>
          <a:xfrm rot="19800159">
            <a:off x="3079812" y="2337236"/>
            <a:ext cx="4912865" cy="24614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1488141" y="2967318"/>
            <a:ext cx="654424" cy="11654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Left Arrow 9"/>
          <p:cNvSpPr/>
          <p:nvPr/>
        </p:nvSpPr>
        <p:spPr>
          <a:xfrm rot="19800159">
            <a:off x="2994107" y="2155568"/>
            <a:ext cx="2328572" cy="246140"/>
          </a:xfrm>
          <a:prstGeom prst="leftArrow">
            <a:avLst>
              <a:gd name="adj1" fmla="val 58863"/>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6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666"/>
            <a:ext cx="8000734" cy="646331"/>
          </a:xfrm>
        </p:spPr>
        <p:txBody>
          <a:bodyPr/>
          <a:lstStyle/>
          <a:p>
            <a:r>
              <a:rPr lang="en-US" cap="small" dirty="0"/>
              <a:t>CORE Dashboard</a:t>
            </a:r>
          </a:p>
        </p:txBody>
      </p:sp>
      <p:pic>
        <p:nvPicPr>
          <p:cNvPr id="4" name="Content Placeholder 3"/>
          <p:cNvPicPr>
            <a:picLocks noGrp="1" noChangeAspect="1"/>
          </p:cNvPicPr>
          <p:nvPr>
            <p:ph idx="1"/>
          </p:nvPr>
        </p:nvPicPr>
        <p:blipFill>
          <a:blip r:embed="rId2"/>
          <a:stretch>
            <a:fillRect/>
          </a:stretch>
        </p:blipFill>
        <p:spPr>
          <a:xfrm>
            <a:off x="457200" y="1472911"/>
            <a:ext cx="8000734" cy="4525963"/>
          </a:xfrm>
          <a:prstGeom prst="rect">
            <a:avLst/>
          </a:prstGeom>
        </p:spPr>
      </p:pic>
      <p:sp>
        <p:nvSpPr>
          <p:cNvPr id="3" name="Down Arrow 2"/>
          <p:cNvSpPr/>
          <p:nvPr/>
        </p:nvSpPr>
        <p:spPr>
          <a:xfrm>
            <a:off x="4043082" y="1223604"/>
            <a:ext cx="717177" cy="40797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Down Arrow 4"/>
          <p:cNvSpPr/>
          <p:nvPr/>
        </p:nvSpPr>
        <p:spPr>
          <a:xfrm>
            <a:off x="6723530" y="1223604"/>
            <a:ext cx="717177" cy="40797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Down Arrow 8"/>
          <p:cNvSpPr/>
          <p:nvPr/>
        </p:nvSpPr>
        <p:spPr>
          <a:xfrm rot="16200000" flipV="1">
            <a:off x="8201976" y="5075202"/>
            <a:ext cx="717177" cy="442591"/>
          </a:xfrm>
          <a:prstGeom prst="downArrow">
            <a:avLst/>
          </a:prstGeom>
          <a:solidFill>
            <a:srgbClr val="7030A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4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31106"/>
          </a:xfrm>
        </p:spPr>
        <p:txBody>
          <a:bodyPr/>
          <a:lstStyle/>
          <a:p>
            <a:r>
              <a:rPr lang="en-US" sz="4000" cap="small" dirty="0"/>
              <a:t>Ohio Department of Education Contact Information</a:t>
            </a:r>
          </a:p>
        </p:txBody>
      </p:sp>
      <p:sp>
        <p:nvSpPr>
          <p:cNvPr id="3" name="Content Placeholder 2"/>
          <p:cNvSpPr>
            <a:spLocks noGrp="1"/>
          </p:cNvSpPr>
          <p:nvPr>
            <p:ph idx="1"/>
          </p:nvPr>
        </p:nvSpPr>
        <p:spPr>
          <a:xfrm>
            <a:off x="457200" y="1875372"/>
            <a:ext cx="8229600" cy="4962910"/>
          </a:xfrm>
        </p:spPr>
        <p:txBody>
          <a:bodyPr/>
          <a:lstStyle/>
          <a:p>
            <a:r>
              <a:rPr lang="en-US" sz="2400" dirty="0"/>
              <a:t> John W. Soloninka</a:t>
            </a:r>
          </a:p>
          <a:p>
            <a:pPr marL="0" indent="0">
              <a:buNone/>
            </a:pPr>
            <a:r>
              <a:rPr lang="en-US" sz="2400" dirty="0"/>
              <a:t>		Office of Educator Effectiveness</a:t>
            </a:r>
          </a:p>
          <a:p>
            <a:pPr marL="0" indent="0">
              <a:buNone/>
            </a:pPr>
            <a:r>
              <a:rPr lang="en-US" sz="2400" dirty="0"/>
              <a:t>			</a:t>
            </a:r>
            <a:r>
              <a:rPr lang="en-US" sz="2400" dirty="0">
                <a:solidFill>
                  <a:srgbClr val="3333FF"/>
                </a:solidFill>
              </a:rPr>
              <a:t>John.Soloninka@education.ohio.gov</a:t>
            </a:r>
            <a:endParaRPr lang="en-US" sz="2400" dirty="0"/>
          </a:p>
          <a:p>
            <a:pPr marL="0" indent="0">
              <a:buNone/>
            </a:pPr>
            <a:endParaRPr lang="en-US" sz="800" dirty="0"/>
          </a:p>
          <a:p>
            <a:pPr>
              <a:buFont typeface="Arial" panose="020B0604020202020204" pitchFamily="34" charset="0"/>
              <a:buChar char="•"/>
            </a:pPr>
            <a:r>
              <a:rPr lang="en-US" sz="2400" dirty="0"/>
              <a:t> 	Lori Parker</a:t>
            </a:r>
          </a:p>
          <a:p>
            <a:pPr marL="0" indent="0">
              <a:buNone/>
            </a:pPr>
            <a:r>
              <a:rPr lang="en-US" sz="2400" dirty="0"/>
              <a:t>		Office of Educator Effectiveness, Title II</a:t>
            </a:r>
          </a:p>
          <a:p>
            <a:pPr marL="0" indent="0">
              <a:buNone/>
            </a:pPr>
            <a:r>
              <a:rPr lang="en-US" sz="2400" dirty="0">
                <a:solidFill>
                  <a:srgbClr val="3333FF"/>
                </a:solidFill>
              </a:rPr>
              <a:t>			Lori.Parker@education.ohio.gov</a:t>
            </a:r>
          </a:p>
          <a:p>
            <a:pPr marL="0" indent="0">
              <a:buNone/>
            </a:pPr>
            <a:endParaRPr lang="en-US" sz="800" dirty="0">
              <a:solidFill>
                <a:srgbClr val="3333FF"/>
              </a:solidFill>
            </a:endParaRPr>
          </a:p>
          <a:p>
            <a:pPr marL="53975" lvl="1" indent="0">
              <a:buFont typeface="Arial" panose="020B0604020202020204" pitchFamily="34" charset="0"/>
              <a:buChar char="•"/>
            </a:pPr>
            <a:r>
              <a:rPr lang="en-US" sz="2400" dirty="0"/>
              <a:t> 	Kerry Martinez</a:t>
            </a:r>
          </a:p>
          <a:p>
            <a:pPr marL="346075" lvl="1" indent="0">
              <a:buNone/>
            </a:pPr>
            <a:r>
              <a:rPr lang="en-US" sz="2400" dirty="0"/>
              <a:t>		Office of Educator Licensure</a:t>
            </a:r>
            <a:endParaRPr lang="en-US" sz="2400" dirty="0">
              <a:solidFill>
                <a:srgbClr val="3333FF"/>
              </a:solidFill>
            </a:endParaRPr>
          </a:p>
          <a:p>
            <a:pPr marL="346075" lvl="1" indent="0">
              <a:buNone/>
            </a:pPr>
            <a:r>
              <a:rPr lang="en-US" sz="2400" dirty="0">
                <a:solidFill>
                  <a:srgbClr val="3333FF"/>
                </a:solidFill>
              </a:rPr>
              <a:t>			Kerry.Martinez@education.ohio.gov</a:t>
            </a:r>
          </a:p>
          <a:p>
            <a:endParaRPr lang="en-US" dirty="0"/>
          </a:p>
        </p:txBody>
      </p:sp>
    </p:spTree>
    <p:extLst>
      <p:ext uri="{BB962C8B-B14F-4D97-AF65-F5344CB8AC3E}">
        <p14:creationId xmlns:p14="http://schemas.microsoft.com/office/powerpoint/2010/main" val="39565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a:t>Social Media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3"/>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a:latin typeface="Arial"/>
                <a:cs typeface="Arial"/>
              </a:rPr>
              <a:t>@</a:t>
            </a:r>
            <a:r>
              <a:rPr lang="en-US" sz="3200" dirty="0" err="1">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a:latin typeface="Arial"/>
                <a:cs typeface="Arial"/>
              </a:rPr>
              <a:t>ohio</a:t>
            </a:r>
            <a:r>
              <a:rPr lang="en-US" sz="3200" dirty="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a:latin typeface="Arial"/>
                <a:cs typeface="Arial"/>
              </a:rPr>
              <a:t>Ohio Families and Education</a:t>
            </a:r>
          </a:p>
          <a:p>
            <a:r>
              <a:rPr lang="en-US" sz="3200" dirty="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a:latin typeface="Arial"/>
                <a:cs typeface="Arial"/>
              </a:rPr>
              <a:t>OhioEdDept</a:t>
            </a:r>
            <a:endParaRPr lang="en-US" sz="3200" dirty="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a:latin typeface="Arial"/>
                <a:cs typeface="Arial"/>
              </a:rPr>
              <a:t>storify.com/ohioEdDept</a:t>
            </a:r>
            <a:endParaRPr lang="en-US" sz="3200" dirty="0">
              <a:latin typeface="Arial"/>
              <a:cs typeface="Arial"/>
            </a:endParaRPr>
          </a:p>
        </p:txBody>
      </p:sp>
      <p:pic>
        <p:nvPicPr>
          <p:cNvPr id="15" name="Picture 14" descr="facebook-logo.jpg"/>
          <p:cNvPicPr>
            <a:picLocks noChangeAspect="1"/>
          </p:cNvPicPr>
          <p:nvPr/>
        </p:nvPicPr>
        <p:blipFill>
          <a:blip r:embed="rId4"/>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5"/>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6"/>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1690061"/>
            <a:ext cx="7874000" cy="4566548"/>
          </a:xfrm>
        </p:spPr>
        <p:txBody>
          <a:bodyPr/>
          <a:lstStyle/>
          <a:p>
            <a:pPr marL="0" indent="0" algn="ctr">
              <a:spcAft>
                <a:spcPts val="1200"/>
              </a:spcAft>
              <a:buNone/>
            </a:pPr>
            <a:r>
              <a:rPr lang="en-US" b="1" dirty="0">
                <a:solidFill>
                  <a:schemeClr val="accent6">
                    <a:lumMod val="75000"/>
                  </a:schemeClr>
                </a:solidFill>
              </a:rPr>
              <a:t>http://www.oh.nesinc.com/</a:t>
            </a:r>
          </a:p>
          <a:p>
            <a:pPr marL="0" indent="0" algn="ctr">
              <a:spcAft>
                <a:spcPts val="1200"/>
              </a:spcAft>
              <a:buNone/>
            </a:pPr>
            <a:endParaRPr lang="en-US" sz="800" dirty="0"/>
          </a:p>
          <a:p>
            <a:pPr marL="0" indent="0" algn="ctr">
              <a:spcAft>
                <a:spcPts val="1200"/>
              </a:spcAft>
              <a:buNone/>
            </a:pPr>
            <a:r>
              <a:rPr lang="en-US" dirty="0"/>
              <a:t>OAE Reading, ASL, Gifted Assessments </a:t>
            </a:r>
          </a:p>
          <a:p>
            <a:pPr marL="0" indent="0" algn="ctr">
              <a:spcAft>
                <a:spcPts val="1200"/>
              </a:spcAft>
              <a:buNone/>
            </a:pPr>
            <a:endParaRPr lang="en-US" sz="800" dirty="0"/>
          </a:p>
          <a:p>
            <a:pPr marL="0" indent="0" algn="ctr">
              <a:spcAft>
                <a:spcPts val="1200"/>
              </a:spcAft>
              <a:buNone/>
            </a:pPr>
            <a:r>
              <a:rPr lang="en-US" dirty="0"/>
              <a:t>OAE Middle Grades Assessments</a:t>
            </a:r>
          </a:p>
          <a:p>
            <a:pPr marL="0" indent="0" algn="ctr">
              <a:spcAft>
                <a:spcPts val="1200"/>
              </a:spcAft>
              <a:buNone/>
            </a:pPr>
            <a:endParaRPr lang="en-US" sz="800" dirty="0"/>
          </a:p>
          <a:p>
            <a:pPr marL="0" indent="0" algn="ctr">
              <a:spcBef>
                <a:spcPts val="0"/>
              </a:spcBef>
              <a:buNone/>
            </a:pPr>
            <a:r>
              <a:rPr lang="en-US" sz="2800" i="1" dirty="0"/>
              <a:t>Faculty and Teachers needed for the ASL and Gifted Assessment Validation Studies</a:t>
            </a:r>
          </a:p>
          <a:p>
            <a:pPr marL="0" indent="0" algn="ctr">
              <a:spcBef>
                <a:spcPts val="0"/>
              </a:spcBef>
              <a:buNone/>
            </a:pPr>
            <a:endParaRPr lang="en-US" sz="2800" i="1" dirty="0"/>
          </a:p>
          <a:p>
            <a:pPr marL="0" indent="0" algn="ctr">
              <a:spcBef>
                <a:spcPts val="0"/>
              </a:spcBef>
              <a:buNone/>
            </a:pPr>
            <a:endParaRPr lang="en-US" sz="2800" i="1" dirty="0"/>
          </a:p>
          <a:p>
            <a:pPr marL="0" indent="0" algn="ctr">
              <a:spcBef>
                <a:spcPts val="0"/>
              </a:spcBef>
              <a:buNone/>
            </a:pPr>
            <a:endParaRPr lang="en-US" sz="1600" i="1" dirty="0"/>
          </a:p>
          <a:p>
            <a:pPr marL="0" indent="0" algn="ctr">
              <a:spcBef>
                <a:spcPts val="0"/>
              </a:spcBef>
              <a:buNone/>
            </a:pPr>
            <a:endParaRPr lang="en-US" sz="2400" i="1" dirty="0"/>
          </a:p>
          <a:p>
            <a:endParaRPr lang="en-US" dirty="0"/>
          </a:p>
        </p:txBody>
      </p:sp>
      <p:cxnSp>
        <p:nvCxnSpPr>
          <p:cNvPr id="6" name="Straight Connector 5"/>
          <p:cNvCxnSpPr/>
          <p:nvPr/>
        </p:nvCxnSpPr>
        <p:spPr bwMode="auto">
          <a:xfrm>
            <a:off x="657225" y="2527791"/>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p:cNvCxnSpPr/>
          <p:nvPr/>
        </p:nvCxnSpPr>
        <p:spPr bwMode="auto">
          <a:xfrm>
            <a:off x="657225" y="3497715"/>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12" name="Straight Connector 11"/>
          <p:cNvCxnSpPr/>
          <p:nvPr/>
        </p:nvCxnSpPr>
        <p:spPr bwMode="auto">
          <a:xfrm>
            <a:off x="657225" y="4411345"/>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pic>
        <p:nvPicPr>
          <p:cNvPr id="1028" name="Picture 4" descr="Ohio Assessments for Edu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62" y="297727"/>
            <a:ext cx="6705725" cy="145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2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594628"/>
            <a:ext cx="8388383" cy="646331"/>
          </a:xfrm>
        </p:spPr>
        <p:txBody>
          <a:bodyPr/>
          <a:lstStyle/>
          <a:p>
            <a:r>
              <a:rPr lang="en-US" cap="small" dirty="0"/>
              <a:t>Title II Report</a:t>
            </a:r>
          </a:p>
        </p:txBody>
      </p:sp>
      <p:sp>
        <p:nvSpPr>
          <p:cNvPr id="3" name="Content Placeholder 2"/>
          <p:cNvSpPr>
            <a:spLocks noGrp="1"/>
          </p:cNvSpPr>
          <p:nvPr>
            <p:ph idx="1"/>
          </p:nvPr>
        </p:nvSpPr>
        <p:spPr>
          <a:xfrm>
            <a:off x="589269" y="2297567"/>
            <a:ext cx="8159332" cy="3816909"/>
          </a:xfrm>
        </p:spPr>
        <p:txBody>
          <a:bodyPr/>
          <a:lstStyle/>
          <a:p>
            <a:pPr marL="0" lvl="0" indent="0" algn="ctr">
              <a:buNone/>
            </a:pPr>
            <a:r>
              <a:rPr lang="en-US" dirty="0"/>
              <a:t>View Title II Reports</a:t>
            </a:r>
          </a:p>
          <a:p>
            <a:pPr marL="0" lvl="0" indent="0" algn="ctr">
              <a:buNone/>
            </a:pPr>
            <a:r>
              <a:rPr lang="en-US" b="1" dirty="0">
                <a:solidFill>
                  <a:schemeClr val="accent6">
                    <a:lumMod val="75000"/>
                  </a:schemeClr>
                </a:solidFill>
              </a:rPr>
              <a:t>https://title2.ed.gov/Public/Home.aspx</a:t>
            </a:r>
          </a:p>
          <a:p>
            <a:pPr marL="0" lvl="0" indent="0" algn="ctr">
              <a:buNone/>
            </a:pPr>
            <a:endParaRPr lang="en-US" dirty="0"/>
          </a:p>
          <a:p>
            <a:pPr marL="0" indent="0" algn="ctr">
              <a:buNone/>
            </a:pPr>
            <a:r>
              <a:rPr lang="en-US" dirty="0" err="1"/>
              <a:t>Westat</a:t>
            </a:r>
            <a:r>
              <a:rPr lang="en-US" dirty="0"/>
              <a:t> Technical Assistance </a:t>
            </a:r>
          </a:p>
          <a:p>
            <a:pPr marL="0" indent="0" algn="ctr">
              <a:buNone/>
            </a:pPr>
            <a:r>
              <a:rPr lang="en-US" dirty="0" err="1"/>
              <a:t>Ph</a:t>
            </a:r>
            <a:r>
              <a:rPr lang="en-US" dirty="0"/>
              <a:t>: 877-684-8532</a:t>
            </a:r>
          </a:p>
          <a:p>
            <a:pPr marL="0" indent="0" algn="ctr">
              <a:buNone/>
            </a:pPr>
            <a:r>
              <a:rPr lang="en-US" dirty="0"/>
              <a:t>Contact Email:  </a:t>
            </a:r>
            <a:r>
              <a:rPr lang="en-US" dirty="0">
                <a:solidFill>
                  <a:srgbClr val="FF0000"/>
                </a:solidFill>
              </a:rPr>
              <a:t>title2@westat.com</a:t>
            </a:r>
          </a:p>
          <a:p>
            <a:pPr marL="0" indent="0">
              <a:buNone/>
            </a:pPr>
            <a:r>
              <a:rPr lang="en-US" dirty="0"/>
              <a:t> </a:t>
            </a:r>
          </a:p>
          <a:p>
            <a:pPr lvl="0"/>
            <a:endParaRPr lang="en-US" dirty="0"/>
          </a:p>
          <a:p>
            <a:pPr lvl="0"/>
            <a:endParaRPr lang="en-US" dirty="0"/>
          </a:p>
          <a:p>
            <a:endParaRPr lang="en-US" dirty="0"/>
          </a:p>
          <a:p>
            <a:pPr>
              <a:spcAft>
                <a:spcPts val="1200"/>
              </a:spcAft>
            </a:pPr>
            <a:endParaRPr lang="en-US" dirty="0"/>
          </a:p>
          <a:p>
            <a:pPr marL="0" indent="0">
              <a:spcAft>
                <a:spcPts val="1200"/>
              </a:spcAft>
              <a:buNone/>
            </a:pPr>
            <a:endParaRPr lang="en-US" dirty="0"/>
          </a:p>
          <a:p>
            <a:endParaRPr lang="en-US" dirty="0"/>
          </a:p>
        </p:txBody>
      </p:sp>
      <p:cxnSp>
        <p:nvCxnSpPr>
          <p:cNvPr id="4" name="Straight Connector 3"/>
          <p:cNvCxnSpPr/>
          <p:nvPr/>
        </p:nvCxnSpPr>
        <p:spPr bwMode="auto">
          <a:xfrm>
            <a:off x="589269" y="3735159"/>
            <a:ext cx="799191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pic>
        <p:nvPicPr>
          <p:cNvPr id="2050" name="Picture 2" descr="Title II HE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406" y="1240959"/>
            <a:ext cx="2193636" cy="94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2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2" y="229939"/>
            <a:ext cx="8038164" cy="646331"/>
          </a:xfrm>
        </p:spPr>
        <p:txBody>
          <a:bodyPr/>
          <a:lstStyle/>
          <a:p>
            <a:r>
              <a:rPr lang="en-US" cap="small" dirty="0"/>
              <a:t>Title II Update</a:t>
            </a:r>
          </a:p>
        </p:txBody>
      </p:sp>
      <p:sp>
        <p:nvSpPr>
          <p:cNvPr id="3" name="Content Placeholder 2"/>
          <p:cNvSpPr>
            <a:spLocks noGrp="1"/>
          </p:cNvSpPr>
          <p:nvPr>
            <p:ph idx="1"/>
          </p:nvPr>
        </p:nvSpPr>
        <p:spPr>
          <a:xfrm>
            <a:off x="459934" y="1030179"/>
            <a:ext cx="8376248" cy="5316300"/>
          </a:xfrm>
        </p:spPr>
        <p:txBody>
          <a:bodyPr/>
          <a:lstStyle/>
          <a:p>
            <a:pPr marL="0" indent="0">
              <a:buNone/>
            </a:pPr>
            <a:r>
              <a:rPr lang="en-US" b="1" dirty="0">
                <a:solidFill>
                  <a:schemeClr val="accent5">
                    <a:lumMod val="75000"/>
                  </a:schemeClr>
                </a:solidFill>
              </a:rPr>
              <a:t>2016 Title II Report </a:t>
            </a:r>
            <a:r>
              <a:rPr lang="en-US" dirty="0"/>
              <a:t>Completed and Submitted AY 2014-2015 Pass Rate Data</a:t>
            </a:r>
          </a:p>
          <a:p>
            <a:pPr marL="0" indent="0">
              <a:buNone/>
            </a:pPr>
            <a:endParaRPr lang="en-US" sz="800" dirty="0"/>
          </a:p>
          <a:p>
            <a:pPr marL="0" indent="0">
              <a:buNone/>
            </a:pPr>
            <a:r>
              <a:rPr lang="en-US" b="1" dirty="0">
                <a:solidFill>
                  <a:schemeClr val="accent5">
                    <a:lumMod val="75000"/>
                  </a:schemeClr>
                </a:solidFill>
              </a:rPr>
              <a:t>2017 Title II Report </a:t>
            </a:r>
          </a:p>
          <a:p>
            <a:pPr marL="0" indent="0">
              <a:buNone/>
            </a:pPr>
            <a:r>
              <a:rPr lang="en-US" dirty="0"/>
              <a:t>Pearson Pass Rate Data Collection              AY 2015-2016 and Reporting has begun</a:t>
            </a:r>
          </a:p>
          <a:p>
            <a:pPr marL="0" indent="0">
              <a:buNone/>
            </a:pPr>
            <a:endParaRPr lang="en-US" sz="800" dirty="0"/>
          </a:p>
          <a:p>
            <a:pPr marL="0" indent="0" algn="ctr">
              <a:buNone/>
            </a:pPr>
            <a:endParaRPr lang="en-US" sz="800" dirty="0"/>
          </a:p>
          <a:p>
            <a:pPr marL="0" indent="0">
              <a:spcAft>
                <a:spcPts val="1200"/>
              </a:spcAft>
              <a:buNone/>
            </a:pPr>
            <a:r>
              <a:rPr lang="en-US" sz="2000" dirty="0"/>
              <a:t>December 9, 2016 – Initial Deadline for Data Collection Worksheet</a:t>
            </a:r>
          </a:p>
          <a:p>
            <a:pPr marL="0" indent="0">
              <a:spcAft>
                <a:spcPts val="1200"/>
              </a:spcAft>
              <a:buNone/>
            </a:pPr>
            <a:r>
              <a:rPr lang="en-US" sz="2000" dirty="0"/>
              <a:t>February 1, 2017 – 2</a:t>
            </a:r>
            <a:r>
              <a:rPr lang="en-US" sz="2000" baseline="30000" dirty="0"/>
              <a:t>nd</a:t>
            </a:r>
            <a:r>
              <a:rPr lang="en-US" sz="2000" dirty="0"/>
              <a:t> Deadline for Data Collection Worksheet</a:t>
            </a:r>
          </a:p>
          <a:p>
            <a:pPr marL="0" indent="0">
              <a:spcAft>
                <a:spcPts val="1200"/>
              </a:spcAft>
              <a:buNone/>
            </a:pPr>
            <a:r>
              <a:rPr lang="en-US" sz="2000" dirty="0"/>
              <a:t>March 3, 2017 – Final Deadline for Data Collection Worksheet</a:t>
            </a:r>
          </a:p>
          <a:p>
            <a:pPr marL="0" indent="0">
              <a:spcAft>
                <a:spcPts val="1200"/>
              </a:spcAft>
              <a:buNone/>
            </a:pPr>
            <a:r>
              <a:rPr lang="en-US" sz="2000" dirty="0"/>
              <a:t>April 30, 2017 – Deadline for IHE’s to certify their IPRC </a:t>
            </a:r>
          </a:p>
          <a:p>
            <a:endParaRPr lang="en-US" dirty="0"/>
          </a:p>
        </p:txBody>
      </p:sp>
      <p:cxnSp>
        <p:nvCxnSpPr>
          <p:cNvPr id="4" name="Straight Connector 3"/>
          <p:cNvCxnSpPr/>
          <p:nvPr/>
        </p:nvCxnSpPr>
        <p:spPr bwMode="auto">
          <a:xfrm>
            <a:off x="396560" y="2132197"/>
            <a:ext cx="803816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396560" y="3980156"/>
            <a:ext cx="803816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4101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99" y="243223"/>
            <a:ext cx="8038164" cy="1077218"/>
          </a:xfrm>
        </p:spPr>
        <p:txBody>
          <a:bodyPr/>
          <a:lstStyle/>
          <a:p>
            <a:r>
              <a:rPr lang="en-US" cap="small" dirty="0"/>
              <a:t>Title II Indicators </a:t>
            </a:r>
            <a:r>
              <a:rPr lang="en-US" sz="3600" cap="small" dirty="0"/>
              <a:t>(2018)</a:t>
            </a:r>
            <a:br>
              <a:rPr lang="en-US" sz="2800" cap="small" dirty="0"/>
            </a:br>
            <a:r>
              <a:rPr lang="en-US" sz="2800" dirty="0"/>
              <a:t>AY 2016-2017</a:t>
            </a:r>
            <a:endParaRPr lang="en-US" sz="2800" cap="small" dirty="0"/>
          </a:p>
        </p:txBody>
      </p:sp>
      <p:sp>
        <p:nvSpPr>
          <p:cNvPr id="3" name="Content Placeholder 2"/>
          <p:cNvSpPr>
            <a:spLocks noGrp="1"/>
          </p:cNvSpPr>
          <p:nvPr>
            <p:ph idx="1"/>
          </p:nvPr>
        </p:nvSpPr>
        <p:spPr>
          <a:xfrm>
            <a:off x="1013988" y="1643900"/>
            <a:ext cx="7393575" cy="5316300"/>
          </a:xfrm>
        </p:spPr>
        <p:txBody>
          <a:bodyPr/>
          <a:lstStyle/>
          <a:p>
            <a:pPr marL="514350" indent="-514350">
              <a:spcAft>
                <a:spcPts val="1800"/>
              </a:spcAft>
              <a:buAutoNum type="arabicParenR"/>
            </a:pPr>
            <a:r>
              <a:rPr lang="en-US" b="1" dirty="0">
                <a:solidFill>
                  <a:schemeClr val="accent5">
                    <a:lumMod val="75000"/>
                  </a:schemeClr>
                </a:solidFill>
              </a:rPr>
              <a:t>Student Learning Outcomes</a:t>
            </a:r>
          </a:p>
          <a:p>
            <a:pPr marL="514350" indent="-514350">
              <a:spcAft>
                <a:spcPts val="1800"/>
              </a:spcAft>
              <a:buAutoNum type="arabicParenR"/>
            </a:pPr>
            <a:r>
              <a:rPr lang="en-US" b="1" dirty="0">
                <a:solidFill>
                  <a:schemeClr val="accent5">
                    <a:lumMod val="75000"/>
                  </a:schemeClr>
                </a:solidFill>
              </a:rPr>
              <a:t>Employment Outcomes</a:t>
            </a:r>
          </a:p>
          <a:p>
            <a:pPr marL="514350" indent="-514350">
              <a:spcAft>
                <a:spcPts val="1800"/>
              </a:spcAft>
              <a:buAutoNum type="arabicParenR"/>
            </a:pPr>
            <a:r>
              <a:rPr lang="en-US" b="1" dirty="0">
                <a:solidFill>
                  <a:schemeClr val="accent5">
                    <a:lumMod val="75000"/>
                  </a:schemeClr>
                </a:solidFill>
              </a:rPr>
              <a:t>Survey Outcomes</a:t>
            </a:r>
          </a:p>
          <a:p>
            <a:pPr marL="514350" indent="-514350">
              <a:spcAft>
                <a:spcPts val="1800"/>
              </a:spcAft>
              <a:buAutoNum type="arabicParenR"/>
            </a:pPr>
            <a:r>
              <a:rPr lang="en-US" b="1" dirty="0">
                <a:solidFill>
                  <a:schemeClr val="accent5">
                    <a:lumMod val="75000"/>
                  </a:schemeClr>
                </a:solidFill>
              </a:rPr>
              <a:t>Accreditation or State Approval</a:t>
            </a:r>
          </a:p>
          <a:p>
            <a:pPr marL="514350" indent="-514350">
              <a:spcAft>
                <a:spcPts val="1800"/>
              </a:spcAft>
              <a:buAutoNum type="arabicParenR"/>
            </a:pPr>
            <a:r>
              <a:rPr lang="en-US" b="1" dirty="0">
                <a:solidFill>
                  <a:schemeClr val="accent5">
                    <a:lumMod val="75000"/>
                  </a:schemeClr>
                </a:solidFill>
              </a:rPr>
              <a:t>Other</a:t>
            </a:r>
          </a:p>
          <a:p>
            <a:pPr marL="514350" indent="-514350">
              <a:spcAft>
                <a:spcPts val="1800"/>
              </a:spcAft>
              <a:buAutoNum type="arabicParenR"/>
            </a:pPr>
            <a:endParaRPr lang="en-US" sz="800" dirty="0"/>
          </a:p>
          <a:p>
            <a:endParaRPr lang="en-US" dirty="0"/>
          </a:p>
        </p:txBody>
      </p:sp>
    </p:spTree>
    <p:extLst>
      <p:ext uri="{BB962C8B-B14F-4D97-AF65-F5344CB8AC3E}">
        <p14:creationId xmlns:p14="http://schemas.microsoft.com/office/powerpoint/2010/main" val="88287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99" y="243223"/>
            <a:ext cx="8038164" cy="1107996"/>
          </a:xfrm>
        </p:spPr>
        <p:txBody>
          <a:bodyPr/>
          <a:lstStyle/>
          <a:p>
            <a:r>
              <a:rPr lang="en-US" cap="small" dirty="0"/>
              <a:t>Title II Indicators </a:t>
            </a:r>
            <a:r>
              <a:rPr lang="en-US" sz="3600" cap="small" dirty="0"/>
              <a:t>(2018)</a:t>
            </a:r>
            <a:br>
              <a:rPr lang="en-US" sz="2800" cap="small" dirty="0"/>
            </a:br>
            <a:r>
              <a:rPr lang="en-US" sz="2800" dirty="0"/>
              <a:t>AY 2016-2017</a:t>
            </a:r>
            <a:endParaRPr lang="en-US" sz="2800" cap="small" dirty="0"/>
          </a:p>
        </p:txBody>
      </p:sp>
      <p:sp>
        <p:nvSpPr>
          <p:cNvPr id="3" name="Content Placeholder 2"/>
          <p:cNvSpPr>
            <a:spLocks noGrp="1"/>
          </p:cNvSpPr>
          <p:nvPr>
            <p:ph idx="1"/>
          </p:nvPr>
        </p:nvSpPr>
        <p:spPr>
          <a:xfrm>
            <a:off x="290892" y="1471884"/>
            <a:ext cx="8195178" cy="5316300"/>
          </a:xfrm>
        </p:spPr>
        <p:txBody>
          <a:bodyPr/>
          <a:lstStyle/>
          <a:p>
            <a:pPr marL="514350" indent="-514350">
              <a:spcAft>
                <a:spcPts val="1800"/>
              </a:spcAft>
              <a:buAutoNum type="arabicParenR"/>
            </a:pPr>
            <a:r>
              <a:rPr lang="en-US" b="1" dirty="0">
                <a:solidFill>
                  <a:schemeClr val="accent5">
                    <a:lumMod val="75000"/>
                  </a:schemeClr>
                </a:solidFill>
              </a:rPr>
              <a:t>Student Learning Outcomes: </a:t>
            </a:r>
            <a:r>
              <a:rPr lang="en-US" altLang="en-US" dirty="0">
                <a:ea typeface="ＭＳ Ｐゴシック" panose="020B0600070205080204" pitchFamily="34" charset="-128"/>
              </a:rPr>
              <a:t>the aggregate learning outcomes of students taught by the teacher, based on student growth, a teacher evaluation measure, and another State-determined method.</a:t>
            </a:r>
          </a:p>
          <a:p>
            <a:pPr marL="0" indent="0">
              <a:buFont typeface="Wingdings" panose="05000000000000000000" pitchFamily="2" charset="2"/>
              <a:buNone/>
              <a:defRPr/>
            </a:pPr>
            <a:endParaRPr lang="en-US" altLang="en-US" sz="1000" dirty="0">
              <a:ea typeface="ＭＳ Ｐゴシック" panose="020B0600070205080204" pitchFamily="34" charset="-128"/>
            </a:endParaRPr>
          </a:p>
          <a:p>
            <a:pPr lvl="1">
              <a:defRPr/>
            </a:pPr>
            <a:r>
              <a:rPr lang="en-US" altLang="en-US" sz="2800" dirty="0">
                <a:ea typeface="ＭＳ Ｐゴシック" panose="020B0600070205080204" pitchFamily="34" charset="-128"/>
              </a:rPr>
              <a:t>States would measure growth using State assessments under ESEA or other measures of student learning and performance that are rigorous and comparable across the State.</a:t>
            </a:r>
            <a:endParaRPr lang="en-US" sz="2800" b="1" dirty="0">
              <a:solidFill>
                <a:schemeClr val="accent5">
                  <a:lumMod val="75000"/>
                </a:schemeClr>
              </a:solidFill>
            </a:endParaRPr>
          </a:p>
          <a:p>
            <a:pPr marL="0" indent="0">
              <a:buNone/>
            </a:pPr>
            <a:endParaRPr lang="en-US" sz="800" dirty="0"/>
          </a:p>
          <a:p>
            <a:endParaRPr lang="en-US" dirty="0"/>
          </a:p>
        </p:txBody>
      </p:sp>
    </p:spTree>
    <p:extLst>
      <p:ext uri="{BB962C8B-B14F-4D97-AF65-F5344CB8AC3E}">
        <p14:creationId xmlns:p14="http://schemas.microsoft.com/office/powerpoint/2010/main" val="309880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33" y="0"/>
            <a:ext cx="8038164" cy="1077218"/>
          </a:xfrm>
        </p:spPr>
        <p:txBody>
          <a:bodyPr/>
          <a:lstStyle/>
          <a:p>
            <a:r>
              <a:rPr lang="en-US" cap="small" dirty="0"/>
              <a:t>Title II Indicators </a:t>
            </a:r>
            <a:r>
              <a:rPr lang="en-US" sz="3600" cap="small" dirty="0"/>
              <a:t>(2018)</a:t>
            </a:r>
            <a:br>
              <a:rPr lang="en-US" sz="2800" cap="small" dirty="0"/>
            </a:br>
            <a:r>
              <a:rPr lang="en-US" sz="2800" dirty="0"/>
              <a:t>AY 2016-2017</a:t>
            </a:r>
            <a:endParaRPr lang="en-US" cap="small" dirty="0"/>
          </a:p>
        </p:txBody>
      </p:sp>
      <p:sp>
        <p:nvSpPr>
          <p:cNvPr id="3" name="Content Placeholder 2"/>
          <p:cNvSpPr>
            <a:spLocks noGrp="1"/>
          </p:cNvSpPr>
          <p:nvPr>
            <p:ph idx="1"/>
          </p:nvPr>
        </p:nvSpPr>
        <p:spPr>
          <a:xfrm>
            <a:off x="459935" y="1016599"/>
            <a:ext cx="8104644" cy="5316300"/>
          </a:xfrm>
        </p:spPr>
        <p:txBody>
          <a:bodyPr/>
          <a:lstStyle/>
          <a:p>
            <a:pPr marL="514350" indent="-514350">
              <a:spcAft>
                <a:spcPts val="1800"/>
              </a:spcAft>
              <a:buAutoNum type="arabicParenR" startAt="2"/>
            </a:pPr>
            <a:r>
              <a:rPr lang="en-US" b="1" dirty="0">
                <a:solidFill>
                  <a:schemeClr val="accent5">
                    <a:lumMod val="75000"/>
                  </a:schemeClr>
                </a:solidFill>
              </a:rPr>
              <a:t>Employment Outcomes: </a:t>
            </a:r>
            <a:r>
              <a:rPr lang="en-US" altLang="en-US" dirty="0">
                <a:ea typeface="ＭＳ Ｐゴシック" panose="020B0600070205080204" pitchFamily="34" charset="-128"/>
              </a:rPr>
              <a:t>the rates of teacher placement, teacher retention, placement in a high-need (high-poverty) school and retention in a high-need school for novice teachers.</a:t>
            </a:r>
          </a:p>
          <a:p>
            <a:pPr lvl="1">
              <a:defRPr/>
            </a:pPr>
            <a:r>
              <a:rPr lang="en-US" altLang="en-US" sz="2400" dirty="0">
                <a:ea typeface="ＭＳ Ｐゴシック" panose="020B0600070205080204" pitchFamily="34" charset="-128"/>
              </a:rPr>
              <a:t>States may choose whether to include novice teachers who are not teaching in the state, are teaching in private schools or those who enter the military or graduate school.</a:t>
            </a:r>
          </a:p>
          <a:p>
            <a:pPr lvl="1">
              <a:defRPr/>
            </a:pPr>
            <a:r>
              <a:rPr lang="en-US" altLang="en-US" sz="2400" dirty="0">
                <a:ea typeface="ＭＳ Ｐゴシック" panose="020B0600070205080204" pitchFamily="34" charset="-128"/>
              </a:rPr>
              <a:t>States may calculate placement rates for teachers who graduate from distance education programs separately from other teachers.</a:t>
            </a:r>
          </a:p>
          <a:p>
            <a:pPr marL="0" indent="0">
              <a:buFont typeface="Wingdings" panose="05000000000000000000" pitchFamily="2" charset="2"/>
              <a:buNone/>
              <a:defRPr/>
            </a:pPr>
            <a:endParaRPr lang="en-US" altLang="en-US" dirty="0">
              <a:ea typeface="ＭＳ Ｐゴシック" panose="020B0600070205080204" pitchFamily="34" charset="-128"/>
            </a:endParaRPr>
          </a:p>
          <a:p>
            <a:pPr marL="0" indent="0">
              <a:spcAft>
                <a:spcPts val="1800"/>
              </a:spcAft>
              <a:buNone/>
            </a:pPr>
            <a:endParaRPr lang="en-US" b="1" dirty="0">
              <a:solidFill>
                <a:schemeClr val="accent5">
                  <a:lumMod val="75000"/>
                </a:schemeClr>
              </a:solidFill>
            </a:endParaRPr>
          </a:p>
          <a:p>
            <a:pPr marL="0" indent="0">
              <a:buNone/>
            </a:pPr>
            <a:endParaRPr lang="en-US" sz="800" dirty="0"/>
          </a:p>
          <a:p>
            <a:endParaRPr lang="en-US" dirty="0"/>
          </a:p>
        </p:txBody>
      </p:sp>
    </p:spTree>
    <p:extLst>
      <p:ext uri="{BB962C8B-B14F-4D97-AF65-F5344CB8AC3E}">
        <p14:creationId xmlns:p14="http://schemas.microsoft.com/office/powerpoint/2010/main" val="263771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99" y="385782"/>
            <a:ext cx="8038164" cy="1077218"/>
          </a:xfrm>
        </p:spPr>
        <p:txBody>
          <a:bodyPr/>
          <a:lstStyle/>
          <a:p>
            <a:r>
              <a:rPr lang="en-US" cap="small" dirty="0"/>
              <a:t>Title II Indicators </a:t>
            </a:r>
            <a:r>
              <a:rPr lang="en-US" sz="3600" cap="small" dirty="0"/>
              <a:t>(2018)</a:t>
            </a:r>
            <a:br>
              <a:rPr lang="en-US" sz="2800" cap="small" dirty="0"/>
            </a:br>
            <a:r>
              <a:rPr lang="en-US" sz="2800" dirty="0"/>
              <a:t>AY 2016-2017</a:t>
            </a:r>
            <a:endParaRPr lang="en-US" cap="small" dirty="0"/>
          </a:p>
        </p:txBody>
      </p:sp>
      <p:sp>
        <p:nvSpPr>
          <p:cNvPr id="3" name="Content Placeholder 2"/>
          <p:cNvSpPr>
            <a:spLocks noGrp="1"/>
          </p:cNvSpPr>
          <p:nvPr>
            <p:ph idx="1"/>
          </p:nvPr>
        </p:nvSpPr>
        <p:spPr>
          <a:xfrm>
            <a:off x="650056" y="1541700"/>
            <a:ext cx="7757507" cy="5316300"/>
          </a:xfrm>
        </p:spPr>
        <p:txBody>
          <a:bodyPr/>
          <a:lstStyle/>
          <a:p>
            <a:pPr marL="515938" indent="-515938">
              <a:spcAft>
                <a:spcPts val="1800"/>
              </a:spcAft>
              <a:buNone/>
            </a:pPr>
            <a:r>
              <a:rPr lang="en-US" b="1" dirty="0">
                <a:solidFill>
                  <a:schemeClr val="accent5">
                    <a:lumMod val="75000"/>
                  </a:schemeClr>
                </a:solidFill>
              </a:rPr>
              <a:t>3) Survey Outcomes: </a:t>
            </a:r>
            <a:r>
              <a:rPr lang="en-US" dirty="0">
                <a:ea typeface="ＭＳ Ｐゴシック" pitchFamily="18" charset="-128"/>
              </a:rPr>
              <a:t>qualitative and quantitative data collected through, at a minimum, surveys of novice teachers and of their employers or supervisors that are designed to capture perceptions of whether teachers in their first year of teaching have the skills and knowledge needed to succeed in the classroom. </a:t>
            </a:r>
          </a:p>
          <a:p>
            <a:pPr marL="0" indent="0">
              <a:spcAft>
                <a:spcPts val="1800"/>
              </a:spcAft>
              <a:buNone/>
            </a:pPr>
            <a:endParaRPr lang="en-US" b="1" dirty="0">
              <a:solidFill>
                <a:schemeClr val="accent5">
                  <a:lumMod val="75000"/>
                </a:schemeClr>
              </a:solidFill>
            </a:endParaRPr>
          </a:p>
          <a:p>
            <a:pPr marL="0" indent="0">
              <a:buNone/>
            </a:pPr>
            <a:endParaRPr lang="en-US" sz="800" dirty="0"/>
          </a:p>
          <a:p>
            <a:endParaRPr lang="en-US" dirty="0"/>
          </a:p>
        </p:txBody>
      </p:sp>
    </p:spTree>
    <p:extLst>
      <p:ext uri="{BB962C8B-B14F-4D97-AF65-F5344CB8AC3E}">
        <p14:creationId xmlns:p14="http://schemas.microsoft.com/office/powerpoint/2010/main" val="1020483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19643</TotalTime>
  <Words>850</Words>
  <Application>Microsoft Office PowerPoint</Application>
  <PresentationFormat>On-screen Show (4:3)</PresentationFormat>
  <Paragraphs>178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PGothic</vt:lpstr>
      <vt:lpstr>Arial</vt:lpstr>
      <vt:lpstr>Calibri</vt:lpstr>
      <vt:lpstr>inherit</vt:lpstr>
      <vt:lpstr>Open Sans</vt:lpstr>
      <vt:lpstr>Wingdings</vt:lpstr>
      <vt:lpstr>Office Theme</vt:lpstr>
      <vt:lpstr>OCTEO Conference</vt:lpstr>
      <vt:lpstr>Overview</vt:lpstr>
      <vt:lpstr>PowerPoint Presentation</vt:lpstr>
      <vt:lpstr>Title II Report</vt:lpstr>
      <vt:lpstr>Title II Update</vt:lpstr>
      <vt:lpstr>Title II Indicators (2018) AY 2016-2017</vt:lpstr>
      <vt:lpstr>Title II Indicators (2018) AY 2016-2017</vt:lpstr>
      <vt:lpstr>Title II Indicators (2018) AY 2016-2017</vt:lpstr>
      <vt:lpstr>Title II Indicators (2018) AY 2016-2017</vt:lpstr>
      <vt:lpstr>Title II Indicators (2018) AY 2016-2017</vt:lpstr>
      <vt:lpstr>Resident Educator Program</vt:lpstr>
      <vt:lpstr>Resident Educator Summative Assessment (RESA)</vt:lpstr>
      <vt:lpstr>Ohio’s Learning Standards http://education.ohio.gov/Topics/Ohios-Learning-Standards </vt:lpstr>
      <vt:lpstr>Ohio’s Learning Standards Revisions</vt:lpstr>
      <vt:lpstr>PowerPoint Presentation</vt:lpstr>
      <vt:lpstr>Ohio’s Learning Standards Revisions</vt:lpstr>
      <vt:lpstr>Office of Educator Licensure</vt:lpstr>
      <vt:lpstr>CORE  (Connected Ohio Records for Educators)</vt:lpstr>
      <vt:lpstr>ODE Safe Account www.education.ohio.gov</vt:lpstr>
      <vt:lpstr>ODE Safe Account www.education.ohio.gov</vt:lpstr>
      <vt:lpstr>CORE Dashboard</vt:lpstr>
      <vt:lpstr>Ohio Department of Education Contact Information</vt:lpstr>
      <vt:lpstr>Social Media</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Soloninka, John</cp:lastModifiedBy>
  <cp:revision>194</cp:revision>
  <cp:lastPrinted>2016-03-31T18:32:18Z</cp:lastPrinted>
  <dcterms:created xsi:type="dcterms:W3CDTF">2013-05-22T22:41:52Z</dcterms:created>
  <dcterms:modified xsi:type="dcterms:W3CDTF">2016-10-27T15:54:47Z</dcterms:modified>
</cp:coreProperties>
</file>