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29"/>
  </p:notesMasterIdLst>
  <p:sldIdLst>
    <p:sldId id="290" r:id="rId3"/>
    <p:sldId id="291" r:id="rId4"/>
    <p:sldId id="292" r:id="rId5"/>
    <p:sldId id="293" r:id="rId6"/>
    <p:sldId id="295" r:id="rId7"/>
    <p:sldId id="318" r:id="rId8"/>
    <p:sldId id="296" r:id="rId9"/>
    <p:sldId id="297" r:id="rId10"/>
    <p:sldId id="299" r:id="rId11"/>
    <p:sldId id="303" r:id="rId12"/>
    <p:sldId id="310" r:id="rId13"/>
    <p:sldId id="311" r:id="rId14"/>
    <p:sldId id="312" r:id="rId15"/>
    <p:sldId id="313" r:id="rId16"/>
    <p:sldId id="314" r:id="rId17"/>
    <p:sldId id="308" r:id="rId18"/>
    <p:sldId id="309" r:id="rId19"/>
    <p:sldId id="267" r:id="rId20"/>
    <p:sldId id="315" r:id="rId21"/>
    <p:sldId id="271" r:id="rId22"/>
    <p:sldId id="316" r:id="rId23"/>
    <p:sldId id="274" r:id="rId24"/>
    <p:sldId id="281" r:id="rId25"/>
    <p:sldId id="304" r:id="rId26"/>
    <p:sldId id="298" r:id="rId27"/>
    <p:sldId id="3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ndows User" initials="W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01" autoAdjust="0"/>
    <p:restoredTop sz="93714" autoAdjust="0"/>
  </p:normalViewPr>
  <p:slideViewPr>
    <p:cSldViewPr>
      <p:cViewPr varScale="1">
        <p:scale>
          <a:sx n="110" d="100"/>
          <a:sy n="110" d="100"/>
        </p:scale>
        <p:origin x="-906" y="-78"/>
      </p:cViewPr>
      <p:guideLst>
        <p:guide orient="horz" pos="2160"/>
        <p:guide pos="2880"/>
      </p:guideLst>
    </p:cSldViewPr>
  </p:slideViewPr>
  <p:notesTextViewPr>
    <p:cViewPr>
      <p:scale>
        <a:sx n="1" d="1"/>
        <a:sy n="1" d="1"/>
      </p:scale>
      <p:origin x="0" y="0"/>
    </p:cViewPr>
  </p:notesTextViewPr>
  <p:sorterViewPr>
    <p:cViewPr>
      <p:scale>
        <a:sx n="100" d="100"/>
        <a:sy n="100" d="100"/>
      </p:scale>
      <p:origin x="0" y="4440"/>
    </p:cViewPr>
  </p:sorterViewPr>
  <p:notesViewPr>
    <p:cSldViewPr>
      <p:cViewPr varScale="1">
        <p:scale>
          <a:sx n="88" d="100"/>
          <a:sy n="88" d="100"/>
        </p:scale>
        <p:origin x="-382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47C50F-A516-4E5B-925B-B15AAC762E2E}" type="datetimeFigureOut">
              <a:rPr lang="en-US" smtClean="0"/>
              <a:t>11/4/2015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0D8BE1-32A1-436C-BF9D-1E0E320ACD8A}" type="slidenum">
              <a:rPr lang="en-US" smtClean="0"/>
              <a:t>‹#›</a:t>
            </a:fld>
            <a:endParaRPr lang="en-US"/>
          </a:p>
        </p:txBody>
      </p:sp>
    </p:spTree>
    <p:extLst>
      <p:ext uri="{BB962C8B-B14F-4D97-AF65-F5344CB8AC3E}">
        <p14:creationId xmlns:p14="http://schemas.microsoft.com/office/powerpoint/2010/main" val="2455863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D0D8BE1-32A1-436C-BF9D-1E0E320ACD8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044449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B0AFD9-4134-44F0-B0BB-0720EA2CCC1E}" type="slidenum">
              <a:rPr lang="en-US" smtClean="0">
                <a:solidFill>
                  <a:prstClr val="black"/>
                </a:solidFill>
              </a:rPr>
              <a:pPr/>
              <a:t>3</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Project PASS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K. Italiano Professional Development</a:t>
            </a:r>
            <a:endParaRPr lang="en-US">
              <a:solidFill>
                <a:prstClr val="black"/>
              </a:solidFill>
            </a:endParaRPr>
          </a:p>
        </p:txBody>
      </p:sp>
    </p:spTree>
    <p:extLst>
      <p:ext uri="{BB962C8B-B14F-4D97-AF65-F5344CB8AC3E}">
        <p14:creationId xmlns:p14="http://schemas.microsoft.com/office/powerpoint/2010/main" val="6080686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B0AFD9-4134-44F0-B0BB-0720EA2CCC1E}" type="slidenum">
              <a:rPr lang="en-US" smtClean="0">
                <a:solidFill>
                  <a:prstClr val="black"/>
                </a:solidFill>
              </a:rPr>
              <a:pPr/>
              <a:t>8</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Project PASS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K. Italiano Professional Development</a:t>
            </a:r>
            <a:endParaRPr lang="en-US">
              <a:solidFill>
                <a:prstClr val="black"/>
              </a:solidFill>
            </a:endParaRPr>
          </a:p>
        </p:txBody>
      </p:sp>
    </p:spTree>
    <p:extLst>
      <p:ext uri="{BB962C8B-B14F-4D97-AF65-F5344CB8AC3E}">
        <p14:creationId xmlns:p14="http://schemas.microsoft.com/office/powerpoint/2010/main" val="385968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B0AFD9-4134-44F0-B0BB-0720EA2CCC1E}" type="slidenum">
              <a:rPr lang="en-US" smtClean="0">
                <a:solidFill>
                  <a:prstClr val="black"/>
                </a:solidFill>
              </a:rPr>
              <a:pPr/>
              <a:t>9</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Project PASS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K. Italiano Professional Development</a:t>
            </a:r>
            <a:endParaRPr lang="en-US">
              <a:solidFill>
                <a:prstClr val="black"/>
              </a:solidFill>
            </a:endParaRPr>
          </a:p>
        </p:txBody>
      </p:sp>
    </p:spTree>
    <p:extLst>
      <p:ext uri="{BB962C8B-B14F-4D97-AF65-F5344CB8AC3E}">
        <p14:creationId xmlns:p14="http://schemas.microsoft.com/office/powerpoint/2010/main" val="873356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FB0AFD9-4134-44F0-B0BB-0720EA2CCC1E}" type="slidenum">
              <a:rPr lang="en-US" smtClean="0">
                <a:solidFill>
                  <a:prstClr val="black"/>
                </a:solidFill>
              </a:rPr>
              <a:pPr/>
              <a:t>11</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Project PASS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K. Italiano Professional Development</a:t>
            </a:r>
            <a:endParaRPr lang="en-US">
              <a:solidFill>
                <a:prstClr val="black"/>
              </a:solidFill>
            </a:endParaRPr>
          </a:p>
        </p:txBody>
      </p:sp>
    </p:spTree>
    <p:extLst>
      <p:ext uri="{BB962C8B-B14F-4D97-AF65-F5344CB8AC3E}">
        <p14:creationId xmlns:p14="http://schemas.microsoft.com/office/powerpoint/2010/main" val="2459699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B0AFD9-4134-44F0-B0BB-0720EA2CCC1E}" type="slidenum">
              <a:rPr lang="en-US" smtClean="0">
                <a:solidFill>
                  <a:prstClr val="black"/>
                </a:solidFill>
              </a:rPr>
              <a:pPr/>
              <a:t>12</a:t>
            </a:fld>
            <a:endParaRPr lang="en-US">
              <a:solidFill>
                <a:prstClr val="black"/>
              </a:solidFill>
            </a:endParaRPr>
          </a:p>
        </p:txBody>
      </p:sp>
      <p:sp>
        <p:nvSpPr>
          <p:cNvPr id="5" name="Header Placeholder 4"/>
          <p:cNvSpPr>
            <a:spLocks noGrp="1"/>
          </p:cNvSpPr>
          <p:nvPr>
            <p:ph type="hdr" sz="quarter" idx="11"/>
          </p:nvPr>
        </p:nvSpPr>
        <p:spPr/>
        <p:txBody>
          <a:bodyPr/>
          <a:lstStyle/>
          <a:p>
            <a:r>
              <a:rPr lang="en-US" smtClean="0">
                <a:solidFill>
                  <a:prstClr val="black"/>
                </a:solidFill>
              </a:rPr>
              <a:t>Project PASS</a:t>
            </a:r>
            <a:endParaRPr lang="en-US">
              <a:solidFill>
                <a:prstClr val="black"/>
              </a:solidFill>
            </a:endParaRPr>
          </a:p>
        </p:txBody>
      </p:sp>
      <p:sp>
        <p:nvSpPr>
          <p:cNvPr id="6" name="Footer Placeholder 5"/>
          <p:cNvSpPr>
            <a:spLocks noGrp="1"/>
          </p:cNvSpPr>
          <p:nvPr>
            <p:ph type="ftr" sz="quarter" idx="12"/>
          </p:nvPr>
        </p:nvSpPr>
        <p:spPr/>
        <p:txBody>
          <a:bodyPr/>
          <a:lstStyle/>
          <a:p>
            <a:r>
              <a:rPr lang="en-US" smtClean="0">
                <a:solidFill>
                  <a:prstClr val="black"/>
                </a:solidFill>
              </a:rPr>
              <a:t>K. Italiano Professional Development</a:t>
            </a:r>
            <a:endParaRPr lang="en-US">
              <a:solidFill>
                <a:prstClr val="black"/>
              </a:solidFill>
            </a:endParaRPr>
          </a:p>
        </p:txBody>
      </p:sp>
    </p:spTree>
    <p:extLst>
      <p:ext uri="{BB962C8B-B14F-4D97-AF65-F5344CB8AC3E}">
        <p14:creationId xmlns:p14="http://schemas.microsoft.com/office/powerpoint/2010/main" val="3858248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DABC99F-DE82-4D25-B1E2-9F142FBDDC3D}" type="datetimeFigureOut">
              <a:rPr lang="en-US" smtClean="0"/>
              <a:pPr/>
              <a:t>11/4/2015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DA1F28">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D8E4902-5DCD-47EA-93AC-4EE605B82DA6}" type="slidenum">
              <a:rPr lang="en-US" smtClean="0"/>
              <a:pPr/>
              <a:t>‹#›</a:t>
            </a:fld>
            <a:endParaRPr lang="en-US"/>
          </a:p>
        </p:txBody>
      </p:sp>
    </p:spTree>
    <p:extLst>
      <p:ext uri="{BB962C8B-B14F-4D97-AF65-F5344CB8AC3E}">
        <p14:creationId xmlns:p14="http://schemas.microsoft.com/office/powerpoint/2010/main" val="413757358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6160228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13570480"/>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srgbClr val="FFFFFF"/>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DABC99F-DE82-4D25-B1E2-9F142FBDDC3D}" type="datetimeFigureOut">
              <a:rPr lang="en-US" smtClean="0"/>
              <a:pPr/>
              <a:t>11/4/2015</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solidFill>
                <a:srgbClr val="DA1F28">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D8E4902-5DCD-47EA-93AC-4EE605B82DA6}" type="slidenum">
              <a:rPr lang="en-US" smtClean="0"/>
              <a:pPr/>
              <a:t>‹#›</a:t>
            </a:fld>
            <a:endParaRPr lang="en-US"/>
          </a:p>
        </p:txBody>
      </p:sp>
    </p:spTree>
    <p:extLst>
      <p:ext uri="{BB962C8B-B14F-4D97-AF65-F5344CB8AC3E}">
        <p14:creationId xmlns:p14="http://schemas.microsoft.com/office/powerpoint/2010/main" val="428589340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501131418"/>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srgbClr val="FFFFFF"/>
                </a:solidFill>
              </a:rPr>
              <a:pPr/>
              <a:t>‹#›</a:t>
            </a:fld>
            <a:endParaRPr lang="en-US">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Tree>
    <p:extLst>
      <p:ext uri="{BB962C8B-B14F-4D97-AF65-F5344CB8AC3E}">
        <p14:creationId xmlns:p14="http://schemas.microsoft.com/office/powerpoint/2010/main" val="100973037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6" name="Footer Placeholder 5"/>
          <p:cNvSpPr>
            <a:spLocks noGrp="1"/>
          </p:cNvSpPr>
          <p:nvPr>
            <p:ph type="ftr" sz="quarter" idx="11"/>
          </p:nvPr>
        </p:nvSpPr>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extLst/>
          </a:lstStyle>
          <a:p>
            <a:fld id="{ED8E4902-5DCD-47EA-93AC-4EE605B82DA6}" type="slidenum">
              <a:rPr lang="en-US" smtClean="0">
                <a:solidFill>
                  <a:srgbClr val="FFFFFF"/>
                </a:solidFill>
              </a:rPr>
              <a:pPr/>
              <a:t>‹#›</a:t>
            </a:fld>
            <a:endParaRPr lang="en-US">
              <a:solidFill>
                <a:srgbClr val="FFFFFF"/>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3424906593"/>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6020825"/>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4" name="Footer Placeholder 3"/>
          <p:cNvSpPr>
            <a:spLocks noGrp="1"/>
          </p:cNvSpPr>
          <p:nvPr>
            <p:ph type="ftr" sz="quarter" idx="11"/>
          </p:nvPr>
        </p:nvSpPr>
        <p:spPr/>
        <p:txBody>
          <a:bodyPr/>
          <a:lstStyle>
            <a:extLst/>
          </a:lstStyle>
          <a:p>
            <a:endParaRPr lang="en-US">
              <a:solidFill>
                <a:srgbClr val="FFFFFF"/>
              </a:solidFill>
            </a:endParaRPr>
          </a:p>
        </p:txBody>
      </p:sp>
      <p:sp>
        <p:nvSpPr>
          <p:cNvPr id="5" name="Slide Number Placeholder 4"/>
          <p:cNvSpPr>
            <a:spLocks noGrp="1"/>
          </p:cNvSpPr>
          <p:nvPr>
            <p:ph type="sldNum" sz="quarter" idx="12"/>
          </p:nvPr>
        </p:nvSpPr>
        <p:spPr/>
        <p:txBody>
          <a:bodyPr/>
          <a:lstStyle>
            <a:extLst/>
          </a:lstStyle>
          <a:p>
            <a:fld id="{ED8E4902-5DCD-47EA-93AC-4EE605B82DA6}" type="slidenum">
              <a:rPr lang="en-US" smtClean="0">
                <a:solidFill>
                  <a:srgbClr val="FFFFFF"/>
                </a:solidFill>
              </a:rPr>
              <a:pPr/>
              <a:t>‹#›</a:t>
            </a:fld>
            <a:endParaRPr lang="en-US">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2642761840"/>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18977823"/>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559668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08120120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D8E4902-5DCD-47EA-93AC-4EE605B82DA6}"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FFFFFF"/>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FFFFFF"/>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Tree>
    <p:extLst>
      <p:ext uri="{BB962C8B-B14F-4D97-AF65-F5344CB8AC3E}">
        <p14:creationId xmlns:p14="http://schemas.microsoft.com/office/powerpoint/2010/main" val="3778259501"/>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836294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5" name="Footer Placeholder 4"/>
          <p:cNvSpPr>
            <a:spLocks noGrp="1"/>
          </p:cNvSpPr>
          <p:nvPr>
            <p:ph type="ftr" sz="quarter" idx="11"/>
          </p:nvPr>
        </p:nvSpPr>
        <p:spPr/>
        <p:txBody>
          <a:bodyPr/>
          <a:lstStyle>
            <a:extLst/>
          </a:lstStyle>
          <a:p>
            <a:endParaRPr lang="en-US">
              <a:solidFill>
                <a:prstClr val="black"/>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5607715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5" name="Footer Placeholder 4"/>
          <p:cNvSpPr>
            <a:spLocks noGrp="1"/>
          </p:cNvSpPr>
          <p:nvPr>
            <p:ph type="ftr" sz="quarter" idx="11"/>
          </p:nvPr>
        </p:nvSpPr>
        <p:spPr/>
        <p:txBody>
          <a:bodyPr/>
          <a:lstStyle>
            <a:extLst/>
          </a:lstStyle>
          <a:p>
            <a:endParaRPr lang="en-US">
              <a:solidFill>
                <a:srgbClr val="FFFFFF"/>
              </a:solidFill>
            </a:endParaRPr>
          </a:p>
        </p:txBody>
      </p:sp>
      <p:sp>
        <p:nvSpPr>
          <p:cNvPr id="6" name="Slide Number Placeholder 5"/>
          <p:cNvSpPr>
            <a:spLocks noGrp="1"/>
          </p:cNvSpPr>
          <p:nvPr>
            <p:ph type="sldNum" sz="quarter" idx="12"/>
          </p:nvPr>
        </p:nvSpPr>
        <p:spPr/>
        <p:txBody>
          <a:bodyPr/>
          <a:lstStyle>
            <a:extLst/>
          </a:lstStyle>
          <a:p>
            <a:fld id="{ED8E4902-5DCD-47EA-93AC-4EE605B82DA6}" type="slidenum">
              <a:rPr lang="en-US" smtClean="0">
                <a:solidFill>
                  <a:srgbClr val="FFFFFF"/>
                </a:solidFill>
              </a:rPr>
              <a:pPr/>
              <a:t>‹#›</a:t>
            </a:fld>
            <a:endParaRPr lang="en-US">
              <a:solidFill>
                <a:srgbClr val="FFFFFF"/>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Tree>
    <p:extLst>
      <p:ext uri="{BB962C8B-B14F-4D97-AF65-F5344CB8AC3E}">
        <p14:creationId xmlns:p14="http://schemas.microsoft.com/office/powerpoint/2010/main" val="165371209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6" name="Footer Placeholder 5"/>
          <p:cNvSpPr>
            <a:spLocks noGrp="1"/>
          </p:cNvSpPr>
          <p:nvPr>
            <p:ph type="ftr" sz="quarter" idx="11"/>
          </p:nvPr>
        </p:nvSpPr>
        <p:spPr/>
        <p:txBody>
          <a:bodyPr/>
          <a:lstStyle>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extLst/>
          </a:lstStyle>
          <a:p>
            <a:fld id="{ED8E4902-5DCD-47EA-93AC-4EE605B82DA6}" type="slidenum">
              <a:rPr lang="en-US" smtClean="0">
                <a:solidFill>
                  <a:srgbClr val="FFFFFF"/>
                </a:solidFill>
              </a:rPr>
              <a:pPr/>
              <a:t>‹#›</a:t>
            </a:fld>
            <a:endParaRPr lang="en-US">
              <a:solidFill>
                <a:srgbClr val="FFFFFF"/>
              </a:solidFill>
            </a:endParaRPr>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4274829508"/>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8" name="Footer Placeholder 7"/>
          <p:cNvSpPr>
            <a:spLocks noGrp="1"/>
          </p:cNvSpPr>
          <p:nvPr>
            <p:ph type="ftr" sz="quarter" idx="11"/>
          </p:nvPr>
        </p:nvSpPr>
        <p:spPr/>
        <p:txBody>
          <a:bodyPr/>
          <a:lstStyle>
            <a:extLst/>
          </a:lstStyle>
          <a:p>
            <a:endParaRPr lang="en-US">
              <a:solidFill>
                <a:prstClr val="black"/>
              </a:solidFill>
            </a:endParaRPr>
          </a:p>
        </p:txBody>
      </p:sp>
      <p:sp>
        <p:nvSpPr>
          <p:cNvPr id="9" name="Slide Number Placeholder 8"/>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09609587"/>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4" name="Footer Placeholder 3"/>
          <p:cNvSpPr>
            <a:spLocks noGrp="1"/>
          </p:cNvSpPr>
          <p:nvPr>
            <p:ph type="ftr" sz="quarter" idx="11"/>
          </p:nvPr>
        </p:nvSpPr>
        <p:spPr/>
        <p:txBody>
          <a:bodyPr/>
          <a:lstStyle>
            <a:extLst/>
          </a:lstStyle>
          <a:p>
            <a:endParaRPr lang="en-US">
              <a:solidFill>
                <a:srgbClr val="FFFFFF"/>
              </a:solidFill>
            </a:endParaRPr>
          </a:p>
        </p:txBody>
      </p:sp>
      <p:sp>
        <p:nvSpPr>
          <p:cNvPr id="5" name="Slide Number Placeholder 4"/>
          <p:cNvSpPr>
            <a:spLocks noGrp="1"/>
          </p:cNvSpPr>
          <p:nvPr>
            <p:ph type="sldNum" sz="quarter" idx="12"/>
          </p:nvPr>
        </p:nvSpPr>
        <p:spPr/>
        <p:txBody>
          <a:bodyPr/>
          <a:lstStyle>
            <a:extLst/>
          </a:lstStyle>
          <a:p>
            <a:fld id="{ED8E4902-5DCD-47EA-93AC-4EE605B82DA6}" type="slidenum">
              <a:rPr lang="en-US" smtClean="0">
                <a:solidFill>
                  <a:srgbClr val="FFFFFF"/>
                </a:solidFill>
              </a:rPr>
              <a:pPr/>
              <a:t>‹#›</a:t>
            </a:fld>
            <a:endParaRPr lang="en-US">
              <a:solidFill>
                <a:srgbClr val="FFFFFF"/>
              </a:solidFill>
            </a:endParaRPr>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79471527"/>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3" name="Footer Placeholder 2"/>
          <p:cNvSpPr>
            <a:spLocks noGrp="1"/>
          </p:cNvSpPr>
          <p:nvPr>
            <p:ph type="ftr" sz="quarter" idx="11"/>
          </p:nvPr>
        </p:nvSpPr>
        <p:spPr/>
        <p:txBody>
          <a:bodyPr/>
          <a:lstStyle>
            <a:extLst/>
          </a:lstStyle>
          <a:p>
            <a:endParaRPr lang="en-US">
              <a:solidFill>
                <a:prstClr val="black"/>
              </a:solidFill>
            </a:endParaRPr>
          </a:p>
        </p:txBody>
      </p:sp>
      <p:sp>
        <p:nvSpPr>
          <p:cNvPr id="4" name="Slide Number Placeholder 3"/>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55230074"/>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6" name="Footer Placeholder 5"/>
          <p:cNvSpPr>
            <a:spLocks noGrp="1"/>
          </p:cNvSpPr>
          <p:nvPr>
            <p:ph type="ftr" sz="quarter" idx="11"/>
          </p:nvPr>
        </p:nvSpPr>
        <p:spPr/>
        <p:txBody>
          <a:bodyPr/>
          <a:lstStyle>
            <a:extLst/>
          </a:lstStyle>
          <a:p>
            <a:endParaRPr lang="en-US">
              <a:solidFill>
                <a:prstClr val="black"/>
              </a:solidFill>
            </a:endParaRPr>
          </a:p>
        </p:txBody>
      </p:sp>
      <p:sp>
        <p:nvSpPr>
          <p:cNvPr id="7" name="Slide Number Placeholder 6"/>
          <p:cNvSpPr>
            <a:spLocks noGrp="1"/>
          </p:cNvSpPr>
          <p:nvPr>
            <p:ph type="sldNum" sz="quarter" idx="12"/>
          </p:nvPr>
        </p:nvSpPr>
        <p:spPr/>
        <p:txBody>
          <a:bodyPr/>
          <a:lstStyle>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05231636"/>
      </p:ext>
    </p:extLst>
  </p:cSld>
  <p:clrMapOvr>
    <a:overrideClrMapping bg1="lt1" tx1="dk1" bg2="lt2" tx2="dk2" accent1="accent1" accent2="accent2" accent3="accent3" accent4="accent4" accent5="accent5" accent6="accent6" hlink="hlink" folHlink="folHlink"/>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DABC99F-DE82-4D25-B1E2-9F142FBDDC3D}" type="datetimeFigureOut">
              <a:rPr lang="en-US" smtClean="0">
                <a:solidFill>
                  <a:srgbClr val="FFFFFF"/>
                </a:solidFill>
              </a:rPr>
              <a:pPr/>
              <a:t>11/4/2015</a:t>
            </a:fld>
            <a:endParaRPr lang="en-US">
              <a:solidFill>
                <a:srgbClr val="FFFFFF"/>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D8E4902-5DCD-47EA-93AC-4EE605B82DA6}" type="slidenum">
              <a:rPr lang="en-US" smtClean="0">
                <a:solidFill>
                  <a:srgbClr val="FFFFFF"/>
                </a:solidFill>
              </a:rPr>
              <a:pPr/>
              <a:t>‹#›</a:t>
            </a:fld>
            <a:endParaRPr lang="en-US">
              <a:solidFill>
                <a:srgbClr val="FFFFFF"/>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FFFFFF"/>
              </a:solidFill>
            </a:endParaRPr>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srgbClr val="FFFFFF"/>
              </a:solidFill>
            </a:endParaRPr>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srgbClr val="FFFFFF"/>
              </a:solidFill>
            </a:endParaRPr>
          </a:p>
        </p:txBody>
      </p:sp>
    </p:spTree>
    <p:extLst>
      <p:ext uri="{BB962C8B-B14F-4D97-AF65-F5344CB8AC3E}">
        <p14:creationId xmlns:p14="http://schemas.microsoft.com/office/powerpoint/2010/main" val="2174929506"/>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596136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DABC99F-DE82-4D25-B1E2-9F142FBDDC3D}" type="datetimeFigureOut">
              <a:rPr lang="en-US" smtClean="0">
                <a:solidFill>
                  <a:prstClr val="black"/>
                </a:solidFill>
              </a:rPr>
              <a:pPr/>
              <a:t>11/4/2015</a:t>
            </a:fld>
            <a:endParaRPr lang="en-US">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D8E4902-5DCD-47EA-93AC-4EE605B82DA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42725643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ProjectPASSOngoingProfessionalDevelopmentSessions.docx"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Project%20PASS%20YCS%20Parent%20feedback%20Survey.docx" TargetMode="External"/><Relationship Id="rId2" Type="http://schemas.openxmlformats.org/officeDocument/2006/relationships/hyperlink" Target="Project%20PASS%20YCS%20Teacher%20feedback%20Survey.docx"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August%20exit%20slip%20from%20pd.docx"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YSU%20end%20of%20semester%20strategies%20and%20feedback%20survey.docx" TargetMode="External"/><Relationship Id="rId2" Type="http://schemas.openxmlformats.org/officeDocument/2006/relationships/hyperlink" Target="OCTEO/YSU%20end%20of%20semester%20strategies%20and%20feedback%20survey.docx" TargetMode="Externa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ysu%20reading%20strategy%20survey%20given%20in%20JUNE%202015.docx" TargetMode="External"/><Relationship Id="rId4" Type="http://schemas.openxmlformats.org/officeDocument/2006/relationships/hyperlink" Target="ysu%20reading%20strategy%20survey%20given%20in%20MAY%202015.docx" TargetMode="External"/></Relationships>
</file>

<file path=ppt/slides/_rels/slide24.xml.rels><?xml version="1.0" encoding="UTF-8" standalone="yes"?>
<Relationships xmlns="http://schemas.openxmlformats.org/package/2006/relationships"><Relationship Id="rId8" Type="http://schemas.openxmlformats.org/officeDocument/2006/relationships/image" Target="../media/image40.jpg"/><Relationship Id="rId3" Type="http://schemas.openxmlformats.org/officeDocument/2006/relationships/hyperlink" Target="http://www.secondandseven.com/" TargetMode="External"/><Relationship Id="rId7" Type="http://schemas.openxmlformats.org/officeDocument/2006/relationships/image" Target="../media/image39.jpg"/><Relationship Id="rId2" Type="http://schemas.openxmlformats.org/officeDocument/2006/relationships/image" Target="../media/image35.jpe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eg"/></Relationships>
</file>

<file path=ppt/slides/_rels/slide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hyperlink" Target="mailto:klitaliano01@ysu.edu" TargetMode="External"/><Relationship Id="rId5" Type="http://schemas.openxmlformats.org/officeDocument/2006/relationships/image" Target="../media/image44.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emf"/><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jpeg"/><Relationship Id="rId5" Type="http://schemas.microsoft.com/office/2007/relationships/hdphoto" Target="../media/hdphoto3.wdp"/><Relationship Id="rId4" Type="http://schemas.openxmlformats.org/officeDocument/2006/relationships/image" Target="../media/image13.png"/><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microsoft.com/office/2007/relationships/hdphoto" Target="../media/hdphoto5.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extLst>
              <a:ext uri="{BEBA8EAE-BF5A-486C-A8C5-ECC9F3942E4B}">
                <a14:imgProps xmlns:a14="http://schemas.microsoft.com/office/drawing/2010/main">
                  <a14:imgLayer r:embed="rId4">
                    <a14:imgEffect>
                      <a14:backgroundRemoval t="321" b="100000" l="0" r="100000">
                        <a14:foregroundMark x1="28571" y1="26282" x2="28571" y2="26282"/>
                        <a14:foregroundMark x1="25466" y1="25000" x2="25466" y2="25000"/>
                        <a14:foregroundMark x1="30435" y1="21474" x2="30435" y2="21474"/>
                        <a14:foregroundMark x1="19255" y1="22115" x2="19255" y2="22115"/>
                        <a14:foregroundMark x1="45342" y1="20513" x2="45342" y2="20513"/>
                        <a14:foregroundMark x1="48447" y1="20513" x2="48447" y2="20513"/>
                        <a14:foregroundMark x1="47826" y1="19231" x2="47826" y2="19231"/>
                        <a14:foregroundMark x1="57764" y1="18910" x2="57764" y2="18910"/>
                        <a14:foregroundMark x1="39130" y1="22115" x2="39130" y2="22115"/>
                        <a14:foregroundMark x1="34783" y1="8974" x2="34783" y2="8974"/>
                        <a14:foregroundMark x1="36646" y1="6731" x2="36646" y2="6731"/>
                        <a14:foregroundMark x1="44720" y1="30769" x2="44720" y2="30769"/>
                        <a14:foregroundMark x1="27329" y1="30769" x2="27329" y2="30769"/>
                        <a14:foregroundMark x1="24845" y1="34615" x2="24845" y2="34615"/>
                        <a14:foregroundMark x1="56522" y1="41667" x2="56522" y2="41667"/>
                        <a14:foregroundMark x1="68944" y1="40385" x2="68944" y2="40385"/>
                        <a14:foregroundMark x1="44099" y1="40385" x2="44099" y2="40385"/>
                        <a14:foregroundMark x1="39130" y1="46795" x2="39130" y2="46795"/>
                        <a14:foregroundMark x1="33540" y1="52885" x2="33540" y2="52885"/>
                        <a14:foregroundMark x1="26087" y1="69551" x2="26087" y2="69551"/>
                        <a14:foregroundMark x1="42857" y1="73397" x2="42857" y2="73397"/>
                        <a14:foregroundMark x1="42857" y1="76923" x2="42857" y2="76923"/>
                        <a14:foregroundMark x1="36646" y1="80449" x2="36646" y2="80449"/>
                        <a14:foregroundMark x1="22981" y1="78205" x2="22981" y2="78205"/>
                        <a14:foregroundMark x1="15528" y1="74359" x2="15528" y2="74359"/>
                        <a14:foregroundMark x1="16149" y1="73397" x2="16149" y2="73397"/>
                        <a14:foregroundMark x1="8696" y1="70833" x2="8696" y2="70833"/>
                        <a14:foregroundMark x1="65839" y1="60897" x2="65839" y2="60897"/>
                        <a14:foregroundMark x1="52795" y1="56410" x2="52795" y2="56410"/>
                        <a14:foregroundMark x1="51553" y1="50641" x2="51553" y2="50641"/>
                        <a14:foregroundMark x1="55280" y1="50000" x2="55280" y2="50000"/>
                        <a14:foregroundMark x1="57764" y1="83654" x2="57764" y2="83654"/>
                      </a14:backgroundRemoval>
                    </a14:imgEffect>
                  </a14:imgLayer>
                </a14:imgProps>
              </a:ext>
              <a:ext uri="{28A0092B-C50C-407E-A947-70E740481C1C}">
                <a14:useLocalDpi xmlns:a14="http://schemas.microsoft.com/office/drawing/2010/main" val="0"/>
              </a:ext>
            </a:extLst>
          </a:blip>
          <a:stretch>
            <a:fillRect/>
          </a:stretch>
        </p:blipFill>
        <p:spPr>
          <a:xfrm>
            <a:off x="4495800" y="1448147"/>
            <a:ext cx="1825869" cy="3538330"/>
          </a:xfrm>
          <a:prstGeom prst="rect">
            <a:avLst/>
          </a:prstGeom>
        </p:spPr>
      </p:pic>
      <p:sp>
        <p:nvSpPr>
          <p:cNvPr id="2" name="Title 1"/>
          <p:cNvSpPr>
            <a:spLocks noGrp="1"/>
          </p:cNvSpPr>
          <p:nvPr>
            <p:ph type="ctrTitle"/>
          </p:nvPr>
        </p:nvSpPr>
        <p:spPr>
          <a:xfrm>
            <a:off x="228600" y="160337"/>
            <a:ext cx="8534399" cy="1427482"/>
          </a:xfrm>
        </p:spPr>
        <p:txBody>
          <a:bodyPr>
            <a:normAutofit fontScale="90000"/>
          </a:bodyPr>
          <a:lstStyle/>
          <a:p>
            <a:pPr algn="ctr"/>
            <a:r>
              <a:rPr lang="en-US" sz="4400" dirty="0" smtClean="0">
                <a:solidFill>
                  <a:schemeClr val="tx1"/>
                </a:solidFill>
                <a:effectLst/>
                <a:latin typeface="Georgia" panose="02040502050405020303" pitchFamily="18" charset="0"/>
              </a:rPr>
              <a:t>Lead to Achieve: </a:t>
            </a:r>
            <a:br>
              <a:rPr lang="en-US" sz="4400" dirty="0" smtClean="0">
                <a:solidFill>
                  <a:schemeClr val="tx1"/>
                </a:solidFill>
                <a:effectLst/>
                <a:latin typeface="Georgia" panose="02040502050405020303" pitchFamily="18" charset="0"/>
              </a:rPr>
            </a:br>
            <a:r>
              <a:rPr lang="en-US" sz="3600" dirty="0" smtClean="0">
                <a:solidFill>
                  <a:schemeClr val="tx1"/>
                </a:solidFill>
                <a:effectLst/>
                <a:latin typeface="Georgia" panose="02040502050405020303" pitchFamily="18" charset="0"/>
              </a:rPr>
              <a:t>Penguin Assistants for Student Success </a:t>
            </a:r>
            <a:endParaRPr lang="en-US" sz="3600" dirty="0">
              <a:solidFill>
                <a:schemeClr val="tx1"/>
              </a:solidFill>
              <a:effectLst/>
              <a:latin typeface="Georgia" panose="02040502050405020303" pitchFamily="18" charset="0"/>
            </a:endParaRPr>
          </a:p>
        </p:txBody>
      </p:sp>
      <p:sp>
        <p:nvSpPr>
          <p:cNvPr id="3" name="Subtitle 2"/>
          <p:cNvSpPr>
            <a:spLocks noGrp="1"/>
          </p:cNvSpPr>
          <p:nvPr>
            <p:ph type="subTitle" idx="1"/>
          </p:nvPr>
        </p:nvSpPr>
        <p:spPr>
          <a:xfrm>
            <a:off x="612775" y="5791200"/>
            <a:ext cx="8001000" cy="685800"/>
          </a:xfrm>
        </p:spPr>
        <p:txBody>
          <a:bodyPr>
            <a:normAutofit fontScale="85000" lnSpcReduction="10000"/>
          </a:bodyPr>
          <a:lstStyle/>
          <a:p>
            <a:pPr algn="ctr"/>
            <a:r>
              <a:rPr lang="en-US" sz="4700" b="1" dirty="0" smtClean="0">
                <a:latin typeface="Georgia" panose="02040502050405020303" pitchFamily="18" charset="0"/>
              </a:rPr>
              <a:t>Youngstown State University</a:t>
            </a:r>
          </a:p>
          <a:p>
            <a:endParaRPr lang="en-US" dirty="0"/>
          </a:p>
        </p:txBody>
      </p:sp>
      <p:sp>
        <p:nvSpPr>
          <p:cNvPr id="8" name="AutoShape 2" descr="Image result for youngstown state universit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AutoShape 4" descr="Image result for youngstown state universit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AutoShape 6" descr="Image result for youngstown state university"/>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3" name="Picture 12"/>
          <p:cNvPicPr>
            <a:picLocks noChangeAspect="1"/>
          </p:cNvPicPr>
          <p:nvPr/>
        </p:nvPicPr>
        <p:blipFill>
          <a:blip r:embed="rId3">
            <a:extLst>
              <a:ext uri="{BEBA8EAE-BF5A-486C-A8C5-ECC9F3942E4B}">
                <a14:imgProps xmlns:a14="http://schemas.microsoft.com/office/drawing/2010/main">
                  <a14:imgLayer r:embed="rId4">
                    <a14:imgEffect>
                      <a14:backgroundRemoval t="321" b="100000" l="0" r="100000">
                        <a14:foregroundMark x1="28571" y1="26282" x2="28571" y2="26282"/>
                        <a14:foregroundMark x1="25466" y1="25000" x2="25466" y2="25000"/>
                        <a14:foregroundMark x1="30435" y1="21474" x2="30435" y2="21474"/>
                        <a14:foregroundMark x1="19255" y1="22115" x2="19255" y2="22115"/>
                        <a14:foregroundMark x1="45342" y1="20513" x2="45342" y2="20513"/>
                        <a14:foregroundMark x1="48447" y1="20513" x2="48447" y2="20513"/>
                        <a14:foregroundMark x1="47826" y1="19231" x2="47826" y2="19231"/>
                        <a14:foregroundMark x1="57764" y1="18910" x2="57764" y2="18910"/>
                        <a14:foregroundMark x1="39130" y1="22115" x2="39130" y2="22115"/>
                        <a14:foregroundMark x1="34783" y1="8974" x2="34783" y2="8974"/>
                        <a14:foregroundMark x1="36646" y1="6731" x2="36646" y2="6731"/>
                        <a14:foregroundMark x1="44720" y1="30769" x2="44720" y2="30769"/>
                        <a14:foregroundMark x1="27329" y1="30769" x2="27329" y2="30769"/>
                        <a14:foregroundMark x1="24845" y1="34615" x2="24845" y2="34615"/>
                        <a14:foregroundMark x1="56522" y1="41667" x2="56522" y2="41667"/>
                        <a14:foregroundMark x1="68944" y1="40385" x2="68944" y2="40385"/>
                        <a14:foregroundMark x1="44099" y1="40385" x2="44099" y2="40385"/>
                        <a14:foregroundMark x1="39130" y1="46795" x2="39130" y2="46795"/>
                        <a14:foregroundMark x1="33540" y1="52885" x2="33540" y2="52885"/>
                        <a14:foregroundMark x1="26087" y1="69551" x2="26087" y2="69551"/>
                        <a14:foregroundMark x1="42857" y1="73397" x2="42857" y2="73397"/>
                        <a14:foregroundMark x1="42857" y1="76923" x2="42857" y2="76923"/>
                        <a14:foregroundMark x1="36646" y1="80449" x2="36646" y2="80449"/>
                        <a14:foregroundMark x1="22981" y1="78205" x2="22981" y2="78205"/>
                        <a14:foregroundMark x1="15528" y1="74359" x2="15528" y2="74359"/>
                        <a14:foregroundMark x1="16149" y1="73397" x2="16149" y2="73397"/>
                        <a14:foregroundMark x1="8696" y1="70833" x2="8696" y2="70833"/>
                        <a14:foregroundMark x1="65839" y1="60897" x2="65839" y2="60897"/>
                        <a14:foregroundMark x1="52795" y1="56410" x2="52795" y2="56410"/>
                        <a14:foregroundMark x1="51553" y1="50641" x2="51553" y2="50641"/>
                        <a14:foregroundMark x1="55280" y1="50000" x2="55280" y2="50000"/>
                        <a14:foregroundMark x1="57764" y1="83654" x2="57764" y2="83654"/>
                      </a14:backgroundRemoval>
                    </a14:imgEffect>
                  </a14:imgLayer>
                </a14:imgProps>
              </a:ext>
              <a:ext uri="{28A0092B-C50C-407E-A947-70E740481C1C}">
                <a14:useLocalDpi xmlns:a14="http://schemas.microsoft.com/office/drawing/2010/main" val="0"/>
              </a:ext>
            </a:extLst>
          </a:blip>
          <a:stretch>
            <a:fillRect/>
          </a:stretch>
        </p:blipFill>
        <p:spPr>
          <a:xfrm flipH="1">
            <a:off x="2971800" y="2410822"/>
            <a:ext cx="1329104" cy="2575655"/>
          </a:xfrm>
          <a:prstGeom prst="rect">
            <a:avLst/>
          </a:prstGeom>
        </p:spPr>
      </p:pic>
    </p:spTree>
    <p:extLst>
      <p:ext uri="{BB962C8B-B14F-4D97-AF65-F5344CB8AC3E}">
        <p14:creationId xmlns:p14="http://schemas.microsoft.com/office/powerpoint/2010/main" val="149218768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295400" y="762000"/>
            <a:ext cx="6781800" cy="4724400"/>
          </a:xfrm>
        </p:spPr>
        <p:txBody>
          <a:bodyPr>
            <a:normAutofit/>
          </a:bodyPr>
          <a:lstStyle/>
          <a:p>
            <a:r>
              <a:rPr lang="en-US" sz="3200" u="sng" dirty="0" smtClean="0">
                <a:solidFill>
                  <a:schemeClr val="accent1"/>
                </a:solidFill>
              </a:rPr>
              <a:t>Tutoring sessions should be:</a:t>
            </a:r>
          </a:p>
          <a:p>
            <a:pPr marL="342900" indent="-342900">
              <a:buFont typeface="Arial" panose="020B0604020202020204" pitchFamily="34" charset="0"/>
              <a:buChar char="•"/>
            </a:pPr>
            <a:r>
              <a:rPr lang="en-US" dirty="0" smtClean="0"/>
              <a:t>Hands on</a:t>
            </a:r>
          </a:p>
          <a:p>
            <a:pPr marL="342900" indent="-342900">
              <a:buFont typeface="Arial" panose="020B0604020202020204" pitchFamily="34" charset="0"/>
              <a:buChar char="•"/>
            </a:pPr>
            <a:r>
              <a:rPr lang="en-US" dirty="0" smtClean="0"/>
              <a:t>Student centered</a:t>
            </a:r>
          </a:p>
          <a:p>
            <a:pPr marL="342900" indent="-342900">
              <a:buFont typeface="Arial" panose="020B0604020202020204" pitchFamily="34" charset="0"/>
              <a:buChar char="•"/>
            </a:pPr>
            <a:r>
              <a:rPr lang="en-US" dirty="0" smtClean="0"/>
              <a:t>Evidence driven</a:t>
            </a:r>
          </a:p>
          <a:p>
            <a:pPr marL="342900" indent="-342900">
              <a:buFont typeface="Arial" panose="020B0604020202020204" pitchFamily="34" charset="0"/>
              <a:buChar char="•"/>
            </a:pPr>
            <a:r>
              <a:rPr lang="en-US" dirty="0" smtClean="0"/>
              <a:t>Need based</a:t>
            </a:r>
          </a:p>
          <a:p>
            <a:pPr marL="342900" indent="-342900">
              <a:buFont typeface="Arial" panose="020B0604020202020204" pitchFamily="34" charset="0"/>
              <a:buChar char="•"/>
            </a:pPr>
            <a:r>
              <a:rPr lang="en-US" dirty="0" smtClean="0"/>
              <a:t>Meaningful </a:t>
            </a:r>
          </a:p>
          <a:p>
            <a:pPr marL="342900" indent="-342900">
              <a:buFont typeface="Arial" panose="020B0604020202020204" pitchFamily="34" charset="0"/>
              <a:buChar char="•"/>
            </a:pPr>
            <a:r>
              <a:rPr lang="en-US" dirty="0" smtClean="0"/>
              <a:t>Relevant</a:t>
            </a:r>
          </a:p>
          <a:p>
            <a:r>
              <a:rPr lang="en-US" i="1" dirty="0" smtClean="0">
                <a:solidFill>
                  <a:schemeClr val="bg2">
                    <a:lumMod val="50000"/>
                  </a:schemeClr>
                </a:solidFill>
              </a:rPr>
              <a:t>Focus on fluency, comprehension and writing</a:t>
            </a:r>
          </a:p>
          <a:p>
            <a:pPr marL="342900" indent="-342900">
              <a:buFont typeface="Arial" panose="020B0604020202020204" pitchFamily="34" charset="0"/>
              <a:buChar char="•"/>
            </a:pPr>
            <a:endParaRPr lang="en-US" dirty="0" smtClean="0"/>
          </a:p>
          <a:p>
            <a:pPr marL="0" indent="0" algn="r">
              <a:buNone/>
            </a:pPr>
            <a:endParaRPr lang="en-US" dirty="0"/>
          </a:p>
        </p:txBody>
      </p:sp>
    </p:spTree>
    <p:extLst>
      <p:ext uri="{BB962C8B-B14F-4D97-AF65-F5344CB8AC3E}">
        <p14:creationId xmlns:p14="http://schemas.microsoft.com/office/powerpoint/2010/main" val="407994117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600200" y="609600"/>
            <a:ext cx="6849141" cy="551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rot="19768088">
            <a:off x="-318908" y="1107315"/>
            <a:ext cx="8229600" cy="990600"/>
          </a:xfrm>
        </p:spPr>
        <p:txBody>
          <a:bodyPr/>
          <a:lstStyle/>
          <a:p>
            <a:r>
              <a:rPr lang="en-US" dirty="0" smtClean="0"/>
              <a:t>LOGS:</a:t>
            </a:r>
            <a:endParaRPr lang="en-US" dirty="0"/>
          </a:p>
        </p:txBody>
      </p:sp>
    </p:spTree>
    <p:extLst>
      <p:ext uri="{BB962C8B-B14F-4D97-AF65-F5344CB8AC3E}">
        <p14:creationId xmlns:p14="http://schemas.microsoft.com/office/powerpoint/2010/main" val="1649830268"/>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17772508"/>
              </p:ext>
            </p:extLst>
          </p:nvPr>
        </p:nvGraphicFramePr>
        <p:xfrm>
          <a:off x="762000" y="1143000"/>
          <a:ext cx="7772401" cy="5265003"/>
        </p:xfrm>
        <a:graphic>
          <a:graphicData uri="http://schemas.openxmlformats.org/drawingml/2006/table">
            <a:tbl>
              <a:tblPr firstRow="1" firstCol="1" bandRow="1"/>
              <a:tblGrid>
                <a:gridCol w="839881"/>
                <a:gridCol w="1552539"/>
                <a:gridCol w="1552539"/>
                <a:gridCol w="1692699"/>
                <a:gridCol w="1698091"/>
                <a:gridCol w="436652"/>
              </a:tblGrid>
              <a:tr h="176557">
                <a:tc>
                  <a:txBody>
                    <a:bodyPr/>
                    <a:lstStyle/>
                    <a:p>
                      <a:pPr marL="0" marR="0" algn="ctr">
                        <a:lnSpc>
                          <a:spcPct val="107000"/>
                        </a:lnSpc>
                        <a:spcBef>
                          <a:spcPts val="0"/>
                        </a:spcBef>
                        <a:spcAft>
                          <a:spcPts val="0"/>
                        </a:spcAft>
                      </a:pPr>
                      <a:r>
                        <a:rPr lang="en-US" sz="800" dirty="0">
                          <a:effectLst/>
                          <a:latin typeface="Times New Roman"/>
                          <a:ea typeface="Calibri"/>
                          <a:cs typeface="Times New Roman"/>
                        </a:rPr>
                        <a:t> </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a:ea typeface="Calibri"/>
                          <a:cs typeface="Times New Roman"/>
                        </a:rPr>
                        <a:t>Unsatisfactory  3 pts. </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Times New Roman"/>
                          <a:ea typeface="Calibri"/>
                          <a:cs typeface="Times New Roman"/>
                        </a:rPr>
                        <a:t>Satisfactory  4 pts.</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a:effectLst/>
                          <a:latin typeface="Times New Roman"/>
                          <a:ea typeface="Calibri"/>
                          <a:cs typeface="Times New Roman"/>
                        </a:rPr>
                        <a:t>Competent  5 pts.</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dirty="0">
                          <a:effectLst/>
                          <a:latin typeface="Times New Roman"/>
                          <a:ea typeface="Calibri"/>
                          <a:cs typeface="Times New Roman"/>
                        </a:rPr>
                        <a:t>Exemplary  6 pts.</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a:effectLst/>
                          <a:latin typeface="Times New Roman"/>
                          <a:ea typeface="Calibri"/>
                          <a:cs typeface="Times New Roman"/>
                        </a:rPr>
                        <a:t>Total</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3098">
                <a:tc>
                  <a:txBody>
                    <a:bodyPr/>
                    <a:lstStyle/>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Materials</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Materials are not listed.</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Materials are listed for some of the lessons.</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Various types of materials are listed for most lessons. Materials include reading to and with the child. </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Various types of materials are listed representing each segment of the lesson. Specific books are identified for reading to, with, and by the child. Writing materials are identified. Hands-on materials are identified.</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a:ea typeface="Calibri"/>
                          <a:cs typeface="Times New Roman"/>
                        </a:rPr>
                        <a:t> </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13098">
                <a:tc>
                  <a:txBody>
                    <a:bodyPr/>
                    <a:lstStyle/>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Activities</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Few or no reading, writing, comprehension, and phonics activities are described in.</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Some</a:t>
                      </a:r>
                      <a:r>
                        <a:rPr lang="en-US" sz="800" i="1" dirty="0">
                          <a:effectLst/>
                          <a:latin typeface="Times New Roman"/>
                          <a:ea typeface="Calibri"/>
                          <a:cs typeface="Times New Roman"/>
                        </a:rPr>
                        <a:t> </a:t>
                      </a:r>
                      <a:r>
                        <a:rPr lang="en-US" sz="800" dirty="0">
                          <a:effectLst/>
                          <a:latin typeface="Times New Roman"/>
                          <a:ea typeface="Calibri"/>
                          <a:cs typeface="Times New Roman"/>
                        </a:rPr>
                        <a:t>reading, writing, comprehension, and phonics activities are described in detail.</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Most</a:t>
                      </a:r>
                      <a:r>
                        <a:rPr lang="en-US" sz="800" i="1" dirty="0">
                          <a:effectLst/>
                          <a:latin typeface="Times New Roman"/>
                          <a:ea typeface="Calibri"/>
                          <a:cs typeface="Times New Roman"/>
                        </a:rPr>
                        <a:t> </a:t>
                      </a:r>
                      <a:r>
                        <a:rPr lang="en-US" sz="800" dirty="0">
                          <a:effectLst/>
                          <a:latin typeface="Times New Roman"/>
                          <a:ea typeface="Calibri"/>
                          <a:cs typeface="Times New Roman"/>
                        </a:rPr>
                        <a:t>reading, writing, comprehension, and phonics activities are described in detail as to who will do what and what is expected from the student. Steps for each activity are provided.</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Each reading, writing, comprehension, and phonics activity is described in detail as to who will do what and what is expected from the student. Steps for each activity are provided.</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a:ea typeface="Calibri"/>
                          <a:cs typeface="Times New Roman"/>
                        </a:rPr>
                        <a:t> </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041">
                <a:tc>
                  <a:txBody>
                    <a:bodyPr/>
                    <a:lstStyle/>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APA</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Few or no books or games are cited; or, incorrect citations are used.</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Some books and/or games are cited; or, incorrect citations are used.</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Most books and/or games are correctly cited using APA 6</a:t>
                      </a:r>
                      <a:r>
                        <a:rPr lang="en-US" sz="800" baseline="30000">
                          <a:effectLst/>
                          <a:latin typeface="Times New Roman"/>
                          <a:ea typeface="Calibri"/>
                          <a:cs typeface="Times New Roman"/>
                        </a:rPr>
                        <a:t>th</a:t>
                      </a:r>
                      <a:r>
                        <a:rPr lang="en-US" sz="800">
                          <a:effectLst/>
                          <a:latin typeface="Times New Roman"/>
                          <a:ea typeface="Calibri"/>
                          <a:cs typeface="Times New Roman"/>
                        </a:rPr>
                        <a:t> ed.</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Each book and/or game is correctly cited using APA 6</a:t>
                      </a:r>
                      <a:r>
                        <a:rPr lang="en-US" sz="800" baseline="30000" dirty="0">
                          <a:effectLst/>
                          <a:latin typeface="Times New Roman"/>
                          <a:ea typeface="Calibri"/>
                          <a:cs typeface="Times New Roman"/>
                        </a:rPr>
                        <a:t>th</a:t>
                      </a:r>
                      <a:r>
                        <a:rPr lang="en-US" sz="800" dirty="0">
                          <a:effectLst/>
                          <a:latin typeface="Times New Roman"/>
                          <a:ea typeface="Calibri"/>
                          <a:cs typeface="Times New Roman"/>
                        </a:rPr>
                        <a:t> ed.</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a:effectLst/>
                          <a:latin typeface="Times New Roman"/>
                          <a:ea typeface="Calibri"/>
                          <a:cs typeface="Times New Roman"/>
                        </a:rPr>
                        <a:t> </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126">
                <a:tc>
                  <a:txBody>
                    <a:bodyPr/>
                    <a:lstStyle/>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Reflection</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Reflections include few or no details of activities.  </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Reflections include details for some of the activities.  Details include specifics of what worked and what didn’t work. </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Reflections include details for most of the activities.  Details include specifics of what worked and what didn’t work including an explanation of why. A projection of what should happen next details how the lesson should be revised to improve student performance.  </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Reflections include details for each of the activities.  Details include specifics of what worked and what didn’t work including an explanation of why. A projection of what should happen next details how the lesson should be revised to improve student performance.  </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Times New Roman"/>
                          <a:ea typeface="Calibri"/>
                          <a:cs typeface="Times New Roman"/>
                        </a:rPr>
                        <a:t> </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4083">
                <a:tc>
                  <a:txBody>
                    <a:bodyPr/>
                    <a:lstStyle/>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 </a:t>
                      </a:r>
                      <a:endParaRPr lang="en-US" sz="800">
                        <a:effectLst/>
                        <a:latin typeface="Calibri"/>
                        <a:ea typeface="Calibri"/>
                        <a:cs typeface="Times New Roman"/>
                      </a:endParaRPr>
                    </a:p>
                    <a:p>
                      <a:pPr marL="0" marR="0" algn="ctr">
                        <a:lnSpc>
                          <a:spcPct val="107000"/>
                        </a:lnSpc>
                        <a:spcBef>
                          <a:spcPts val="0"/>
                        </a:spcBef>
                        <a:spcAft>
                          <a:spcPts val="0"/>
                        </a:spcAft>
                      </a:pPr>
                      <a:r>
                        <a:rPr lang="en-US" sz="800">
                          <a:effectLst/>
                          <a:latin typeface="Times New Roman"/>
                          <a:ea typeface="Calibri"/>
                          <a:cs typeface="Times New Roman"/>
                        </a:rPr>
                        <a:t>Thoroughness</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Times New Roman"/>
                          <a:ea typeface="Calibri"/>
                          <a:cs typeface="Times New Roman"/>
                        </a:rPr>
                        <a:t>Few or no details for activities are included.</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Details for some of the activities are included.</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Details for most of the activities are included.</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a:effectLst/>
                          <a:latin typeface="Times New Roman"/>
                          <a:ea typeface="Calibri"/>
                          <a:cs typeface="Times New Roman"/>
                        </a:rPr>
                        <a:t>Specific details for each activity are included such as the writing prompt being used; the phonics element being addressed in the lesson; and, the type of reading being done. </a:t>
                      </a:r>
                      <a:endParaRPr lang="en-US" sz="80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dirty="0">
                          <a:effectLst/>
                          <a:latin typeface="Times New Roman"/>
                          <a:ea typeface="Calibri"/>
                          <a:cs typeface="Times New Roman"/>
                        </a:rPr>
                        <a:t> </a:t>
                      </a:r>
                      <a:endParaRPr lang="en-US" sz="800" dirty="0">
                        <a:effectLst/>
                        <a:latin typeface="Calibri"/>
                        <a:ea typeface="Calibri"/>
                        <a:cs typeface="Times New Roman"/>
                      </a:endParaRPr>
                    </a:p>
                  </a:txBody>
                  <a:tcPr marL="50528" marR="5052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593271" y="152400"/>
            <a:ext cx="7239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en-US" sz="1200" dirty="0" smtClean="0">
                <a:solidFill>
                  <a:prstClr val="black"/>
                </a:solidFill>
                <a:latin typeface="Times New Roman" pitchFamily="18" charset="0"/>
                <a:ea typeface="Calibri" pitchFamily="34" charset="0"/>
                <a:cs typeface="Times New Roman" pitchFamily="18" charset="0"/>
              </a:rPr>
              <a:t>PASS Logs Rubric</a:t>
            </a:r>
            <a:endParaRPr lang="en-US" altLang="en-US" sz="6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n-US" altLang="en-US" sz="1200" dirty="0" smtClean="0">
                <a:solidFill>
                  <a:prstClr val="black"/>
                </a:solidFill>
                <a:latin typeface="Times New Roman" pitchFamily="18" charset="0"/>
                <a:ea typeface="Calibri" pitchFamily="34" charset="0"/>
                <a:cs typeface="Times New Roman" pitchFamily="18" charset="0"/>
              </a:rPr>
              <a:t>The quality of the logs will be measured using the following rubric.  Thirty points are possible for completing the logs.  The total number of points earned will be determined using the range of quality on the following traits.</a:t>
            </a:r>
            <a:endParaRPr lang="en-US" altLang="en-US" sz="600" dirty="0" smtClean="0">
              <a:solidFill>
                <a:prstClr val="black"/>
              </a:solidFill>
              <a:latin typeface="Arial" pitchFamily="34" charset="0"/>
              <a:cs typeface="Arial" pitchFamily="34" charset="0"/>
            </a:endParaRPr>
          </a:p>
          <a:p>
            <a:pPr eaLnBrk="0" fontAlgn="base" hangingPunct="0">
              <a:spcBef>
                <a:spcPct val="0"/>
              </a:spcBef>
              <a:spcAft>
                <a:spcPct val="0"/>
              </a:spcAft>
            </a:pPr>
            <a:r>
              <a:rPr lang="en-US" altLang="en-US" sz="1200" dirty="0" smtClean="0">
                <a:solidFill>
                  <a:prstClr val="black"/>
                </a:solidFill>
                <a:latin typeface="Times New Roman" pitchFamily="18" charset="0"/>
                <a:ea typeface="Calibri" pitchFamily="34" charset="0"/>
                <a:cs typeface="Times New Roman" pitchFamily="18" charset="0"/>
              </a:rPr>
              <a:t>08-15</a:t>
            </a:r>
            <a:endParaRPr lang="en-US" alt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294229315"/>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371600"/>
            <a:ext cx="8382000" cy="4724400"/>
          </a:xfrm>
        </p:spPr>
        <p:txBody>
          <a:bodyPr/>
          <a:lstStyle/>
          <a:p>
            <a:r>
              <a:rPr lang="en-US" sz="2400" dirty="0" smtClean="0"/>
              <a:t>Offered monthly/ 3-5 different times/days</a:t>
            </a:r>
          </a:p>
          <a:p>
            <a:endParaRPr lang="en-US" sz="2400" dirty="0" smtClean="0"/>
          </a:p>
          <a:p>
            <a:r>
              <a:rPr lang="en-US" sz="2400" dirty="0" smtClean="0"/>
              <a:t>Focus on best practices, student needs, hands on learning</a:t>
            </a:r>
          </a:p>
          <a:p>
            <a:endParaRPr lang="en-US" sz="2400" dirty="0" smtClean="0"/>
          </a:p>
          <a:p>
            <a:r>
              <a:rPr lang="en-US" sz="2400" dirty="0" smtClean="0"/>
              <a:t>Count towards fieldwork requirements</a:t>
            </a:r>
            <a:endParaRPr lang="en-US" sz="2400" dirty="0"/>
          </a:p>
          <a:p>
            <a:endParaRPr lang="en-US" sz="2400" dirty="0" smtClean="0"/>
          </a:p>
          <a:p>
            <a:r>
              <a:rPr lang="en-US" sz="2400" dirty="0" smtClean="0"/>
              <a:t>Data based Exit Slips</a:t>
            </a:r>
            <a:endParaRPr lang="en-US" sz="2400" dirty="0"/>
          </a:p>
          <a:p>
            <a:endParaRPr lang="en-US" sz="2400" dirty="0" smtClean="0"/>
          </a:p>
          <a:p>
            <a:endParaRPr lang="en-US" dirty="0" smtClean="0"/>
          </a:p>
        </p:txBody>
      </p:sp>
      <p:sp>
        <p:nvSpPr>
          <p:cNvPr id="2" name="Title 1"/>
          <p:cNvSpPr>
            <a:spLocks noGrp="1"/>
          </p:cNvSpPr>
          <p:nvPr>
            <p:ph type="title"/>
          </p:nvPr>
        </p:nvSpPr>
        <p:spPr>
          <a:xfrm>
            <a:off x="152400" y="76200"/>
            <a:ext cx="8763000" cy="1143318"/>
          </a:xfrm>
        </p:spPr>
        <p:txBody>
          <a:bodyPr>
            <a:noAutofit/>
          </a:bodyPr>
          <a:lstStyle/>
          <a:p>
            <a:r>
              <a:rPr lang="en-US" b="1" dirty="0" smtClean="0">
                <a:latin typeface="Eras Medium ITC" panose="020B0602030504020804" pitchFamily="34" charset="0"/>
              </a:rPr>
              <a:t>Professional </a:t>
            </a:r>
            <a:r>
              <a:rPr lang="en-US" b="1" u="sng" dirty="0" smtClean="0">
                <a:latin typeface="Eras Medium ITC" panose="020B0602030504020804" pitchFamily="34" charset="0"/>
              </a:rPr>
              <a:t>Development sessions:</a:t>
            </a:r>
            <a:endParaRPr lang="en-US" b="1" u="sng" dirty="0">
              <a:latin typeface="Eras Medium ITC" panose="020B06020305040208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5105400"/>
            <a:ext cx="6293202" cy="1279733"/>
          </a:xfrm>
          <a:prstGeom prst="rect">
            <a:avLst/>
          </a:prstGeom>
        </p:spPr>
      </p:pic>
    </p:spTree>
    <p:extLst>
      <p:ext uri="{BB962C8B-B14F-4D97-AF65-F5344CB8AC3E}">
        <p14:creationId xmlns:p14="http://schemas.microsoft.com/office/powerpoint/2010/main" val="130834643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95400"/>
            <a:ext cx="8229600" cy="4876800"/>
          </a:xfrm>
        </p:spPr>
        <p:txBody>
          <a:bodyPr>
            <a:normAutofit fontScale="92500" lnSpcReduction="10000"/>
          </a:bodyPr>
          <a:lstStyle/>
          <a:p>
            <a:pPr marL="342900" indent="-342900">
              <a:buFont typeface="Arial" panose="020B0604020202020204" pitchFamily="34" charset="0"/>
              <a:buChar char="•"/>
            </a:pPr>
            <a:r>
              <a:rPr lang="en-US" dirty="0" smtClean="0"/>
              <a:t>YSU Student surveys and discussions help drive the topics for future PD sessions</a:t>
            </a:r>
          </a:p>
          <a:p>
            <a:endParaRPr lang="en-US" dirty="0" smtClean="0"/>
          </a:p>
          <a:p>
            <a:pPr marL="342900" indent="-342900">
              <a:buFont typeface="Arial" panose="020B0604020202020204" pitchFamily="34" charset="0"/>
              <a:buChar char="•"/>
            </a:pPr>
            <a:r>
              <a:rPr lang="en-US" dirty="0" smtClean="0"/>
              <a:t>Feedback from Youngstown City teachers and administrators also play a part in planning PDs</a:t>
            </a:r>
          </a:p>
          <a:p>
            <a:endParaRPr lang="en-US" dirty="0" smtClean="0"/>
          </a:p>
          <a:p>
            <a:pPr marL="342900" indent="-342900">
              <a:buFont typeface="Arial" panose="020B0604020202020204" pitchFamily="34" charset="0"/>
              <a:buChar char="•"/>
            </a:pPr>
            <a:r>
              <a:rPr lang="en-US" dirty="0" smtClean="0"/>
              <a:t>Third grade </a:t>
            </a:r>
            <a:r>
              <a:rPr lang="en-US" dirty="0" smtClean="0"/>
              <a:t>state </a:t>
            </a:r>
            <a:r>
              <a:rPr lang="en-US" dirty="0" smtClean="0"/>
              <a:t>assessments and understanding the curricular needs is addressed in the PD</a:t>
            </a:r>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r>
              <a:rPr lang="en-US" dirty="0" smtClean="0"/>
              <a:t>All PDs sessions are meant to be applicable to the future needs of the YSU tutors as they enter into their teaching profession</a:t>
            </a:r>
          </a:p>
          <a:p>
            <a:pPr marL="342900" indent="-342900">
              <a:buFont typeface="Arial" panose="020B0604020202020204" pitchFamily="34" charset="0"/>
              <a:buChar char="•"/>
            </a:pPr>
            <a:endParaRPr lang="en-US" dirty="0" smtClean="0"/>
          </a:p>
          <a:p>
            <a:endParaRPr lang="en-US" dirty="0" smtClean="0"/>
          </a:p>
          <a:p>
            <a:pPr marL="342900" indent="-342900">
              <a:buFont typeface="Arial" panose="020B0604020202020204" pitchFamily="34" charset="0"/>
              <a:buChar char="•"/>
            </a:pPr>
            <a:endParaRPr lang="en-US" dirty="0" smtClean="0"/>
          </a:p>
          <a:p>
            <a:pPr marL="342900" indent="-342900">
              <a:buFont typeface="Arial" panose="020B0604020202020204" pitchFamily="34" charset="0"/>
              <a:buChar char="•"/>
            </a:pPr>
            <a:endParaRPr lang="en-US" dirty="0"/>
          </a:p>
        </p:txBody>
      </p:sp>
      <p:sp>
        <p:nvSpPr>
          <p:cNvPr id="2" name="Title 1"/>
          <p:cNvSpPr>
            <a:spLocks noGrp="1"/>
          </p:cNvSpPr>
          <p:nvPr>
            <p:ph type="title"/>
          </p:nvPr>
        </p:nvSpPr>
        <p:spPr>
          <a:xfrm>
            <a:off x="152400" y="0"/>
            <a:ext cx="8839200" cy="838200"/>
          </a:xfrm>
        </p:spPr>
        <p:txBody>
          <a:bodyPr>
            <a:normAutofit fontScale="90000"/>
          </a:bodyPr>
          <a:lstStyle/>
          <a:p>
            <a:pPr algn="ctr"/>
            <a:r>
              <a:rPr lang="en-US" u="sng" dirty="0" smtClean="0"/>
              <a:t/>
            </a:r>
            <a:br>
              <a:rPr lang="en-US" u="sng" dirty="0" smtClean="0"/>
            </a:br>
            <a:r>
              <a:rPr lang="en-US" sz="4000" dirty="0" smtClean="0"/>
              <a:t>What Types of Professional Development sessions are Offered?</a:t>
            </a:r>
            <a:endParaRPr lang="en-US" sz="4000" dirty="0"/>
          </a:p>
        </p:txBody>
      </p:sp>
    </p:spTree>
    <p:extLst>
      <p:ext uri="{BB962C8B-B14F-4D97-AF65-F5344CB8AC3E}">
        <p14:creationId xmlns:p14="http://schemas.microsoft.com/office/powerpoint/2010/main" val="2574400538"/>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7620000" cy="5211763"/>
          </a:xfrm>
        </p:spPr>
        <p:txBody>
          <a:bodyPr/>
          <a:lstStyle/>
          <a:p>
            <a:pPr algn="ctr"/>
            <a:r>
              <a:rPr lang="en-US" dirty="0" smtClean="0">
                <a:hlinkClick r:id="rId2" action="ppaction://hlinkfile"/>
              </a:rPr>
              <a:t>Professional Development Topics and Presenters: </a:t>
            </a:r>
            <a:endParaRPr lang="en-US" dirty="0" smtClean="0"/>
          </a:p>
          <a:p>
            <a:pPr algn="ctr"/>
            <a:endParaRPr lang="en-US" dirty="0" smtClean="0"/>
          </a:p>
        </p:txBody>
      </p:sp>
      <p:sp>
        <p:nvSpPr>
          <p:cNvPr id="2" name="Title 1"/>
          <p:cNvSpPr>
            <a:spLocks noGrp="1"/>
          </p:cNvSpPr>
          <p:nvPr>
            <p:ph type="title"/>
          </p:nvPr>
        </p:nvSpPr>
        <p:spPr>
          <a:xfrm>
            <a:off x="152400" y="76200"/>
            <a:ext cx="5791200" cy="609918"/>
          </a:xfrm>
        </p:spPr>
        <p:txBody>
          <a:bodyPr>
            <a:normAutofit fontScale="90000"/>
          </a:bodyPr>
          <a:lstStyle/>
          <a:p>
            <a:r>
              <a:rPr lang="en-US" u="sng" dirty="0" smtClean="0">
                <a:latin typeface="Comic Sans MS" panose="030F0702030302020204" pitchFamily="66" charset="0"/>
              </a:rPr>
              <a:t>PD topics:</a:t>
            </a:r>
            <a:endParaRPr lang="en-US" u="sng" dirty="0">
              <a:latin typeface="Comic Sans MS" panose="030F0702030302020204"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590800"/>
            <a:ext cx="3008326" cy="306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663822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7696200" cy="5257800"/>
          </a:xfrm>
        </p:spPr>
        <p:txBody>
          <a:bodyPr>
            <a:normAutofit lnSpcReduction="10000"/>
          </a:bodyPr>
          <a:lstStyle/>
          <a:p>
            <a:pPr marL="342900" indent="-342900">
              <a:buFont typeface="Wingdings" panose="05000000000000000000" pitchFamily="2" charset="2"/>
              <a:buChar char="Ø"/>
            </a:pPr>
            <a:r>
              <a:rPr lang="en-US" dirty="0" smtClean="0"/>
              <a:t>Overall impact of Project PASS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Rapport with their student</a:t>
            </a:r>
          </a:p>
          <a:p>
            <a:endParaRPr lang="en-US" dirty="0"/>
          </a:p>
          <a:p>
            <a:pPr marL="342900" indent="-342900">
              <a:buFont typeface="Wingdings" panose="05000000000000000000" pitchFamily="2" charset="2"/>
              <a:buChar char="Ø"/>
            </a:pPr>
            <a:r>
              <a:rPr lang="en-US" dirty="0" smtClean="0"/>
              <a:t>Professional confidence</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Personal investment</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Short term successes / long term successes</a:t>
            </a:r>
          </a:p>
          <a:p>
            <a:pPr marL="342900" indent="-342900">
              <a:buFont typeface="Wingdings" panose="05000000000000000000" pitchFamily="2" charset="2"/>
              <a:buChar char="Ø"/>
            </a:pPr>
            <a:endParaRPr lang="en-US" dirty="0"/>
          </a:p>
          <a:p>
            <a:pPr marL="342900" indent="-342900">
              <a:buFont typeface="Wingdings" panose="05000000000000000000" pitchFamily="2" charset="2"/>
              <a:buChar char="Ø"/>
            </a:pPr>
            <a:r>
              <a:rPr lang="en-US" dirty="0" smtClean="0"/>
              <a:t>Lessons learned </a:t>
            </a:r>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381000" y="152400"/>
            <a:ext cx="8229600" cy="762318"/>
          </a:xfrm>
        </p:spPr>
        <p:txBody>
          <a:bodyPr>
            <a:normAutofit fontScale="90000"/>
          </a:bodyPr>
          <a:lstStyle/>
          <a:p>
            <a:r>
              <a:rPr lang="en-US" u="sng" dirty="0" smtClean="0">
                <a:effectLst>
                  <a:outerShdw blurRad="38100" dist="38100" dir="2700000" algn="tl">
                    <a:srgbClr val="000000">
                      <a:alpha val="43137"/>
                    </a:srgbClr>
                  </a:outerShdw>
                </a:effectLst>
                <a:latin typeface="Kristen ITC" panose="03050502040202030202" pitchFamily="66" charset="0"/>
              </a:rPr>
              <a:t>How do the YSU STUDENTS FEEL…</a:t>
            </a:r>
            <a:endParaRPr lang="en-US" u="sng" dirty="0">
              <a:effectLst>
                <a:outerShdw blurRad="38100" dist="38100" dir="2700000" algn="tl">
                  <a:srgbClr val="000000">
                    <a:alpha val="43137"/>
                  </a:srgbClr>
                </a:outerShdw>
              </a:effectLst>
              <a:latin typeface="Kristen ITC" panose="03050502040202030202" pitchFamily="66" charset="0"/>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2444" y1="26222" x2="12444" y2="26222"/>
                        <a14:foregroundMark x1="15556" y1="33778" x2="15556" y2="33778"/>
                        <a14:foregroundMark x1="9333" y1="25333" x2="9333" y2="25333"/>
                        <a14:foregroundMark x1="12444" y1="24000" x2="12444" y2="24000"/>
                        <a14:foregroundMark x1="14222" y1="24000" x2="14222" y2="24000"/>
                        <a14:foregroundMark x1="14667" y1="24889" x2="14667" y2="24889"/>
                        <a14:foregroundMark x1="8444" y1="34667" x2="8444" y2="34667"/>
                        <a14:foregroundMark x1="10222" y1="34222" x2="10222" y2="34222"/>
                        <a14:foregroundMark x1="8444" y1="39111" x2="8444" y2="39111"/>
                        <a14:foregroundMark x1="9778" y1="39556" x2="9778" y2="39556"/>
                        <a14:foregroundMark x1="8444" y1="42222" x2="8444" y2="42222"/>
                        <a14:foregroundMark x1="10222" y1="43556" x2="10222" y2="43556"/>
                        <a14:foregroundMark x1="10222" y1="42222" x2="10222" y2="42222"/>
                        <a14:foregroundMark x1="12000" y1="43111" x2="12000" y2="43111"/>
                        <a14:foregroundMark x1="12444" y1="44889" x2="12444" y2="44889"/>
                        <a14:foregroundMark x1="10222" y1="23111" x2="10222" y2="23111"/>
                        <a14:foregroundMark x1="12889" y1="22222" x2="12889" y2="22222"/>
                        <a14:foregroundMark x1="15111" y1="22222" x2="15111" y2="22222"/>
                        <a14:foregroundMark x1="14222" y1="22667" x2="14222" y2="22667"/>
                        <a14:foregroundMark x1="16444" y1="22667" x2="16444" y2="22667"/>
                        <a14:foregroundMark x1="23111" y1="54222" x2="23111" y2="54222"/>
                        <a14:foregroundMark x1="19111" y1="56000" x2="19111" y2="56000"/>
                        <a14:foregroundMark x1="12889" y1="59556" x2="12889" y2="59556"/>
                        <a14:foregroundMark x1="10222" y1="53333" x2="10222" y2="53333"/>
                        <a14:foregroundMark x1="16889" y1="45778" x2="16889" y2="45778"/>
                        <a14:foregroundMark x1="4000" y1="58222" x2="4000" y2="58222"/>
                        <a14:foregroundMark x1="5778" y1="58667" x2="5778" y2="58667"/>
                        <a14:foregroundMark x1="4000" y1="62667" x2="4000" y2="62667"/>
                        <a14:foregroundMark x1="5778" y1="63556" x2="5778" y2="63556"/>
                        <a14:foregroundMark x1="8889" y1="65333" x2="8889" y2="65333"/>
                        <a14:foregroundMark x1="10222" y1="70222" x2="10222" y2="70222"/>
                        <a14:foregroundMark x1="14667" y1="72444" x2="14667" y2="72444"/>
                        <a14:foregroundMark x1="17778" y1="71111" x2="18667" y2="70667"/>
                        <a14:foregroundMark x1="23556" y1="65778" x2="23556" y2="65778"/>
                        <a14:foregroundMark x1="21333" y1="56889" x2="21333" y2="56889"/>
                        <a14:foregroundMark x1="17778" y1="52444" x2="17778" y2="52444"/>
                        <a14:foregroundMark x1="13333" y1="64889" x2="13333" y2="64889"/>
                        <a14:foregroundMark x1="15556" y1="61778" x2="15556" y2="61778"/>
                        <a14:foregroundMark x1="12000" y1="66222" x2="12000" y2="66222"/>
                        <a14:foregroundMark x1="16889" y1="65333" x2="16889" y2="65333"/>
                        <a14:foregroundMark x1="19556" y1="63556" x2="19556" y2="63556"/>
                      </a14:backgroundRemoval>
                    </a14:imgEffect>
                  </a14:imgLayer>
                </a14:imgProps>
              </a:ext>
              <a:ext uri="{28A0092B-C50C-407E-A947-70E740481C1C}">
                <a14:useLocalDpi xmlns:a14="http://schemas.microsoft.com/office/drawing/2010/main" val="0"/>
              </a:ext>
            </a:extLst>
          </a:blip>
          <a:stretch>
            <a:fillRect/>
          </a:stretch>
        </p:blipFill>
        <p:spPr>
          <a:xfrm>
            <a:off x="5562600" y="1295400"/>
            <a:ext cx="3352800" cy="3352800"/>
          </a:xfrm>
          <a:prstGeom prst="rect">
            <a:avLst/>
          </a:prstGeom>
        </p:spPr>
      </p:pic>
    </p:spTree>
    <p:extLst>
      <p:ext uri="{BB962C8B-B14F-4D97-AF65-F5344CB8AC3E}">
        <p14:creationId xmlns:p14="http://schemas.microsoft.com/office/powerpoint/2010/main" val="90441799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990600"/>
            <a:ext cx="8382000" cy="5410200"/>
          </a:xfrm>
        </p:spPr>
        <p:txBody>
          <a:bodyPr>
            <a:normAutofit fontScale="85000" lnSpcReduction="10000"/>
          </a:bodyPr>
          <a:lstStyle/>
          <a:p>
            <a:pPr marL="342900" indent="-342900">
              <a:buFont typeface="Wingdings" panose="05000000000000000000" pitchFamily="2" charset="2"/>
              <a:buChar char="q"/>
            </a:pPr>
            <a:r>
              <a:rPr lang="en-US" dirty="0" smtClean="0"/>
              <a:t>Being embedded in a school climate(depth/breathe)</a:t>
            </a:r>
          </a:p>
          <a:p>
            <a:endParaRPr lang="en-US" dirty="0"/>
          </a:p>
          <a:p>
            <a:pPr marL="342900" indent="-342900">
              <a:buFont typeface="Wingdings" panose="05000000000000000000" pitchFamily="2" charset="2"/>
              <a:buChar char="q"/>
            </a:pPr>
            <a:r>
              <a:rPr lang="en-US" dirty="0" smtClean="0"/>
              <a:t>Exposure and understanding of urban education </a:t>
            </a:r>
          </a:p>
          <a:p>
            <a:endParaRPr lang="en-US" dirty="0"/>
          </a:p>
          <a:p>
            <a:pPr marL="342900" indent="-342900">
              <a:buFont typeface="Wingdings" panose="05000000000000000000" pitchFamily="2" charset="2"/>
              <a:buChar char="q"/>
            </a:pPr>
            <a:r>
              <a:rPr lang="en-US" dirty="0" smtClean="0"/>
              <a:t>Building professional relationship within the schools</a:t>
            </a:r>
          </a:p>
          <a:p>
            <a:pPr marL="342900" indent="-342900">
              <a:buFont typeface="Wingdings" panose="05000000000000000000" pitchFamily="2" charset="2"/>
              <a:buChar char="q"/>
            </a:pPr>
            <a:endParaRPr lang="en-US" dirty="0"/>
          </a:p>
          <a:p>
            <a:pPr marL="342900" indent="-342900">
              <a:buFont typeface="Wingdings" panose="05000000000000000000" pitchFamily="2" charset="2"/>
              <a:buChar char="q"/>
            </a:pPr>
            <a:r>
              <a:rPr lang="en-US" dirty="0" smtClean="0"/>
              <a:t>Participating in family literacy nights, school events and classroom projects</a:t>
            </a:r>
          </a:p>
          <a:p>
            <a:endParaRPr lang="en-US" dirty="0" smtClean="0"/>
          </a:p>
          <a:p>
            <a:pPr marL="342900" indent="-342900">
              <a:buFont typeface="Wingdings" panose="05000000000000000000" pitchFamily="2" charset="2"/>
              <a:buChar char="q"/>
            </a:pPr>
            <a:r>
              <a:rPr lang="en-US" dirty="0" smtClean="0"/>
              <a:t>The need for differentiation and meaningful learning</a:t>
            </a:r>
          </a:p>
          <a:p>
            <a:pPr marL="0" indent="0" algn="ctr">
              <a:buNone/>
            </a:pPr>
            <a:endParaRPr lang="en-US" sz="3800" dirty="0"/>
          </a:p>
          <a:p>
            <a:pPr marL="342900" indent="-342900" algn="ctr">
              <a:buFont typeface="Wingdings" panose="05000000000000000000" pitchFamily="2" charset="2"/>
              <a:buChar char="q"/>
            </a:pPr>
            <a:r>
              <a:rPr lang="en-US" sz="3800" i="1" u="sng" dirty="0" smtClean="0"/>
              <a:t>Knowing their student’s story has made all the difference</a:t>
            </a:r>
          </a:p>
          <a:p>
            <a:endParaRPr lang="en-US" dirty="0" smtClean="0"/>
          </a:p>
          <a:p>
            <a:endParaRPr lang="en-US" dirty="0"/>
          </a:p>
          <a:p>
            <a:pPr marL="342900" indent="-342900">
              <a:buFont typeface="Wingdings" panose="05000000000000000000" pitchFamily="2" charset="2"/>
              <a:buChar char="q"/>
            </a:pPr>
            <a:endParaRPr lang="en-US" dirty="0" smtClean="0"/>
          </a:p>
          <a:p>
            <a:endParaRPr lang="en-US" dirty="0"/>
          </a:p>
          <a:p>
            <a:endParaRPr lang="en-US" dirty="0"/>
          </a:p>
          <a:p>
            <a:endParaRPr lang="en-US" dirty="0" smtClean="0"/>
          </a:p>
          <a:p>
            <a:endParaRPr lang="en-US" dirty="0"/>
          </a:p>
          <a:p>
            <a:endParaRPr lang="en-US" dirty="0"/>
          </a:p>
        </p:txBody>
      </p:sp>
      <p:sp>
        <p:nvSpPr>
          <p:cNvPr id="2" name="Title 1"/>
          <p:cNvSpPr>
            <a:spLocks noGrp="1"/>
          </p:cNvSpPr>
          <p:nvPr>
            <p:ph type="title"/>
          </p:nvPr>
        </p:nvSpPr>
        <p:spPr>
          <a:xfrm>
            <a:off x="381000" y="152400"/>
            <a:ext cx="8229600" cy="762318"/>
          </a:xfrm>
        </p:spPr>
        <p:txBody>
          <a:bodyPr>
            <a:normAutofit/>
          </a:bodyPr>
          <a:lstStyle/>
          <a:p>
            <a:r>
              <a:rPr lang="en-US" sz="3200" dirty="0" smtClean="0">
                <a:effectLst>
                  <a:outerShdw blurRad="38100" dist="38100" dir="2700000" algn="tl">
                    <a:srgbClr val="000000">
                      <a:alpha val="43137"/>
                    </a:srgbClr>
                  </a:outerShdw>
                </a:effectLst>
                <a:latin typeface="Kristen ITC" panose="03050502040202030202" pitchFamily="66" charset="0"/>
              </a:rPr>
              <a:t>It is more than tutoring for our tutors</a:t>
            </a:r>
            <a:endParaRPr lang="en-US" sz="3200" dirty="0">
              <a:latin typeface="Kristen ITC" panose="03050502040202030202" pitchFamily="66" charset="0"/>
            </a:endParaRPr>
          </a:p>
        </p:txBody>
      </p:sp>
    </p:spTree>
    <p:extLst>
      <p:ext uri="{BB962C8B-B14F-4D97-AF65-F5344CB8AC3E}">
        <p14:creationId xmlns:p14="http://schemas.microsoft.com/office/powerpoint/2010/main" val="191311105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31630"/>
            <a:ext cx="7467600" cy="997009"/>
          </a:xfrm>
        </p:spPr>
        <p:txBody>
          <a:bodyPr/>
          <a:lstStyle/>
          <a:p>
            <a:r>
              <a:rPr lang="en-US" u="sng" dirty="0" smtClean="0">
                <a:solidFill>
                  <a:schemeClr val="accent1"/>
                </a:solidFill>
              </a:rPr>
              <a:t>Success and Struggles : </a:t>
            </a:r>
            <a:endParaRPr lang="en-US" u="sng" dirty="0">
              <a:solidFill>
                <a:schemeClr val="accent1"/>
              </a:solidFill>
            </a:endParaRPr>
          </a:p>
        </p:txBody>
      </p:sp>
      <p:sp>
        <p:nvSpPr>
          <p:cNvPr id="4" name="TextBox 3"/>
          <p:cNvSpPr txBox="1"/>
          <p:nvPr/>
        </p:nvSpPr>
        <p:spPr>
          <a:xfrm>
            <a:off x="381000" y="887110"/>
            <a:ext cx="5638800" cy="4062651"/>
          </a:xfrm>
          <a:prstGeom prst="rect">
            <a:avLst/>
          </a:prstGeom>
          <a:noFill/>
        </p:spPr>
        <p:txBody>
          <a:bodyPr wrap="square" rtlCol="0">
            <a:spAutoFit/>
          </a:bodyPr>
          <a:lstStyle/>
          <a:p>
            <a:r>
              <a:rPr lang="en-US" sz="2400" b="1" u="sng" dirty="0" smtClean="0"/>
              <a:t>What  is working well…..</a:t>
            </a:r>
          </a:p>
          <a:p>
            <a:r>
              <a:rPr lang="en-US" dirty="0" smtClean="0"/>
              <a:t>-communication</a:t>
            </a:r>
          </a:p>
          <a:p>
            <a:r>
              <a:rPr lang="en-US" dirty="0" smtClean="0"/>
              <a:t>-professional development sessions-monitoring the onsite sessions</a:t>
            </a:r>
          </a:p>
          <a:p>
            <a:r>
              <a:rPr lang="en-US" dirty="0" smtClean="0"/>
              <a:t>-anecdotal records </a:t>
            </a:r>
          </a:p>
          <a:p>
            <a:r>
              <a:rPr lang="en-US" dirty="0" smtClean="0"/>
              <a:t>-use of Google Docs</a:t>
            </a:r>
          </a:p>
          <a:p>
            <a:r>
              <a:rPr lang="en-US" dirty="0" smtClean="0"/>
              <a:t>-authentic  field experiences for tutors</a:t>
            </a:r>
          </a:p>
          <a:p>
            <a:r>
              <a:rPr lang="en-US" dirty="0" smtClean="0"/>
              <a:t>-collecting/ using  data</a:t>
            </a:r>
          </a:p>
          <a:p>
            <a:pPr marL="1200150" lvl="2" indent="-285750">
              <a:buFontTx/>
              <a:buChar char="-"/>
            </a:pPr>
            <a:r>
              <a:rPr lang="en-US" dirty="0" smtClean="0"/>
              <a:t>Surveys from parents/students/teachers</a:t>
            </a:r>
          </a:p>
          <a:p>
            <a:pPr marL="1200150" lvl="2" indent="-285750">
              <a:buFontTx/>
              <a:buChar char="-"/>
            </a:pPr>
            <a:r>
              <a:rPr lang="en-US" dirty="0" smtClean="0"/>
              <a:t>Logs</a:t>
            </a:r>
          </a:p>
          <a:p>
            <a:pPr marL="1200150" lvl="2" indent="-285750">
              <a:buFontTx/>
              <a:buChar char="-"/>
            </a:pPr>
            <a:r>
              <a:rPr lang="en-US" dirty="0" smtClean="0"/>
              <a:t>Exit slip data</a:t>
            </a:r>
          </a:p>
          <a:p>
            <a:endParaRPr lang="en-US" dirty="0" smtClean="0"/>
          </a:p>
          <a:p>
            <a:pPr marL="285750" indent="-285750">
              <a:buFontTx/>
              <a:buChar char="-"/>
            </a:pPr>
            <a:endParaRPr lang="en-US" dirty="0"/>
          </a:p>
        </p:txBody>
      </p:sp>
      <p:sp>
        <p:nvSpPr>
          <p:cNvPr id="5" name="TextBox 4"/>
          <p:cNvSpPr txBox="1"/>
          <p:nvPr/>
        </p:nvSpPr>
        <p:spPr>
          <a:xfrm>
            <a:off x="3733800" y="3944677"/>
            <a:ext cx="5333999" cy="2677656"/>
          </a:xfrm>
          <a:prstGeom prst="rect">
            <a:avLst/>
          </a:prstGeom>
          <a:noFill/>
        </p:spPr>
        <p:txBody>
          <a:bodyPr wrap="square" rtlCol="0">
            <a:spAutoFit/>
          </a:bodyPr>
          <a:lstStyle/>
          <a:p>
            <a:r>
              <a:rPr lang="en-US" sz="2400" b="1" u="sng" dirty="0" smtClean="0"/>
              <a:t>Struggles…</a:t>
            </a:r>
          </a:p>
          <a:p>
            <a:r>
              <a:rPr lang="en-US" dirty="0" smtClean="0"/>
              <a:t>-attendance of YCS students</a:t>
            </a:r>
          </a:p>
          <a:p>
            <a:r>
              <a:rPr lang="en-US" dirty="0" smtClean="0"/>
              <a:t>-transient YCS students</a:t>
            </a:r>
          </a:p>
          <a:p>
            <a:r>
              <a:rPr lang="en-US" dirty="0" smtClean="0"/>
              <a:t>-scheduling by building/ only using nonacademic times</a:t>
            </a:r>
            <a:endParaRPr lang="en-US" dirty="0"/>
          </a:p>
          <a:p>
            <a:r>
              <a:rPr lang="en-US" dirty="0" smtClean="0"/>
              <a:t>-space/time</a:t>
            </a:r>
          </a:p>
          <a:p>
            <a:r>
              <a:rPr lang="en-US" dirty="0" smtClean="0"/>
              <a:t>-motivation of YCS student</a:t>
            </a:r>
          </a:p>
          <a:p>
            <a:r>
              <a:rPr lang="en-US" dirty="0" smtClean="0"/>
              <a:t>-quality and uniformity of the logs </a:t>
            </a:r>
          </a:p>
          <a:p>
            <a:r>
              <a:rPr lang="en-US" dirty="0" smtClean="0"/>
              <a:t>- understanding expectations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1335">
            <a:off x="5819597" y="1865822"/>
            <a:ext cx="2619375" cy="210522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4156">
            <a:off x="497197" y="4580462"/>
            <a:ext cx="2909836" cy="19185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0659560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475078">
            <a:off x="4499356" y="1555876"/>
            <a:ext cx="4332243" cy="2973421"/>
          </a:xfrm>
          <a:prstGeom prst="rect">
            <a:avLst/>
          </a:prstGeom>
        </p:spPr>
      </p:pic>
      <p:sp>
        <p:nvSpPr>
          <p:cNvPr id="3" name="Content Placeholder 2"/>
          <p:cNvSpPr>
            <a:spLocks noGrp="1"/>
          </p:cNvSpPr>
          <p:nvPr>
            <p:ph idx="1"/>
          </p:nvPr>
        </p:nvSpPr>
        <p:spPr>
          <a:xfrm>
            <a:off x="460375" y="914400"/>
            <a:ext cx="7620000" cy="990600"/>
          </a:xfrm>
        </p:spPr>
        <p:txBody>
          <a:bodyPr/>
          <a:lstStyle/>
          <a:p>
            <a:r>
              <a:rPr lang="en-US" sz="2800" b="1" dirty="0" smtClean="0"/>
              <a:t>Janet Donofrio:  </a:t>
            </a:r>
          </a:p>
          <a:p>
            <a:r>
              <a:rPr lang="en-US" dirty="0" smtClean="0"/>
              <a:t>Youngstown City Schools Liaison </a:t>
            </a:r>
            <a:endParaRPr lang="en-US" dirty="0"/>
          </a:p>
        </p:txBody>
      </p:sp>
      <p:sp>
        <p:nvSpPr>
          <p:cNvPr id="2" name="Title 1"/>
          <p:cNvSpPr>
            <a:spLocks noGrp="1"/>
          </p:cNvSpPr>
          <p:nvPr>
            <p:ph type="title"/>
          </p:nvPr>
        </p:nvSpPr>
        <p:spPr>
          <a:xfrm>
            <a:off x="457200" y="228600"/>
            <a:ext cx="8001000" cy="686118"/>
          </a:xfrm>
        </p:spPr>
        <p:txBody>
          <a:bodyPr>
            <a:normAutofit fontScale="90000"/>
          </a:bodyPr>
          <a:lstStyle/>
          <a:p>
            <a:r>
              <a:rPr lang="en-US" dirty="0" smtClean="0"/>
              <a:t>How it all comes together</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691265">
            <a:off x="5838112" y="3165698"/>
            <a:ext cx="653251" cy="65325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9697532">
            <a:off x="7222811" y="2041211"/>
            <a:ext cx="723900" cy="723900"/>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745953">
            <a:off x="738480" y="3886744"/>
            <a:ext cx="3945146" cy="2580407"/>
          </a:xfrm>
          <a:prstGeom prst="rect">
            <a:avLst/>
          </a:prstGeom>
        </p:spPr>
      </p:pic>
      <p:sp>
        <p:nvSpPr>
          <p:cNvPr id="10" name="AutoShape 2" descr="Image result for boo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906786">
            <a:off x="3361313" y="5228097"/>
            <a:ext cx="692334" cy="741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7527565">
            <a:off x="1873132" y="4668692"/>
            <a:ext cx="596941" cy="91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307975" y="2245826"/>
            <a:ext cx="4568825" cy="2492990"/>
          </a:xfrm>
          <a:prstGeom prst="rect">
            <a:avLst/>
          </a:prstGeom>
          <a:noFill/>
        </p:spPr>
        <p:txBody>
          <a:bodyPr wrap="square" rtlCol="0">
            <a:spAutoFit/>
          </a:bodyPr>
          <a:lstStyle/>
          <a:p>
            <a:pPr marL="342900" indent="-342900">
              <a:buFont typeface="Wingdings" panose="05000000000000000000" pitchFamily="2" charset="2"/>
              <a:buChar char="ü"/>
            </a:pPr>
            <a:r>
              <a:rPr lang="en-US" sz="2400" b="1" dirty="0" smtClean="0">
                <a:solidFill>
                  <a:srgbClr val="FF0000"/>
                </a:solidFill>
              </a:rPr>
              <a:t>YCS Third-graders</a:t>
            </a:r>
          </a:p>
          <a:p>
            <a:pPr marL="342900" indent="-342900">
              <a:buFont typeface="Wingdings" panose="05000000000000000000" pitchFamily="2" charset="2"/>
              <a:buChar char="ü"/>
            </a:pPr>
            <a:r>
              <a:rPr lang="en-US" sz="2400" b="1" dirty="0" smtClean="0">
                <a:solidFill>
                  <a:srgbClr val="FF0000"/>
                </a:solidFill>
              </a:rPr>
              <a:t>YSU Tutors</a:t>
            </a:r>
          </a:p>
          <a:p>
            <a:pPr marL="342900" indent="-342900">
              <a:buFont typeface="Wingdings" panose="05000000000000000000" pitchFamily="2" charset="2"/>
              <a:buChar char="ü"/>
            </a:pPr>
            <a:r>
              <a:rPr lang="en-US" sz="2400" b="1" dirty="0" smtClean="0">
                <a:solidFill>
                  <a:srgbClr val="FF0000"/>
                </a:solidFill>
              </a:rPr>
              <a:t>YCS Teachers/Principals</a:t>
            </a:r>
          </a:p>
          <a:p>
            <a:pPr marL="342900" indent="-342900">
              <a:buFont typeface="Wingdings" panose="05000000000000000000" pitchFamily="2" charset="2"/>
              <a:buChar char="ü"/>
            </a:pPr>
            <a:r>
              <a:rPr lang="en-US" sz="2400" b="1" dirty="0" smtClean="0">
                <a:solidFill>
                  <a:srgbClr val="FF0000"/>
                </a:solidFill>
              </a:rPr>
              <a:t>YSU Professors</a:t>
            </a:r>
          </a:p>
          <a:p>
            <a:pPr marL="342900" indent="-342900">
              <a:buFont typeface="Wingdings" panose="05000000000000000000" pitchFamily="2" charset="2"/>
              <a:buChar char="ü"/>
            </a:pPr>
            <a:r>
              <a:rPr lang="en-US" sz="2400" b="1" dirty="0" smtClean="0">
                <a:solidFill>
                  <a:srgbClr val="FF0000"/>
                </a:solidFill>
              </a:rPr>
              <a:t>Professional developments</a:t>
            </a:r>
          </a:p>
          <a:p>
            <a:pPr marL="285750" indent="-285750">
              <a:buFont typeface="Wingdings" panose="05000000000000000000" pitchFamily="2" charset="2"/>
              <a:buChar char="ü"/>
            </a:pPr>
            <a:endParaRPr lang="en-US" dirty="0" smtClean="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234487283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143000"/>
            <a:ext cx="8305800" cy="4864291"/>
          </a:xfrm>
        </p:spPr>
        <p:txBody>
          <a:bodyPr>
            <a:normAutofit lnSpcReduction="10000"/>
          </a:bodyPr>
          <a:lstStyle/>
          <a:p>
            <a:r>
              <a:rPr lang="en-US" b="1" dirty="0" smtClean="0">
                <a:solidFill>
                  <a:srgbClr val="FF0000"/>
                </a:solidFill>
              </a:rPr>
              <a:t>Dr. Mary Lou DiPillo</a:t>
            </a:r>
            <a:r>
              <a:rPr lang="en-US" dirty="0" smtClean="0">
                <a:solidFill>
                  <a:srgbClr val="FF0000"/>
                </a:solidFill>
              </a:rPr>
              <a:t>, </a:t>
            </a:r>
            <a:r>
              <a:rPr lang="en-US" dirty="0" smtClean="0"/>
              <a:t>Associate Dean, Youngstown State University </a:t>
            </a:r>
          </a:p>
          <a:p>
            <a:r>
              <a:rPr lang="en-US" b="1" dirty="0" smtClean="0">
                <a:solidFill>
                  <a:srgbClr val="FF0000"/>
                </a:solidFill>
              </a:rPr>
              <a:t>Dr. Gail Saunders-Smith</a:t>
            </a:r>
            <a:r>
              <a:rPr lang="en-US" dirty="0" smtClean="0">
                <a:solidFill>
                  <a:srgbClr val="FF0000"/>
                </a:solidFill>
              </a:rPr>
              <a:t>, </a:t>
            </a:r>
            <a:r>
              <a:rPr lang="en-US" sz="2600" dirty="0" smtClean="0"/>
              <a:t>Literacy Program Coordinator</a:t>
            </a:r>
          </a:p>
          <a:p>
            <a:r>
              <a:rPr lang="en-US" b="1" dirty="0" smtClean="0">
                <a:solidFill>
                  <a:srgbClr val="FF0000"/>
                </a:solidFill>
              </a:rPr>
              <a:t>Kristen Italiano</a:t>
            </a:r>
            <a:r>
              <a:rPr lang="en-US" dirty="0" smtClean="0">
                <a:solidFill>
                  <a:srgbClr val="FF0000"/>
                </a:solidFill>
              </a:rPr>
              <a:t>, </a:t>
            </a:r>
            <a:r>
              <a:rPr lang="en-US" dirty="0" smtClean="0"/>
              <a:t>Project PASS Coordinator </a:t>
            </a:r>
          </a:p>
          <a:p>
            <a:r>
              <a:rPr lang="en-US" b="1" dirty="0" smtClean="0">
                <a:solidFill>
                  <a:srgbClr val="FF0000"/>
                </a:solidFill>
              </a:rPr>
              <a:t>Janet </a:t>
            </a:r>
            <a:r>
              <a:rPr lang="en-US" b="1" dirty="0" err="1" smtClean="0">
                <a:solidFill>
                  <a:srgbClr val="FF0000"/>
                </a:solidFill>
              </a:rPr>
              <a:t>Donofrio</a:t>
            </a:r>
            <a:r>
              <a:rPr lang="en-US" dirty="0" smtClean="0">
                <a:solidFill>
                  <a:srgbClr val="FF0000"/>
                </a:solidFill>
              </a:rPr>
              <a:t>, </a:t>
            </a:r>
            <a:r>
              <a:rPr lang="en-US" dirty="0" smtClean="0"/>
              <a:t>Literacy Coordinator for Youngstown City Schools/Liaison for Project PASS</a:t>
            </a:r>
          </a:p>
          <a:p>
            <a:r>
              <a:rPr lang="en-US" b="1" dirty="0" err="1" smtClean="0">
                <a:solidFill>
                  <a:srgbClr val="FF0000"/>
                </a:solidFill>
              </a:rPr>
              <a:t>Jaclynn</a:t>
            </a:r>
            <a:r>
              <a:rPr lang="en-US" b="1" dirty="0" smtClean="0">
                <a:solidFill>
                  <a:srgbClr val="FF0000"/>
                </a:solidFill>
              </a:rPr>
              <a:t> </a:t>
            </a:r>
            <a:r>
              <a:rPr lang="en-US" b="1" dirty="0" err="1" smtClean="0">
                <a:solidFill>
                  <a:srgbClr val="FF0000"/>
                </a:solidFill>
              </a:rPr>
              <a:t>Cupp</a:t>
            </a:r>
            <a:r>
              <a:rPr lang="en-US" dirty="0" smtClean="0">
                <a:solidFill>
                  <a:srgbClr val="FF0000"/>
                </a:solidFill>
              </a:rPr>
              <a:t>, </a:t>
            </a:r>
            <a:r>
              <a:rPr lang="en-US" dirty="0" smtClean="0"/>
              <a:t>Teacher Candidate/Program Tutor</a:t>
            </a:r>
          </a:p>
          <a:p>
            <a:r>
              <a:rPr lang="en-US" b="1" dirty="0" smtClean="0">
                <a:solidFill>
                  <a:srgbClr val="FF0000"/>
                </a:solidFill>
              </a:rPr>
              <a:t>Katie Fleming</a:t>
            </a:r>
            <a:r>
              <a:rPr lang="en-US" dirty="0" smtClean="0">
                <a:solidFill>
                  <a:srgbClr val="FF0000"/>
                </a:solidFill>
              </a:rPr>
              <a:t>, </a:t>
            </a:r>
            <a:r>
              <a:rPr lang="en-US" dirty="0"/>
              <a:t>Teacher Candidate/Program </a:t>
            </a:r>
            <a:r>
              <a:rPr lang="en-US" dirty="0" smtClean="0"/>
              <a:t>Tutor</a:t>
            </a:r>
            <a:endParaRPr lang="en-US" dirty="0"/>
          </a:p>
        </p:txBody>
      </p:sp>
      <p:sp>
        <p:nvSpPr>
          <p:cNvPr id="3" name="Title 2"/>
          <p:cNvSpPr>
            <a:spLocks noGrp="1"/>
          </p:cNvSpPr>
          <p:nvPr>
            <p:ph type="title"/>
          </p:nvPr>
        </p:nvSpPr>
        <p:spPr/>
        <p:txBody>
          <a:bodyPr/>
          <a:lstStyle/>
          <a:p>
            <a:pPr algn="ctr"/>
            <a:r>
              <a:rPr lang="en-US" dirty="0" smtClean="0"/>
              <a:t>Introductions </a:t>
            </a:r>
            <a:endParaRPr lang="en-US" dirty="0"/>
          </a:p>
        </p:txBody>
      </p:sp>
    </p:spTree>
    <p:extLst>
      <p:ext uri="{BB962C8B-B14F-4D97-AF65-F5344CB8AC3E}">
        <p14:creationId xmlns:p14="http://schemas.microsoft.com/office/powerpoint/2010/main" val="3267113118"/>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4343400" y="985763"/>
            <a:ext cx="4495800" cy="584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33471" y="76200"/>
            <a:ext cx="8229600" cy="1143000"/>
          </a:xfrm>
        </p:spPr>
        <p:txBody>
          <a:bodyPr>
            <a:normAutofit/>
          </a:bodyPr>
          <a:lstStyle/>
          <a:p>
            <a:r>
              <a:rPr lang="en-US" u="sng" dirty="0" smtClean="0"/>
              <a:t>Literacy Collaborative:</a:t>
            </a:r>
            <a:endParaRPr lang="en-US" u="sng" dirty="0"/>
          </a:p>
        </p:txBody>
      </p:sp>
      <p:sp>
        <p:nvSpPr>
          <p:cNvPr id="3" name="TextBox 2"/>
          <p:cNvSpPr txBox="1"/>
          <p:nvPr/>
        </p:nvSpPr>
        <p:spPr>
          <a:xfrm>
            <a:off x="762000" y="2743200"/>
            <a:ext cx="3200400" cy="1323439"/>
          </a:xfrm>
          <a:prstGeom prst="rect">
            <a:avLst/>
          </a:prstGeom>
          <a:noFill/>
        </p:spPr>
        <p:txBody>
          <a:bodyPr wrap="square" rtlCol="0">
            <a:spAutoFit/>
          </a:bodyPr>
          <a:lstStyle/>
          <a:p>
            <a:r>
              <a:rPr lang="en-US" sz="4000" dirty="0" smtClean="0">
                <a:solidFill>
                  <a:srgbClr val="FF0000"/>
                </a:solidFill>
                <a:effectLst>
                  <a:outerShdw blurRad="38100" dist="38100" dir="2700000" algn="tl">
                    <a:srgbClr val="000000">
                      <a:alpha val="43137"/>
                    </a:srgbClr>
                  </a:outerShdw>
                </a:effectLst>
              </a:rPr>
              <a:t>Where we started….</a:t>
            </a:r>
            <a:endParaRPr lang="en-US" sz="40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3475740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066800"/>
            <a:ext cx="8077200" cy="5029200"/>
          </a:xfrm>
        </p:spPr>
        <p:txBody>
          <a:bodyPr>
            <a:normAutofit/>
          </a:bodyPr>
          <a:lstStyle/>
          <a:p>
            <a:r>
              <a:rPr lang="en-US" dirty="0" smtClean="0"/>
              <a:t>Access to class lists from YCS</a:t>
            </a:r>
          </a:p>
          <a:p>
            <a:r>
              <a:rPr lang="en-US" dirty="0" smtClean="0"/>
              <a:t>Student benchmark data</a:t>
            </a:r>
          </a:p>
          <a:p>
            <a:r>
              <a:rPr lang="en-US" dirty="0" smtClean="0"/>
              <a:t>Testing dates</a:t>
            </a:r>
          </a:p>
          <a:p>
            <a:r>
              <a:rPr lang="en-US" dirty="0" smtClean="0"/>
              <a:t>Curriculum needs</a:t>
            </a:r>
          </a:p>
          <a:p>
            <a:r>
              <a:rPr lang="en-US" dirty="0" smtClean="0"/>
              <a:t>School calendar</a:t>
            </a:r>
          </a:p>
          <a:p>
            <a:r>
              <a:rPr lang="en-US" dirty="0" smtClean="0"/>
              <a:t>PD topics based of </a:t>
            </a:r>
          </a:p>
          <a:p>
            <a:pPr marL="109728" indent="0">
              <a:buNone/>
            </a:pPr>
            <a:r>
              <a:rPr lang="en-US" dirty="0" smtClean="0"/>
              <a:t>    district needs</a:t>
            </a:r>
            <a:endParaRPr lang="en-US" dirty="0"/>
          </a:p>
          <a:p>
            <a:r>
              <a:rPr lang="en-US" dirty="0" smtClean="0"/>
              <a:t>Staff go between</a:t>
            </a:r>
          </a:p>
          <a:p>
            <a:r>
              <a:rPr lang="en-US" dirty="0" smtClean="0"/>
              <a:t>Scheduling </a:t>
            </a:r>
          </a:p>
          <a:p>
            <a:r>
              <a:rPr lang="en-US" dirty="0"/>
              <a:t>Insight on specific building climates</a:t>
            </a:r>
          </a:p>
          <a:p>
            <a:endParaRPr lang="en-US" dirty="0" smtClean="0"/>
          </a:p>
        </p:txBody>
      </p:sp>
      <p:sp>
        <p:nvSpPr>
          <p:cNvPr id="2" name="Title 1"/>
          <p:cNvSpPr>
            <a:spLocks noGrp="1"/>
          </p:cNvSpPr>
          <p:nvPr>
            <p:ph type="title"/>
          </p:nvPr>
        </p:nvSpPr>
        <p:spPr>
          <a:xfrm>
            <a:off x="381000" y="152400"/>
            <a:ext cx="8458200" cy="1219200"/>
          </a:xfrm>
        </p:spPr>
        <p:txBody>
          <a:bodyPr>
            <a:normAutofit fontScale="90000"/>
          </a:bodyPr>
          <a:lstStyle/>
          <a:p>
            <a:r>
              <a:rPr lang="en-US" u="sng" dirty="0" smtClean="0"/>
              <a:t>A Liaison is NECESSARY for success</a:t>
            </a:r>
            <a:endParaRPr lang="en-US"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0" y="2105182"/>
            <a:ext cx="4648200" cy="312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91000" y="4572000"/>
            <a:ext cx="3886200" cy="400110"/>
          </a:xfrm>
          <a:prstGeom prst="rect">
            <a:avLst/>
          </a:prstGeom>
          <a:noFill/>
        </p:spPr>
        <p:txBody>
          <a:bodyPr wrap="square" rtlCol="0">
            <a:spAutoFit/>
          </a:bodyPr>
          <a:lstStyle/>
          <a:p>
            <a:r>
              <a:rPr lang="en-US" sz="2000" b="1" u="sng" dirty="0" smtClean="0">
                <a:solidFill>
                  <a:srgbClr val="C00000"/>
                </a:solidFill>
                <a:latin typeface="Dotum" panose="020B0600000101010101" pitchFamily="34" charset="-127"/>
                <a:ea typeface="Dotum" panose="020B0600000101010101" pitchFamily="34" charset="-127"/>
              </a:rPr>
              <a:t>YCS + Liaison + YSU= Success</a:t>
            </a:r>
            <a:endParaRPr lang="en-US" sz="2000" b="1" u="sng" dirty="0">
              <a:solidFill>
                <a:srgbClr val="C00000"/>
              </a:solidFill>
              <a:latin typeface="Dotum" panose="020B0600000101010101" pitchFamily="34" charset="-127"/>
              <a:ea typeface="Dotum" panose="020B0600000101010101" pitchFamily="34" charset="-127"/>
            </a:endParaRPr>
          </a:p>
        </p:txBody>
      </p:sp>
    </p:spTree>
    <p:extLst>
      <p:ext uri="{BB962C8B-B14F-4D97-AF65-F5344CB8AC3E}">
        <p14:creationId xmlns:p14="http://schemas.microsoft.com/office/powerpoint/2010/main" val="223400370"/>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457200" indent="-457200">
              <a:buFont typeface="Wingdings" panose="05000000000000000000" pitchFamily="2" charset="2"/>
              <a:buChar char="q"/>
            </a:pPr>
            <a:r>
              <a:rPr lang="en-US" sz="3200" dirty="0" smtClean="0">
                <a:hlinkClick r:id="rId2" action="ppaction://hlinkfile"/>
              </a:rPr>
              <a:t>Teacher </a:t>
            </a:r>
            <a:r>
              <a:rPr lang="en-US" sz="3200" dirty="0" smtClean="0"/>
              <a:t>feedback</a:t>
            </a:r>
            <a:endParaRPr lang="en-US" sz="3200" dirty="0" smtClean="0"/>
          </a:p>
          <a:p>
            <a:pPr marL="457200" indent="-457200">
              <a:buFont typeface="Wingdings" panose="05000000000000000000" pitchFamily="2" charset="2"/>
              <a:buChar char="q"/>
            </a:pPr>
            <a:r>
              <a:rPr lang="en-US" sz="3200" dirty="0" smtClean="0">
                <a:hlinkClick r:id="rId2" action="ppaction://hlinkfile"/>
              </a:rPr>
              <a:t>Student </a:t>
            </a:r>
            <a:r>
              <a:rPr lang="en-US" sz="3200" dirty="0" smtClean="0"/>
              <a:t>feedback</a:t>
            </a:r>
            <a:endParaRPr lang="en-US" sz="3200" dirty="0" smtClean="0"/>
          </a:p>
          <a:p>
            <a:pPr marL="457200" indent="-457200">
              <a:buFont typeface="Wingdings" panose="05000000000000000000" pitchFamily="2" charset="2"/>
              <a:buChar char="q"/>
            </a:pPr>
            <a:r>
              <a:rPr lang="en-US" sz="3200" dirty="0" smtClean="0">
                <a:hlinkClick r:id="rId3" action="ppaction://hlinkfile"/>
              </a:rPr>
              <a:t>Parent </a:t>
            </a:r>
            <a:r>
              <a:rPr lang="en-US" sz="3200" dirty="0" smtClean="0"/>
              <a:t>feedback</a:t>
            </a:r>
            <a:endParaRPr lang="en-US" sz="3200" dirty="0" smtClean="0"/>
          </a:p>
          <a:p>
            <a:pPr marL="457200" indent="-457200">
              <a:buFont typeface="Wingdings" panose="05000000000000000000" pitchFamily="2" charset="2"/>
              <a:buChar char="q"/>
            </a:pPr>
            <a:r>
              <a:rPr lang="en-US" sz="3200" dirty="0" smtClean="0">
                <a:hlinkClick r:id="rId4" action="ppaction://hlinkfile"/>
              </a:rPr>
              <a:t>Professional Development Exit Slip</a:t>
            </a:r>
            <a:endParaRPr lang="en-US" sz="3200" dirty="0" smtClean="0"/>
          </a:p>
          <a:p>
            <a:pPr marL="457200" indent="-457200">
              <a:buFont typeface="Wingdings" panose="05000000000000000000" pitchFamily="2" charset="2"/>
              <a:buChar char="q"/>
            </a:pPr>
            <a:r>
              <a:rPr lang="en-US" sz="3200" dirty="0" smtClean="0"/>
              <a:t>OERC</a:t>
            </a:r>
          </a:p>
          <a:p>
            <a:pPr marL="457200" indent="-457200">
              <a:buFont typeface="Wingdings" panose="05000000000000000000" pitchFamily="2" charset="2"/>
              <a:buChar char="q"/>
            </a:pPr>
            <a:r>
              <a:rPr lang="en-US" sz="3200" dirty="0" smtClean="0"/>
              <a:t>Third grade reading benchmarks</a:t>
            </a:r>
          </a:p>
          <a:p>
            <a:pPr marL="457200" indent="-457200">
              <a:buFont typeface="Wingdings" panose="05000000000000000000" pitchFamily="2" charset="2"/>
              <a:buChar char="q"/>
            </a:pPr>
            <a:r>
              <a:rPr lang="en-US" sz="3200" dirty="0" smtClean="0"/>
              <a:t>Third grade state test scores</a:t>
            </a:r>
          </a:p>
          <a:p>
            <a:pPr marL="457200" indent="-457200">
              <a:buFont typeface="Wingdings" panose="05000000000000000000" pitchFamily="2" charset="2"/>
              <a:buChar char="q"/>
            </a:pPr>
            <a:endParaRPr lang="en-US" sz="2800" dirty="0" smtClean="0"/>
          </a:p>
          <a:p>
            <a:endParaRPr lang="en-US" sz="2800" dirty="0" smtClean="0"/>
          </a:p>
          <a:p>
            <a:endParaRPr lang="en-US" dirty="0"/>
          </a:p>
        </p:txBody>
      </p:sp>
      <p:sp>
        <p:nvSpPr>
          <p:cNvPr id="2" name="Title 1"/>
          <p:cNvSpPr>
            <a:spLocks noGrp="1"/>
          </p:cNvSpPr>
          <p:nvPr>
            <p:ph type="title"/>
          </p:nvPr>
        </p:nvSpPr>
        <p:spPr/>
        <p:txBody>
          <a:bodyPr/>
          <a:lstStyle/>
          <a:p>
            <a:pPr algn="ctr"/>
            <a:r>
              <a:rPr lang="en-US" u="sng" dirty="0" smtClean="0"/>
              <a:t>What does the data show?</a:t>
            </a:r>
            <a:endParaRPr lang="en-US" u="sng"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33432" y="5385759"/>
            <a:ext cx="6881813" cy="119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034287" y="5855224"/>
            <a:ext cx="4953000" cy="770372"/>
          </a:xfrm>
          <a:prstGeom prst="rect">
            <a:avLst/>
          </a:prstGeom>
          <a:solidFill>
            <a:schemeClr val="bg1"/>
          </a:solidFill>
        </p:spPr>
        <p:txBody>
          <a:bodyPr wrap="square" rtlCol="0">
            <a:spAutoFit/>
          </a:bodyPr>
          <a:lstStyle/>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9974" y="5926347"/>
            <a:ext cx="4872487" cy="914400"/>
          </a:xfrm>
          <a:prstGeom prst="rect">
            <a:avLst/>
          </a:prstGeom>
        </p:spPr>
      </p:pic>
    </p:spTree>
    <p:extLst>
      <p:ext uri="{BB962C8B-B14F-4D97-AF65-F5344CB8AC3E}">
        <p14:creationId xmlns:p14="http://schemas.microsoft.com/office/powerpoint/2010/main" val="3602870152"/>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endParaRPr lang="en-US" dirty="0">
              <a:hlinkClick r:id="rId2" action="ppaction://hlinkfile"/>
            </a:endParaRPr>
          </a:p>
          <a:p>
            <a:r>
              <a:rPr lang="en-US" sz="2800" dirty="0" smtClean="0">
                <a:hlinkClick r:id="rId3" action="ppaction://hlinkfile"/>
              </a:rPr>
              <a:t>End of the Semester Survey for YSU Students</a:t>
            </a:r>
            <a:endParaRPr lang="en-US" sz="2800" dirty="0" smtClean="0"/>
          </a:p>
          <a:p>
            <a:pPr marL="109728" indent="0">
              <a:buNone/>
            </a:pPr>
            <a:endParaRPr lang="en-US" sz="2800" dirty="0"/>
          </a:p>
          <a:p>
            <a:r>
              <a:rPr lang="en-US" sz="2800" dirty="0" smtClean="0">
                <a:hlinkClick r:id="rId4" action="ppaction://hlinkfile"/>
              </a:rPr>
              <a:t>Best </a:t>
            </a:r>
            <a:r>
              <a:rPr lang="en-US" sz="2800" dirty="0">
                <a:hlinkClick r:id="rId4" action="ppaction://hlinkfile"/>
              </a:rPr>
              <a:t>Practice </a:t>
            </a:r>
            <a:r>
              <a:rPr lang="en-US" sz="2800" dirty="0" smtClean="0">
                <a:hlinkClick r:id="rId4" action="ppaction://hlinkfile"/>
              </a:rPr>
              <a:t>May Survey Data</a:t>
            </a:r>
            <a:endParaRPr lang="en-US" sz="2800" dirty="0" smtClean="0"/>
          </a:p>
          <a:p>
            <a:endParaRPr lang="en-US" sz="2800" dirty="0" smtClean="0"/>
          </a:p>
          <a:p>
            <a:r>
              <a:rPr lang="en-US" sz="2800" dirty="0" smtClean="0">
                <a:hlinkClick r:id="rId5" action="ppaction://hlinkfile"/>
              </a:rPr>
              <a:t>Best Practice </a:t>
            </a:r>
            <a:r>
              <a:rPr lang="en-US" sz="2800" dirty="0" smtClean="0">
                <a:hlinkClick r:id="rId5" action="ppaction://hlinkfile"/>
              </a:rPr>
              <a:t>June </a:t>
            </a:r>
            <a:r>
              <a:rPr lang="en-US" sz="2800" dirty="0" smtClean="0">
                <a:hlinkClick r:id="rId5" action="ppaction://hlinkfile"/>
              </a:rPr>
              <a:t>Survey Data</a:t>
            </a:r>
            <a:endParaRPr lang="en-US" sz="2800" dirty="0"/>
          </a:p>
          <a:p>
            <a:endParaRPr lang="en-US" sz="2800" dirty="0"/>
          </a:p>
        </p:txBody>
      </p:sp>
      <p:sp>
        <p:nvSpPr>
          <p:cNvPr id="2" name="Title 1"/>
          <p:cNvSpPr>
            <a:spLocks noGrp="1"/>
          </p:cNvSpPr>
          <p:nvPr>
            <p:ph type="title"/>
          </p:nvPr>
        </p:nvSpPr>
        <p:spPr>
          <a:xfrm>
            <a:off x="457200" y="58245"/>
            <a:ext cx="8229600" cy="1143000"/>
          </a:xfrm>
        </p:spPr>
        <p:txBody>
          <a:bodyPr>
            <a:normAutofit/>
          </a:bodyPr>
          <a:lstStyle/>
          <a:p>
            <a:r>
              <a:rPr lang="en-US" sz="3200" u="sng" dirty="0" smtClean="0">
                <a:latin typeface="Berlin Sans FB" panose="020E0602020502020306" pitchFamily="34" charset="0"/>
              </a:rPr>
              <a:t>END OF SEMESTER DATA:</a:t>
            </a:r>
            <a:endParaRPr lang="en-US" sz="3200" u="sng" dirty="0">
              <a:latin typeface="Berlin Sans FB" panose="020E0602020502020306" pitchFamily="34" charset="0"/>
            </a:endParaRPr>
          </a:p>
        </p:txBody>
      </p:sp>
      <p:sp>
        <p:nvSpPr>
          <p:cNvPr id="4" name="TextBox 3"/>
          <p:cNvSpPr txBox="1"/>
          <p:nvPr/>
        </p:nvSpPr>
        <p:spPr>
          <a:xfrm>
            <a:off x="687936" y="1066800"/>
            <a:ext cx="7315200" cy="646331"/>
          </a:xfrm>
          <a:prstGeom prst="rect">
            <a:avLst/>
          </a:prstGeom>
          <a:noFill/>
        </p:spPr>
        <p:txBody>
          <a:bodyPr wrap="square" rtlCol="0">
            <a:spAutoFit/>
          </a:bodyPr>
          <a:lstStyle/>
          <a:p>
            <a:r>
              <a:rPr lang="en-US" b="1" dirty="0" smtClean="0">
                <a:solidFill>
                  <a:srgbClr val="C00000"/>
                </a:solidFill>
              </a:rPr>
              <a:t>Each YSU tutor is asked to complete a “best practice” survey to best track their tutoring activities and plan for future PD sessions</a:t>
            </a:r>
            <a:endParaRPr lang="en-US" b="1" dirty="0">
              <a:solidFill>
                <a:srgbClr val="C00000"/>
              </a:solidFill>
            </a:endParaRP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91400" y="3200400"/>
            <a:ext cx="1533525" cy="2971800"/>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6387566" y="4114800"/>
            <a:ext cx="1022350" cy="1981200"/>
          </a:xfrm>
          <a:prstGeom prst="rect">
            <a:avLst/>
          </a:prstGeom>
        </p:spPr>
      </p:pic>
    </p:spTree>
    <p:extLst>
      <p:ext uri="{BB962C8B-B14F-4D97-AF65-F5344CB8AC3E}">
        <p14:creationId xmlns:p14="http://schemas.microsoft.com/office/powerpoint/2010/main" val="410826913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764921"/>
            <a:ext cx="1219200" cy="1626906"/>
          </a:xfrm>
          <a:prstGeom prst="rect">
            <a:avLst/>
          </a:prstGeom>
        </p:spPr>
      </p:pic>
      <p:sp>
        <p:nvSpPr>
          <p:cNvPr id="3" name="Content Placeholder 2"/>
          <p:cNvSpPr>
            <a:spLocks noGrp="1"/>
          </p:cNvSpPr>
          <p:nvPr>
            <p:ph idx="1"/>
          </p:nvPr>
        </p:nvSpPr>
        <p:spPr>
          <a:xfrm>
            <a:off x="228600" y="914400"/>
            <a:ext cx="8305800" cy="4906963"/>
          </a:xfrm>
        </p:spPr>
        <p:txBody>
          <a:bodyPr/>
          <a:lstStyle/>
          <a:p>
            <a:r>
              <a:rPr lang="en-US" sz="3600" b="1" dirty="0" smtClean="0">
                <a:latin typeface="Curlz MT" panose="04040404050702020202" pitchFamily="82" charset="0"/>
                <a:hlinkClick r:id="rId3"/>
              </a:rPr>
              <a:t>2</a:t>
            </a:r>
            <a:r>
              <a:rPr lang="en-US" sz="3600" b="1" baseline="30000" dirty="0" smtClean="0">
                <a:latin typeface="Curlz MT" panose="04040404050702020202" pitchFamily="82" charset="0"/>
                <a:hlinkClick r:id="rId3"/>
              </a:rPr>
              <a:t>nd</a:t>
            </a:r>
            <a:r>
              <a:rPr lang="en-US" sz="3600" b="1" dirty="0" smtClean="0">
                <a:latin typeface="Curlz MT" panose="04040404050702020202" pitchFamily="82" charset="0"/>
                <a:hlinkClick r:id="rId3"/>
              </a:rPr>
              <a:t> and 7 Foundation</a:t>
            </a:r>
            <a:r>
              <a:rPr lang="en-US" sz="3600" dirty="0" smtClean="0">
                <a:latin typeface="Curlz MT" panose="04040404050702020202" pitchFamily="82" charset="0"/>
                <a:hlinkClick r:id="rId3"/>
              </a:rPr>
              <a:t>:</a:t>
            </a:r>
            <a:endParaRPr lang="en-US" sz="3600" dirty="0" smtClean="0">
              <a:latin typeface="Curlz MT" panose="04040404050702020202" pitchFamily="82" charset="0"/>
            </a:endParaRPr>
          </a:p>
          <a:p>
            <a:endParaRPr lang="en-US" sz="3600" dirty="0">
              <a:latin typeface="Curlz MT" panose="04040404050702020202" pitchFamily="82" charset="0"/>
            </a:endParaRPr>
          </a:p>
          <a:p>
            <a:endParaRPr lang="en-US" sz="3600" dirty="0" smtClean="0">
              <a:latin typeface="Curlz MT" panose="04040404050702020202" pitchFamily="82" charset="0"/>
            </a:endParaRPr>
          </a:p>
          <a:p>
            <a:endParaRPr lang="en-US" sz="3600" dirty="0">
              <a:latin typeface="Curlz MT" panose="04040404050702020202" pitchFamily="82" charset="0"/>
            </a:endParaRPr>
          </a:p>
          <a:p>
            <a:r>
              <a:rPr lang="en-US" sz="4400" b="1" dirty="0" smtClean="0">
                <a:latin typeface="Curlz MT" panose="04040404050702020202" pitchFamily="82" charset="0"/>
              </a:rPr>
              <a:t> Breakfast with President Tressel:</a:t>
            </a:r>
          </a:p>
          <a:p>
            <a:pPr marL="109728" indent="0">
              <a:buNone/>
            </a:pPr>
            <a:endParaRPr lang="en-US" dirty="0"/>
          </a:p>
          <a:p>
            <a:endParaRPr lang="en-US" dirty="0"/>
          </a:p>
        </p:txBody>
      </p:sp>
      <p:sp>
        <p:nvSpPr>
          <p:cNvPr id="2" name="Title 1"/>
          <p:cNvSpPr>
            <a:spLocks noGrp="1"/>
          </p:cNvSpPr>
          <p:nvPr>
            <p:ph type="title"/>
          </p:nvPr>
        </p:nvSpPr>
        <p:spPr>
          <a:xfrm>
            <a:off x="1066800" y="76200"/>
            <a:ext cx="6934200" cy="914400"/>
          </a:xfrm>
        </p:spPr>
        <p:txBody>
          <a:bodyPr>
            <a:normAutofit/>
          </a:bodyPr>
          <a:lstStyle/>
          <a:p>
            <a:pPr algn="ctr"/>
            <a:r>
              <a:rPr lang="en-US" b="1" u="sng" dirty="0" smtClean="0">
                <a:latin typeface="Curlz MT" panose="04040404050702020202" pitchFamily="82" charset="0"/>
              </a:rPr>
              <a:t>Motivate and Celebrate</a:t>
            </a:r>
            <a:endParaRPr lang="en-US" b="1" u="sng" dirty="0">
              <a:latin typeface="Curlz MT" panose="04040404050702020202" pitchFamily="82" charset="0"/>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4084608"/>
            <a:ext cx="1981200" cy="264160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55495" y="4267200"/>
            <a:ext cx="1284814" cy="2057400"/>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7400" y="1784290"/>
            <a:ext cx="2514600" cy="794084"/>
          </a:xfrm>
          <a:prstGeom prst="rect">
            <a:avLst/>
          </a:prstGeom>
        </p:spPr>
      </p:pic>
      <p:pic>
        <p:nvPicPr>
          <p:cNvPr id="10" name="Picture 9"/>
          <p:cNvPicPr>
            <a:picLocks noChangeAspect="1"/>
          </p:cNvPicPr>
          <p:nvPr/>
        </p:nvPicPr>
        <p:blipFill rotWithShape="1">
          <a:blip r:embed="rId7" cstate="print">
            <a:extLst>
              <a:ext uri="{28A0092B-C50C-407E-A947-70E740481C1C}">
                <a14:useLocalDpi xmlns:a14="http://schemas.microsoft.com/office/drawing/2010/main" val="0"/>
              </a:ext>
            </a:extLst>
          </a:blip>
          <a:srcRect l="4106" t="5482" r="-411" b="5047"/>
          <a:stretch/>
        </p:blipFill>
        <p:spPr>
          <a:xfrm>
            <a:off x="5667567" y="1111889"/>
            <a:ext cx="1725309" cy="213888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89059" y="4077419"/>
            <a:ext cx="1065377" cy="1065377"/>
          </a:xfrm>
          <a:prstGeom prst="rect">
            <a:avLst/>
          </a:prstGeom>
        </p:spPr>
      </p:pic>
    </p:spTree>
    <p:extLst>
      <p:ext uri="{BB962C8B-B14F-4D97-AF65-F5344CB8AC3E}">
        <p14:creationId xmlns:p14="http://schemas.microsoft.com/office/powerpoint/2010/main" val="24036095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686118"/>
          </a:xfrm>
        </p:spPr>
        <p:txBody>
          <a:bodyPr>
            <a:normAutofit fontScale="90000"/>
          </a:bodyPr>
          <a:lstStyle/>
          <a:p>
            <a:r>
              <a:rPr lang="en-US" dirty="0" smtClean="0">
                <a:latin typeface="Berlin Sans FB Demi" panose="020E0802020502020306" pitchFamily="34" charset="0"/>
              </a:rPr>
              <a:t>       </a:t>
            </a:r>
            <a:r>
              <a:rPr lang="en-US" u="sng" dirty="0" smtClean="0">
                <a:latin typeface="Arial Black" panose="020B0A04020102020204" pitchFamily="34" charset="0"/>
              </a:rPr>
              <a:t>Additional Facts on PASS:</a:t>
            </a:r>
            <a:endParaRPr lang="en-US" u="sng" dirty="0">
              <a:latin typeface="Arial Black" panose="020B0A04020102020204" pitchFamily="34" charset="0"/>
            </a:endParaRPr>
          </a:p>
        </p:txBody>
      </p:sp>
      <p:sp>
        <p:nvSpPr>
          <p:cNvPr id="5" name="Rectangle 4"/>
          <p:cNvSpPr/>
          <p:nvPr/>
        </p:nvSpPr>
        <p:spPr>
          <a:xfrm>
            <a:off x="2269976" y="773668"/>
            <a:ext cx="4267200" cy="738664"/>
          </a:xfrm>
          <a:prstGeom prst="rect">
            <a:avLst/>
          </a:prstGeom>
        </p:spPr>
        <p:txBody>
          <a:bodyPr wrap="square">
            <a:spAutoFit/>
          </a:bodyPr>
          <a:lstStyle/>
          <a:p>
            <a:pPr>
              <a:spcBef>
                <a:spcPct val="20000"/>
              </a:spcBef>
              <a:spcAft>
                <a:spcPts val="600"/>
              </a:spcAft>
            </a:pPr>
            <a:r>
              <a:rPr lang="en-US" dirty="0">
                <a:solidFill>
                  <a:srgbClr val="FF0000"/>
                </a:solidFill>
                <a:latin typeface="Actor"/>
              </a:rPr>
              <a:t>To date over </a:t>
            </a:r>
            <a:r>
              <a:rPr lang="en-US" sz="2400" b="1" i="1" dirty="0">
                <a:solidFill>
                  <a:srgbClr val="FF0000"/>
                </a:solidFill>
                <a:latin typeface="Actor"/>
              </a:rPr>
              <a:t>15,000</a:t>
            </a:r>
            <a:r>
              <a:rPr lang="en-US" dirty="0">
                <a:solidFill>
                  <a:srgbClr val="FF0000"/>
                </a:solidFill>
                <a:latin typeface="Actor"/>
              </a:rPr>
              <a:t> hours of one-on-one literacy tutoring has been provided</a:t>
            </a:r>
          </a:p>
        </p:txBody>
      </p:sp>
      <p:sp>
        <p:nvSpPr>
          <p:cNvPr id="7" name="Rectangle 6"/>
          <p:cNvSpPr/>
          <p:nvPr/>
        </p:nvSpPr>
        <p:spPr>
          <a:xfrm>
            <a:off x="2356449" y="1828800"/>
            <a:ext cx="4006553" cy="923330"/>
          </a:xfrm>
          <a:prstGeom prst="rect">
            <a:avLst/>
          </a:prstGeom>
        </p:spPr>
        <p:txBody>
          <a:bodyPr wrap="square">
            <a:spAutoFit/>
          </a:bodyPr>
          <a:lstStyle/>
          <a:p>
            <a:pPr>
              <a:spcBef>
                <a:spcPct val="20000"/>
              </a:spcBef>
              <a:spcAft>
                <a:spcPts val="600"/>
              </a:spcAft>
            </a:pPr>
            <a:r>
              <a:rPr lang="en-US" dirty="0">
                <a:solidFill>
                  <a:srgbClr val="000000"/>
                </a:solidFill>
                <a:latin typeface="Actor"/>
              </a:rPr>
              <a:t>Over 525 people are directly involved in the development and execution of Project PASS</a:t>
            </a:r>
          </a:p>
        </p:txBody>
      </p:sp>
      <p:sp>
        <p:nvSpPr>
          <p:cNvPr id="8" name="Rectangle 7"/>
          <p:cNvSpPr/>
          <p:nvPr/>
        </p:nvSpPr>
        <p:spPr>
          <a:xfrm>
            <a:off x="2343509" y="3124200"/>
            <a:ext cx="4343400" cy="646331"/>
          </a:xfrm>
          <a:prstGeom prst="rect">
            <a:avLst/>
          </a:prstGeom>
        </p:spPr>
        <p:txBody>
          <a:bodyPr wrap="square">
            <a:spAutoFit/>
          </a:bodyPr>
          <a:lstStyle/>
          <a:p>
            <a:pPr>
              <a:spcBef>
                <a:spcPct val="20000"/>
              </a:spcBef>
              <a:spcAft>
                <a:spcPts val="600"/>
              </a:spcAft>
            </a:pPr>
            <a:r>
              <a:rPr lang="en-US" dirty="0">
                <a:solidFill>
                  <a:srgbClr val="D1282E"/>
                </a:solidFill>
                <a:latin typeface="Actor"/>
              </a:rPr>
              <a:t>OERC will be collecting data and evaluating the success of Project PASS</a:t>
            </a:r>
          </a:p>
        </p:txBody>
      </p:sp>
      <p:sp>
        <p:nvSpPr>
          <p:cNvPr id="9" name="Rectangle 8"/>
          <p:cNvSpPr/>
          <p:nvPr/>
        </p:nvSpPr>
        <p:spPr>
          <a:xfrm>
            <a:off x="2415397" y="5029200"/>
            <a:ext cx="4572000" cy="1200329"/>
          </a:xfrm>
          <a:prstGeom prst="rect">
            <a:avLst/>
          </a:prstGeom>
        </p:spPr>
        <p:txBody>
          <a:bodyPr>
            <a:spAutoFit/>
          </a:bodyPr>
          <a:lstStyle/>
          <a:p>
            <a:r>
              <a:rPr lang="en-US" dirty="0" smtClean="0">
                <a:solidFill>
                  <a:srgbClr val="FF0000"/>
                </a:solidFill>
                <a:latin typeface="Actor"/>
              </a:rPr>
              <a:t>YSU students are stating that they feel more invested in their student’s success and have a better understanding of their student’s literacy needs</a:t>
            </a:r>
          </a:p>
        </p:txBody>
      </p:sp>
      <p:sp>
        <p:nvSpPr>
          <p:cNvPr id="10" name="Rectangle 9"/>
          <p:cNvSpPr/>
          <p:nvPr/>
        </p:nvSpPr>
        <p:spPr>
          <a:xfrm>
            <a:off x="2396706" y="3962400"/>
            <a:ext cx="4572000" cy="923330"/>
          </a:xfrm>
          <a:prstGeom prst="rect">
            <a:avLst/>
          </a:prstGeom>
        </p:spPr>
        <p:txBody>
          <a:bodyPr>
            <a:spAutoFit/>
          </a:bodyPr>
          <a:lstStyle/>
          <a:p>
            <a:r>
              <a:rPr lang="en-US" dirty="0" smtClean="0">
                <a:solidFill>
                  <a:srgbClr val="262626"/>
                </a:solidFill>
                <a:latin typeface="Actor"/>
              </a:rPr>
              <a:t>YSU students focus on 3 main areas: reading comprehension, fluency, and writing</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4598507"/>
            <a:ext cx="2061713" cy="2061713"/>
          </a:xfrm>
          <a:prstGeom prst="rect">
            <a:avLst/>
          </a:prstGeom>
          <a:effectLst>
            <a:softEdge rad="317500"/>
          </a:effectLst>
        </p:spPr>
      </p:pic>
    </p:spTree>
    <p:extLst>
      <p:ext uri="{BB962C8B-B14F-4D97-AF65-F5344CB8AC3E}">
        <p14:creationId xmlns:p14="http://schemas.microsoft.com/office/powerpoint/2010/main" val="3010066465"/>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610600" cy="1066800"/>
          </a:xfrm>
        </p:spPr>
        <p:txBody>
          <a:bodyPr>
            <a:normAutofit/>
          </a:bodyPr>
          <a:lstStyle/>
          <a:p>
            <a:r>
              <a:rPr lang="en-US" sz="5400" dirty="0" smtClean="0"/>
              <a:t>Project PASS…</a:t>
            </a:r>
            <a:endParaRPr lang="en-US" sz="5400" dirty="0"/>
          </a:p>
        </p:txBody>
      </p:sp>
      <p:sp>
        <p:nvSpPr>
          <p:cNvPr id="5" name="TextBox 4"/>
          <p:cNvSpPr txBox="1"/>
          <p:nvPr/>
        </p:nvSpPr>
        <p:spPr>
          <a:xfrm>
            <a:off x="2819400" y="5791200"/>
            <a:ext cx="6477000" cy="830997"/>
          </a:xfrm>
          <a:prstGeom prst="rect">
            <a:avLst/>
          </a:prstGeom>
          <a:noFill/>
        </p:spPr>
        <p:txBody>
          <a:bodyPr wrap="square" rtlCol="0">
            <a:spAutoFit/>
          </a:bodyPr>
          <a:lstStyle/>
          <a:p>
            <a:r>
              <a:rPr lang="en-US" sz="4800" b="1" dirty="0" smtClean="0">
                <a:effectLst>
                  <a:outerShdw blurRad="38100" dist="38100" dir="2700000" algn="tl">
                    <a:srgbClr val="000000">
                      <a:alpha val="43137"/>
                    </a:srgbClr>
                  </a:outerShdw>
                </a:effectLst>
              </a:rPr>
              <a:t>LEAD TO ACHIEVE!</a:t>
            </a:r>
            <a:endParaRPr lang="en-US" sz="4800" b="1" dirty="0">
              <a:effectLst>
                <a:outerShdw blurRad="38100" dist="38100" dir="2700000" algn="tl">
                  <a:srgbClr val="000000">
                    <a:alpha val="43137"/>
                  </a:srgbClr>
                </a:outerShdw>
              </a:effectLs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01191">
            <a:off x="443423" y="2417231"/>
            <a:ext cx="2734080" cy="2047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31211">
            <a:off x="2703050" y="1358703"/>
            <a:ext cx="3144209" cy="2833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50520">
            <a:off x="5245613" y="1922491"/>
            <a:ext cx="3219521" cy="2901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52754" y="3565562"/>
            <a:ext cx="5791200" cy="1200329"/>
          </a:xfrm>
          <a:prstGeom prst="rect">
            <a:avLst/>
          </a:prstGeom>
          <a:noFill/>
        </p:spPr>
        <p:txBody>
          <a:bodyPr wrap="square" lIns="91440" tIns="45720" rIns="91440" bIns="45720">
            <a:spAutoFit/>
          </a:bodyPr>
          <a:lstStyle/>
          <a:p>
            <a:pPr algn="ctr"/>
            <a:r>
              <a:rPr lang="en-US" sz="7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Questions?</a:t>
            </a:r>
            <a:endParaRPr lang="en-US" sz="7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80959" y="414872"/>
            <a:ext cx="1162155" cy="2252127"/>
          </a:xfrm>
          <a:prstGeom prst="rect">
            <a:avLst/>
          </a:prstGeom>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781799" y="1028300"/>
            <a:ext cx="838200" cy="1618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4800" y="4737533"/>
            <a:ext cx="2895600" cy="1477328"/>
          </a:xfrm>
          <a:prstGeom prst="rect">
            <a:avLst/>
          </a:prstGeom>
          <a:noFill/>
        </p:spPr>
        <p:txBody>
          <a:bodyPr wrap="square" rtlCol="0">
            <a:spAutoFit/>
          </a:bodyPr>
          <a:lstStyle/>
          <a:p>
            <a:r>
              <a:rPr lang="en-US" sz="1400" dirty="0" smtClean="0"/>
              <a:t>For more information  on </a:t>
            </a:r>
            <a:r>
              <a:rPr lang="en-US" sz="1400" smtClean="0"/>
              <a:t>Project PASS please </a:t>
            </a:r>
            <a:r>
              <a:rPr lang="en-US" sz="1400" dirty="0" smtClean="0"/>
              <a:t>contact: </a:t>
            </a:r>
          </a:p>
          <a:p>
            <a:r>
              <a:rPr lang="en-US" sz="1600" dirty="0" smtClean="0"/>
              <a:t>Kristen Italiano</a:t>
            </a:r>
          </a:p>
          <a:p>
            <a:r>
              <a:rPr lang="en-US" sz="1600" dirty="0" smtClean="0">
                <a:hlinkClick r:id="rId6"/>
              </a:rPr>
              <a:t>klitaliano01@ysu.edu</a:t>
            </a:r>
            <a:endParaRPr lang="en-US" sz="1600" dirty="0" smtClean="0"/>
          </a:p>
          <a:p>
            <a:r>
              <a:rPr lang="en-US" sz="1600" dirty="0" smtClean="0"/>
              <a:t>330. 941.3472</a:t>
            </a:r>
          </a:p>
          <a:p>
            <a:endParaRPr lang="en-US" sz="1400" dirty="0"/>
          </a:p>
        </p:txBody>
      </p:sp>
    </p:spTree>
    <p:extLst>
      <p:ext uri="{BB962C8B-B14F-4D97-AF65-F5344CB8AC3E}">
        <p14:creationId xmlns:p14="http://schemas.microsoft.com/office/powerpoint/2010/main" val="26647000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2800" dirty="0" smtClean="0"/>
              <a:t>Rationale for Project</a:t>
            </a:r>
          </a:p>
          <a:p>
            <a:pPr marL="0" indent="0">
              <a:buNone/>
            </a:pPr>
            <a:endParaRPr lang="en-US" sz="2800" dirty="0" smtClean="0"/>
          </a:p>
          <a:p>
            <a:pPr marL="285750" indent="-285750">
              <a:buFont typeface="Arial" panose="020B0604020202020204" pitchFamily="34" charset="0"/>
              <a:buChar char="•"/>
            </a:pPr>
            <a:r>
              <a:rPr lang="en-US" sz="2800" dirty="0" smtClean="0"/>
              <a:t>What </a:t>
            </a:r>
            <a:r>
              <a:rPr lang="en-US" sz="2800" dirty="0"/>
              <a:t>is Project PASS?</a:t>
            </a:r>
          </a:p>
          <a:p>
            <a:endParaRPr lang="en-US" sz="2800" dirty="0"/>
          </a:p>
          <a:p>
            <a:pPr marL="285750" indent="-285750">
              <a:buFont typeface="Arial" panose="020B0604020202020204" pitchFamily="34" charset="0"/>
              <a:buChar char="•"/>
            </a:pPr>
            <a:r>
              <a:rPr lang="en-US" sz="2800" dirty="0"/>
              <a:t>Project PASS requirements</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Fieldwork component/ CAEP</a:t>
            </a:r>
          </a:p>
          <a:p>
            <a:pPr marL="285750" indent="-285750">
              <a:buFont typeface="Arial" panose="020B0604020202020204" pitchFamily="34" charset="0"/>
              <a:buChar char="•"/>
            </a:pPr>
            <a:endParaRPr lang="en-US" sz="2800" dirty="0"/>
          </a:p>
          <a:p>
            <a:pPr marL="285750" indent="-285750">
              <a:buFont typeface="Arial" panose="020B0604020202020204" pitchFamily="34" charset="0"/>
              <a:buChar char="•"/>
            </a:pPr>
            <a:r>
              <a:rPr lang="en-US" sz="2800" dirty="0"/>
              <a:t>Short and long term goals of Project PASS</a:t>
            </a:r>
          </a:p>
          <a:p>
            <a:pPr marL="109728" indent="0">
              <a:buNone/>
            </a:pPr>
            <a:endParaRPr lang="en-US" dirty="0"/>
          </a:p>
        </p:txBody>
      </p:sp>
      <p:sp>
        <p:nvSpPr>
          <p:cNvPr id="2" name="Title 1"/>
          <p:cNvSpPr>
            <a:spLocks noGrp="1"/>
          </p:cNvSpPr>
          <p:nvPr>
            <p:ph type="title"/>
          </p:nvPr>
        </p:nvSpPr>
        <p:spPr/>
        <p:txBody>
          <a:bodyPr>
            <a:normAutofit fontScale="90000"/>
          </a:bodyPr>
          <a:lstStyle/>
          <a:p>
            <a:r>
              <a:rPr lang="en-US" sz="7200" dirty="0" smtClean="0">
                <a:latin typeface="Georgia" panose="02040502050405020303" pitchFamily="18" charset="0"/>
              </a:rPr>
              <a:t>Project PASS</a:t>
            </a:r>
            <a:endParaRPr lang="en-US" sz="7200" dirty="0">
              <a:latin typeface="Georgia" panose="02040502050405020303"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321" b="100000" l="0" r="100000">
                        <a14:foregroundMark x1="28571" y1="26282" x2="28571" y2="26282"/>
                        <a14:foregroundMark x1="25466" y1="25000" x2="25466" y2="25000"/>
                        <a14:foregroundMark x1="30435" y1="21474" x2="30435" y2="21474"/>
                        <a14:foregroundMark x1="19255" y1="22115" x2="19255" y2="22115"/>
                        <a14:foregroundMark x1="45342" y1="20513" x2="45342" y2="20513"/>
                        <a14:foregroundMark x1="48447" y1="20513" x2="48447" y2="20513"/>
                        <a14:foregroundMark x1="47826" y1="19231" x2="47826" y2="19231"/>
                        <a14:foregroundMark x1="57764" y1="18910" x2="57764" y2="18910"/>
                        <a14:foregroundMark x1="39130" y1="22115" x2="39130" y2="22115"/>
                        <a14:foregroundMark x1="34783" y1="8974" x2="34783" y2="8974"/>
                        <a14:foregroundMark x1="36646" y1="6731" x2="36646" y2="6731"/>
                        <a14:foregroundMark x1="44720" y1="30769" x2="44720" y2="30769"/>
                        <a14:foregroundMark x1="27329" y1="30769" x2="27329" y2="30769"/>
                        <a14:foregroundMark x1="24845" y1="34615" x2="24845" y2="34615"/>
                        <a14:foregroundMark x1="56522" y1="41667" x2="56522" y2="41667"/>
                        <a14:foregroundMark x1="68944" y1="40385" x2="68944" y2="40385"/>
                        <a14:foregroundMark x1="44099" y1="40385" x2="44099" y2="40385"/>
                        <a14:foregroundMark x1="39130" y1="46795" x2="39130" y2="46795"/>
                        <a14:foregroundMark x1="33540" y1="52885" x2="33540" y2="52885"/>
                        <a14:foregroundMark x1="26087" y1="69551" x2="26087" y2="69551"/>
                        <a14:foregroundMark x1="42857" y1="73397" x2="42857" y2="73397"/>
                        <a14:foregroundMark x1="42857" y1="76923" x2="42857" y2="76923"/>
                        <a14:foregroundMark x1="36646" y1="80449" x2="36646" y2="80449"/>
                        <a14:foregroundMark x1="22981" y1="78205" x2="22981" y2="78205"/>
                        <a14:foregroundMark x1="15528" y1="74359" x2="15528" y2="74359"/>
                        <a14:foregroundMark x1="16149" y1="73397" x2="16149" y2="73397"/>
                        <a14:foregroundMark x1="8696" y1="70833" x2="8696" y2="70833"/>
                        <a14:foregroundMark x1="65839" y1="60897" x2="65839" y2="60897"/>
                        <a14:foregroundMark x1="52795" y1="56410" x2="52795" y2="56410"/>
                        <a14:foregroundMark x1="51553" y1="50641" x2="51553" y2="50641"/>
                        <a14:foregroundMark x1="55280" y1="50000" x2="55280" y2="50000"/>
                        <a14:foregroundMark x1="57764" y1="83654" x2="57764" y2="83654"/>
                      </a14:backgroundRemoval>
                    </a14:imgEffect>
                  </a14:imgLayer>
                </a14:imgProps>
              </a:ext>
              <a:ext uri="{28A0092B-C50C-407E-A947-70E740481C1C}">
                <a14:useLocalDpi xmlns:a14="http://schemas.microsoft.com/office/drawing/2010/main" val="0"/>
              </a:ext>
            </a:extLst>
          </a:blip>
          <a:stretch>
            <a:fillRect/>
          </a:stretch>
        </p:blipFill>
        <p:spPr>
          <a:xfrm>
            <a:off x="6705600" y="76200"/>
            <a:ext cx="2319948" cy="4495800"/>
          </a:xfrm>
          <a:prstGeom prst="rect">
            <a:avLst/>
          </a:prstGeom>
        </p:spPr>
      </p:pic>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321" b="100000" l="0" r="100000">
                        <a14:foregroundMark x1="28571" y1="26282" x2="28571" y2="26282"/>
                        <a14:foregroundMark x1="25466" y1="25000" x2="25466" y2="25000"/>
                        <a14:foregroundMark x1="30435" y1="21474" x2="30435" y2="21474"/>
                        <a14:foregroundMark x1="19255" y1="22115" x2="19255" y2="22115"/>
                        <a14:foregroundMark x1="45342" y1="20513" x2="45342" y2="20513"/>
                        <a14:foregroundMark x1="48447" y1="20513" x2="48447" y2="20513"/>
                        <a14:foregroundMark x1="47826" y1="19231" x2="47826" y2="19231"/>
                        <a14:foregroundMark x1="57764" y1="18910" x2="57764" y2="18910"/>
                        <a14:foregroundMark x1="39130" y1="22115" x2="39130" y2="22115"/>
                        <a14:foregroundMark x1="34783" y1="8974" x2="34783" y2="8974"/>
                        <a14:foregroundMark x1="36646" y1="6731" x2="36646" y2="6731"/>
                        <a14:foregroundMark x1="44720" y1="30769" x2="44720" y2="30769"/>
                        <a14:foregroundMark x1="27329" y1="30769" x2="27329" y2="30769"/>
                        <a14:foregroundMark x1="24845" y1="34615" x2="24845" y2="34615"/>
                        <a14:foregroundMark x1="56522" y1="41667" x2="56522" y2="41667"/>
                        <a14:foregroundMark x1="68944" y1="40385" x2="68944" y2="40385"/>
                        <a14:foregroundMark x1="44099" y1="40385" x2="44099" y2="40385"/>
                        <a14:foregroundMark x1="39130" y1="46795" x2="39130" y2="46795"/>
                        <a14:foregroundMark x1="33540" y1="52885" x2="33540" y2="52885"/>
                        <a14:foregroundMark x1="26087" y1="69551" x2="26087" y2="69551"/>
                        <a14:foregroundMark x1="42857" y1="73397" x2="42857" y2="73397"/>
                        <a14:foregroundMark x1="42857" y1="76923" x2="42857" y2="76923"/>
                        <a14:foregroundMark x1="36646" y1="80449" x2="36646" y2="80449"/>
                        <a14:foregroundMark x1="22981" y1="78205" x2="22981" y2="78205"/>
                        <a14:foregroundMark x1="15528" y1="74359" x2="15528" y2="74359"/>
                        <a14:foregroundMark x1="16149" y1="73397" x2="16149" y2="73397"/>
                        <a14:foregroundMark x1="8696" y1="70833" x2="8696" y2="70833"/>
                        <a14:foregroundMark x1="65839" y1="60897" x2="65839" y2="60897"/>
                        <a14:foregroundMark x1="52795" y1="56410" x2="52795" y2="56410"/>
                        <a14:foregroundMark x1="51553" y1="50641" x2="51553" y2="50641"/>
                        <a14:foregroundMark x1="55280" y1="50000" x2="55280" y2="50000"/>
                        <a14:foregroundMark x1="57764" y1="83654" x2="57764" y2="83654"/>
                      </a14:backgroundRemoval>
                    </a14:imgEffect>
                  </a14:imgLayer>
                </a14:imgProps>
              </a:ext>
              <a:ext uri="{28A0092B-C50C-407E-A947-70E740481C1C}">
                <a14:useLocalDpi xmlns:a14="http://schemas.microsoft.com/office/drawing/2010/main" val="0"/>
              </a:ext>
            </a:extLst>
          </a:blip>
          <a:stretch>
            <a:fillRect/>
          </a:stretch>
        </p:blipFill>
        <p:spPr>
          <a:xfrm flipH="1">
            <a:off x="5562600" y="1521151"/>
            <a:ext cx="1572846" cy="3048000"/>
          </a:xfrm>
          <a:prstGeom prst="rect">
            <a:avLst/>
          </a:prstGeom>
        </p:spPr>
      </p:pic>
    </p:spTree>
    <p:extLst>
      <p:ext uri="{BB962C8B-B14F-4D97-AF65-F5344CB8AC3E}">
        <p14:creationId xmlns:p14="http://schemas.microsoft.com/office/powerpoint/2010/main" val="2061004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Font typeface="Arial" panose="020B0604020202020204" pitchFamily="34" charset="0"/>
              <a:buChar char="•"/>
            </a:pPr>
            <a:r>
              <a:rPr lang="en-US" sz="2400" dirty="0" smtClean="0"/>
              <a:t>CAEP Standard 2 for Selected Improvement Plan</a:t>
            </a:r>
          </a:p>
          <a:p>
            <a:pPr marL="109728" indent="0">
              <a:buNone/>
            </a:pPr>
            <a:r>
              <a:rPr lang="en-US" sz="2000" i="1" dirty="0" smtClean="0"/>
              <a:t>Candidates have multiple opportunities to develop, practice, and demonstrate evidence-based pedagogical practices that improve student learning and development.</a:t>
            </a:r>
          </a:p>
          <a:p>
            <a:pPr marL="109728" indent="0">
              <a:buNone/>
            </a:pPr>
            <a:endParaRPr lang="en-US" sz="2000" i="1" dirty="0" smtClean="0"/>
          </a:p>
          <a:p>
            <a:pPr>
              <a:buFont typeface="Arial" panose="020B0604020202020204" pitchFamily="34" charset="0"/>
              <a:buChar char="•"/>
            </a:pPr>
            <a:r>
              <a:rPr lang="en-US" sz="2400" dirty="0" smtClean="0"/>
              <a:t>State mandates on field experiences</a:t>
            </a:r>
          </a:p>
          <a:p>
            <a:pPr marL="109728" indent="0">
              <a:buNone/>
            </a:pPr>
            <a:r>
              <a:rPr lang="en-US" dirty="0"/>
              <a:t> </a:t>
            </a:r>
            <a:r>
              <a:rPr lang="en-US" sz="2000" dirty="0" smtClean="0"/>
              <a:t>Ohio Administrative Code 3301-24-03</a:t>
            </a:r>
          </a:p>
          <a:p>
            <a:pPr marL="109728" indent="0">
              <a:buNone/>
            </a:pPr>
            <a:endParaRPr lang="en-US" sz="2000" dirty="0" smtClean="0"/>
          </a:p>
          <a:p>
            <a:pPr>
              <a:buFont typeface="Arial" panose="020B0604020202020204" pitchFamily="34" charset="0"/>
              <a:buChar char="•"/>
            </a:pPr>
            <a:r>
              <a:rPr lang="en-US" sz="2400" dirty="0" smtClean="0"/>
              <a:t>BCOE goal of effective, classroom ready teachers on the first day</a:t>
            </a:r>
          </a:p>
          <a:p>
            <a:pPr>
              <a:buFont typeface="Arial" panose="020B0604020202020204" pitchFamily="34" charset="0"/>
              <a:buChar char="•"/>
            </a:pPr>
            <a:endParaRPr lang="en-US" sz="2400" dirty="0" smtClean="0"/>
          </a:p>
          <a:p>
            <a:pPr>
              <a:buFont typeface="Arial" panose="020B0604020202020204" pitchFamily="34" charset="0"/>
              <a:buChar char="•"/>
            </a:pPr>
            <a:r>
              <a:rPr lang="en-US" sz="2400" dirty="0" smtClean="0"/>
              <a:t>Youngstown City Schools District needs</a:t>
            </a:r>
            <a:endParaRPr lang="en-US" sz="2400" dirty="0"/>
          </a:p>
        </p:txBody>
      </p:sp>
      <p:sp>
        <p:nvSpPr>
          <p:cNvPr id="3" name="Title 2"/>
          <p:cNvSpPr>
            <a:spLocks noGrp="1"/>
          </p:cNvSpPr>
          <p:nvPr>
            <p:ph type="title"/>
          </p:nvPr>
        </p:nvSpPr>
        <p:spPr/>
        <p:txBody>
          <a:bodyPr/>
          <a:lstStyle/>
          <a:p>
            <a:r>
              <a:rPr lang="en-US" i="1" dirty="0" smtClean="0"/>
              <a:t>Sometimes the stars align…</a:t>
            </a:r>
            <a:endParaRPr lang="en-US" i="1" dirty="0"/>
          </a:p>
        </p:txBody>
      </p:sp>
      <p:pic>
        <p:nvPicPr>
          <p:cNvPr id="1027" name="Picture 3" descr="C:\Users\klitaliano01\AppData\Local\Microsoft\Windows\Temporary Internet Files\Content.IE5\14JP7JSJ\Star-349834968906[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05800" y="137160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litaliano01\AppData\Local\Microsoft\Windows\Temporary Internet Files\Content.IE5\14JP7JSJ\Star-34983496890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0"/>
            <a:ext cx="1264920" cy="12649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litaliano01\AppData\Local\Microsoft\Windows\Temporary Internet Files\Content.IE5\14JP7JSJ\Star-34983496890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63740" y="2514600"/>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litaliano01\AppData\Local\Microsoft\Windows\Temporary Internet Files\Content.IE5\14JP7JSJ\Star-349834968906[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55280" y="3429000"/>
            <a:ext cx="118872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litaliano01\AppData\Local\Microsoft\Windows\Temporary Internet Files\Content.IE5\14JP7JSJ\Star-349834968906[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63740" y="4649055"/>
            <a:ext cx="937260" cy="9372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6707" y="5410200"/>
            <a:ext cx="724853" cy="72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2287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4222" y1="43556" x2="34222" y2="43556"/>
                        <a14:foregroundMark x1="36000" y1="36000" x2="36000" y2="36000"/>
                        <a14:foregroundMark x1="49778" y1="55556" x2="49778" y2="55556"/>
                        <a14:foregroundMark x1="39556" y1="59111" x2="39556" y2="59111"/>
                        <a14:foregroundMark x1="71111" y1="54667" x2="71111" y2="54667"/>
                        <a14:foregroundMark x1="69778" y1="40000" x2="69778" y2="40000"/>
                        <a14:foregroundMark x1="61778" y1="28444" x2="61778" y2="28444"/>
                        <a14:foregroundMark x1="64000" y1="41778" x2="64000" y2="41778"/>
                        <a14:foregroundMark x1="64444" y1="56000" x2="64444" y2="58667"/>
                        <a14:foregroundMark x1="60889" y1="67556" x2="60889" y2="67556"/>
                        <a14:foregroundMark x1="21333" y1="78667" x2="21333" y2="78667"/>
                        <a14:foregroundMark x1="15111" y1="77333" x2="15111" y2="77333"/>
                      </a14:backgroundRemoval>
                    </a14:imgEffect>
                  </a14:imgLayer>
                </a14:imgProps>
              </a:ext>
              <a:ext uri="{28A0092B-C50C-407E-A947-70E740481C1C}">
                <a14:useLocalDpi xmlns:a14="http://schemas.microsoft.com/office/drawing/2010/main" val="0"/>
              </a:ext>
            </a:extLst>
          </a:blip>
          <a:srcRect/>
          <a:stretch>
            <a:fillRect/>
          </a:stretch>
        </p:blipFill>
        <p:spPr bwMode="auto">
          <a:xfrm rot="20062365">
            <a:off x="734099" y="505499"/>
            <a:ext cx="1201281" cy="120128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
        <p:nvSpPr>
          <p:cNvPr id="3" name="Content Placeholder 2"/>
          <p:cNvSpPr>
            <a:spLocks noGrp="1"/>
          </p:cNvSpPr>
          <p:nvPr>
            <p:ph idx="1"/>
          </p:nvPr>
        </p:nvSpPr>
        <p:spPr>
          <a:xfrm>
            <a:off x="457200" y="1524000"/>
            <a:ext cx="8305800" cy="4876800"/>
          </a:xfrm>
        </p:spPr>
        <p:txBody>
          <a:bodyPr/>
          <a:lstStyle/>
          <a:p>
            <a:endParaRPr lang="en-US" sz="2400" dirty="0" smtClean="0"/>
          </a:p>
          <a:p>
            <a:r>
              <a:rPr lang="en-US" sz="2400" dirty="0" smtClean="0"/>
              <a:t>Youngstown State University had a need:</a:t>
            </a:r>
          </a:p>
          <a:p>
            <a:pPr marL="109728" indent="0">
              <a:buNone/>
            </a:pPr>
            <a:r>
              <a:rPr lang="en-US" sz="2400" dirty="0" smtClean="0"/>
              <a:t>	</a:t>
            </a:r>
          </a:p>
          <a:p>
            <a:endParaRPr lang="en-US" sz="2400" dirty="0"/>
          </a:p>
          <a:p>
            <a:r>
              <a:rPr lang="en-US" sz="2400" dirty="0" smtClean="0"/>
              <a:t>Youngstown City Schools had a need:</a:t>
            </a:r>
          </a:p>
          <a:p>
            <a:endParaRPr lang="en-US" sz="2400" dirty="0" smtClean="0"/>
          </a:p>
          <a:p>
            <a:endParaRPr lang="en-US" sz="2400" dirty="0"/>
          </a:p>
          <a:p>
            <a:r>
              <a:rPr lang="en-US" sz="2400" dirty="0" smtClean="0"/>
              <a:t>The Objective is twofold and for the betterment of both YSU Student and YCS students:</a:t>
            </a:r>
          </a:p>
          <a:p>
            <a:endParaRPr lang="en-US" dirty="0"/>
          </a:p>
          <a:p>
            <a:endParaRPr lang="en-US" dirty="0"/>
          </a:p>
        </p:txBody>
      </p:sp>
      <p:sp>
        <p:nvSpPr>
          <p:cNvPr id="2" name="Title 1"/>
          <p:cNvSpPr>
            <a:spLocks noGrp="1"/>
          </p:cNvSpPr>
          <p:nvPr>
            <p:ph type="title"/>
          </p:nvPr>
        </p:nvSpPr>
        <p:spPr>
          <a:xfrm>
            <a:off x="304800" y="218089"/>
            <a:ext cx="8610600" cy="914400"/>
          </a:xfrm>
        </p:spPr>
        <p:txBody>
          <a:bodyPr>
            <a:normAutofit fontScale="90000"/>
          </a:bodyPr>
          <a:lstStyle/>
          <a:p>
            <a:r>
              <a:rPr lang="en-US" sz="4400" dirty="0" smtClean="0">
                <a:effectLst>
                  <a:outerShdw blurRad="38100" dist="38100" dir="2700000" algn="tl">
                    <a:srgbClr val="000000">
                      <a:alpha val="43137"/>
                    </a:srgbClr>
                  </a:outerShdw>
                </a:effectLst>
                <a:latin typeface="+mn-lt"/>
              </a:rPr>
              <a:t>           </a:t>
            </a:r>
            <a:br>
              <a:rPr lang="en-US" sz="4400" dirty="0" smtClean="0">
                <a:effectLst>
                  <a:outerShdw blurRad="38100" dist="38100" dir="2700000" algn="tl">
                    <a:srgbClr val="000000">
                      <a:alpha val="43137"/>
                    </a:srgbClr>
                  </a:outerShdw>
                </a:effectLst>
                <a:latin typeface="+mn-lt"/>
              </a:rPr>
            </a:br>
            <a:r>
              <a:rPr lang="en-US" sz="4400" dirty="0" smtClean="0">
                <a:effectLst>
                  <a:outerShdw blurRad="38100" dist="38100" dir="2700000" algn="tl">
                    <a:srgbClr val="000000">
                      <a:alpha val="43137"/>
                    </a:srgbClr>
                  </a:outerShdw>
                </a:effectLst>
                <a:latin typeface="+mn-lt"/>
              </a:rPr>
              <a:t>           </a:t>
            </a:r>
            <a:r>
              <a:rPr lang="en-US" sz="4400" u="sng" dirty="0" smtClean="0">
                <a:effectLst>
                  <a:outerShdw blurRad="38100" dist="38100" dir="2700000" algn="tl">
                    <a:srgbClr val="000000">
                      <a:alpha val="43137"/>
                    </a:srgbClr>
                  </a:outerShdw>
                </a:effectLst>
                <a:latin typeface="+mn-lt"/>
              </a:rPr>
              <a:t>Timing is EVERYTHING….</a:t>
            </a:r>
            <a:endParaRPr lang="en-US" sz="4400" u="sng" dirty="0">
              <a:effectLst>
                <a:outerShdw blurRad="38100" dist="38100" dir="2700000" algn="tl">
                  <a:srgbClr val="000000">
                    <a:alpha val="43137"/>
                  </a:srgbClr>
                </a:outerShdw>
              </a:effectLst>
              <a:latin typeface="+mn-lt"/>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799" y="5174411"/>
            <a:ext cx="2313293" cy="140445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207710435"/>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534400" cy="4876800"/>
          </a:xfrm>
        </p:spPr>
        <p:txBody>
          <a:bodyPr>
            <a:normAutofit fontScale="92500" lnSpcReduction="20000"/>
          </a:bodyPr>
          <a:lstStyle/>
          <a:p>
            <a:r>
              <a:rPr lang="en-US" dirty="0" smtClean="0"/>
              <a:t>Pair up ONE YCS second-grader with ONE YSU student</a:t>
            </a:r>
          </a:p>
          <a:p>
            <a:r>
              <a:rPr lang="en-US" dirty="0" smtClean="0"/>
              <a:t>Nonacademic times</a:t>
            </a:r>
          </a:p>
          <a:p>
            <a:r>
              <a:rPr lang="en-US" dirty="0" smtClean="0"/>
              <a:t>2 or more times a week/ minimum of 30 hours a semester</a:t>
            </a:r>
          </a:p>
          <a:p>
            <a:r>
              <a:rPr lang="en-US" dirty="0" smtClean="0"/>
              <a:t>In all 6 YCS buildings</a:t>
            </a:r>
          </a:p>
          <a:p>
            <a:r>
              <a:rPr lang="en-US" dirty="0" smtClean="0"/>
              <a:t>Staggered start…. 3 schools… then 3 more</a:t>
            </a:r>
          </a:p>
          <a:p>
            <a:r>
              <a:rPr lang="en-US" dirty="0" smtClean="0"/>
              <a:t>All YSU students were placed and tutoring by end of February 2015</a:t>
            </a:r>
          </a:p>
          <a:p>
            <a:pPr marL="109728" indent="0">
              <a:buNone/>
            </a:pPr>
            <a:endParaRPr lang="en-US" dirty="0" smtClean="0"/>
          </a:p>
          <a:p>
            <a:pPr marL="109728" indent="0">
              <a:buNone/>
            </a:pPr>
            <a:r>
              <a:rPr lang="en-US" sz="4000" dirty="0" smtClean="0">
                <a:solidFill>
                  <a:srgbClr val="FF0000"/>
                </a:solidFill>
              </a:rPr>
              <a:t>Talk about HIT THE GROUND RUNNING…</a:t>
            </a:r>
            <a:endParaRPr lang="en-US" sz="4000" dirty="0">
              <a:solidFill>
                <a:srgbClr val="FF0000"/>
              </a:solidFill>
            </a:endParaRPr>
          </a:p>
        </p:txBody>
      </p:sp>
      <p:sp>
        <p:nvSpPr>
          <p:cNvPr id="3" name="Title 2"/>
          <p:cNvSpPr>
            <a:spLocks noGrp="1"/>
          </p:cNvSpPr>
          <p:nvPr>
            <p:ph type="title"/>
          </p:nvPr>
        </p:nvSpPr>
        <p:spPr>
          <a:xfrm>
            <a:off x="447136" y="76200"/>
            <a:ext cx="8229600" cy="1143000"/>
          </a:xfrm>
        </p:spPr>
        <p:txBody>
          <a:bodyPr/>
          <a:lstStyle/>
          <a:p>
            <a:r>
              <a:rPr lang="en-US" u="sng" dirty="0" smtClean="0"/>
              <a:t>So what IS Project PASS? </a:t>
            </a:r>
            <a:endParaRPr lang="en-US" u="sng"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5079651"/>
            <a:ext cx="4543425" cy="1506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99114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543444211"/>
              </p:ext>
            </p:extLst>
          </p:nvPr>
        </p:nvGraphicFramePr>
        <p:xfrm>
          <a:off x="381000" y="1600200"/>
          <a:ext cx="5791201" cy="2666997"/>
        </p:xfrm>
        <a:graphic>
          <a:graphicData uri="http://schemas.openxmlformats.org/drawingml/2006/table">
            <a:tbl>
              <a:tblPr firstRow="1" firstCol="1" bandRow="1">
                <a:tableStyleId>{BC89EF96-8CEA-46FF-86C4-4CE0E7609802}</a:tableStyleId>
              </a:tblPr>
              <a:tblGrid>
                <a:gridCol w="1450964"/>
                <a:gridCol w="1817079"/>
                <a:gridCol w="2523158"/>
              </a:tblGrid>
              <a:tr h="306094">
                <a:tc>
                  <a:txBody>
                    <a:bodyPr/>
                    <a:lstStyle/>
                    <a:p>
                      <a:pPr marL="0" marR="0">
                        <a:lnSpc>
                          <a:spcPct val="115000"/>
                        </a:lnSpc>
                        <a:spcBef>
                          <a:spcPts val="0"/>
                        </a:spcBef>
                        <a:spcAft>
                          <a:spcPts val="0"/>
                        </a:spcAft>
                      </a:pPr>
                      <a:r>
                        <a:rPr lang="en-US" sz="1100" dirty="0">
                          <a:effectLst/>
                        </a:rPr>
                        <a:t>McGuffey</a:t>
                      </a:r>
                      <a:endParaRPr lang="en-US" sz="1100" dirty="0">
                        <a:solidFill>
                          <a:schemeClr val="bg1">
                            <a:lumMod val="10000"/>
                          </a:schemeClr>
                        </a:solidFill>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85%</a:t>
                      </a:r>
                      <a:endParaRPr lang="en-US" sz="1100" dirty="0">
                        <a:solidFill>
                          <a:schemeClr val="bg1">
                            <a:lumMod val="10000"/>
                          </a:schemeClr>
                        </a:solidFill>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64 students with  tutors</a:t>
                      </a:r>
                      <a:endParaRPr lang="en-US" sz="1100" dirty="0">
                        <a:solidFill>
                          <a:schemeClr val="bg1">
                            <a:lumMod val="10000"/>
                          </a:schemeClr>
                        </a:solidFill>
                        <a:effectLst/>
                        <a:latin typeface="Times New Roman"/>
                        <a:ea typeface="Times New Roman"/>
                      </a:endParaRPr>
                    </a:p>
                  </a:txBody>
                  <a:tcPr marL="68580" marR="68580" marT="0" marB="0">
                    <a:solidFill>
                      <a:srgbClr val="FFFFFF"/>
                    </a:solidFill>
                  </a:tcPr>
                </a:tc>
              </a:tr>
              <a:tr h="306095">
                <a:tc>
                  <a:txBody>
                    <a:bodyPr/>
                    <a:lstStyle/>
                    <a:p>
                      <a:pPr marL="0" marR="0">
                        <a:lnSpc>
                          <a:spcPct val="115000"/>
                        </a:lnSpc>
                        <a:spcBef>
                          <a:spcPts val="0"/>
                        </a:spcBef>
                        <a:spcAft>
                          <a:spcPts val="0"/>
                        </a:spcAft>
                      </a:pPr>
                      <a:r>
                        <a:rPr lang="en-US" sz="1100" dirty="0">
                          <a:effectLst/>
                        </a:rPr>
                        <a:t>Taft</a:t>
                      </a:r>
                      <a:endParaRPr lang="en-US" sz="1100" dirty="0">
                        <a:solidFill>
                          <a:schemeClr val="bg1">
                            <a:lumMod val="10000"/>
                          </a:schemeClr>
                        </a:solidFill>
                        <a:effectLst/>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100%</a:t>
                      </a:r>
                      <a:endParaRPr lang="en-US" sz="11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100">
                          <a:effectLst/>
                        </a:rPr>
                        <a:t>48 students with  tutors</a:t>
                      </a:r>
                      <a:endParaRPr lang="en-US" sz="1100">
                        <a:effectLst/>
                        <a:latin typeface="Times New Roman"/>
                        <a:ea typeface="Times New Roman"/>
                      </a:endParaRPr>
                    </a:p>
                  </a:txBody>
                  <a:tcPr marL="68580" marR="68580" marT="0" marB="0"/>
                </a:tc>
              </a:tr>
              <a:tr h="306095">
                <a:tc>
                  <a:txBody>
                    <a:bodyPr/>
                    <a:lstStyle/>
                    <a:p>
                      <a:pPr marL="0" marR="0">
                        <a:lnSpc>
                          <a:spcPct val="115000"/>
                        </a:lnSpc>
                        <a:spcBef>
                          <a:spcPts val="0"/>
                        </a:spcBef>
                        <a:spcAft>
                          <a:spcPts val="0"/>
                        </a:spcAft>
                      </a:pPr>
                      <a:r>
                        <a:rPr lang="en-US" sz="1100" dirty="0">
                          <a:effectLst/>
                        </a:rPr>
                        <a:t>Bunn</a:t>
                      </a:r>
                      <a:endParaRPr lang="en-US" sz="1100" dirty="0">
                        <a:solidFill>
                          <a:schemeClr val="bg1">
                            <a:lumMod val="10000"/>
                          </a:schemeClr>
                        </a:solidFill>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92%</a:t>
                      </a:r>
                      <a:endParaRPr lang="en-US" sz="1100" dirty="0">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33 students with  tutors</a:t>
                      </a:r>
                      <a:endParaRPr lang="en-US" sz="1100" dirty="0">
                        <a:effectLst/>
                        <a:latin typeface="Times New Roman"/>
                        <a:ea typeface="Times New Roman"/>
                      </a:endParaRPr>
                    </a:p>
                  </a:txBody>
                  <a:tcPr marL="68580" marR="68580" marT="0" marB="0">
                    <a:solidFill>
                      <a:srgbClr val="FFFFFF"/>
                    </a:solidFill>
                  </a:tcPr>
                </a:tc>
              </a:tr>
              <a:tr h="306095">
                <a:tc>
                  <a:txBody>
                    <a:bodyPr/>
                    <a:lstStyle/>
                    <a:p>
                      <a:pPr marL="0" marR="0">
                        <a:lnSpc>
                          <a:spcPct val="115000"/>
                        </a:lnSpc>
                        <a:spcBef>
                          <a:spcPts val="0"/>
                        </a:spcBef>
                        <a:spcAft>
                          <a:spcPts val="0"/>
                        </a:spcAft>
                      </a:pPr>
                      <a:r>
                        <a:rPr lang="en-US" sz="1100" dirty="0">
                          <a:effectLst/>
                        </a:rPr>
                        <a:t>MLK</a:t>
                      </a:r>
                      <a:endParaRPr lang="en-US" sz="1100" dirty="0">
                        <a:solidFill>
                          <a:schemeClr val="bg1">
                            <a:lumMod val="10000"/>
                          </a:schemeClr>
                        </a:solidFill>
                        <a:effectLst/>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73%</a:t>
                      </a:r>
                      <a:endParaRPr lang="en-US" sz="11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37 students with  tutors</a:t>
                      </a:r>
                      <a:endParaRPr lang="en-US" sz="1100" dirty="0">
                        <a:effectLst/>
                        <a:latin typeface="Times New Roman"/>
                        <a:ea typeface="Times New Roman"/>
                      </a:endParaRPr>
                    </a:p>
                  </a:txBody>
                  <a:tcPr marL="68580" marR="68580" marT="0" marB="0"/>
                </a:tc>
              </a:tr>
              <a:tr h="306095">
                <a:tc>
                  <a:txBody>
                    <a:bodyPr/>
                    <a:lstStyle/>
                    <a:p>
                      <a:pPr marL="0" marR="0">
                        <a:lnSpc>
                          <a:spcPct val="115000"/>
                        </a:lnSpc>
                        <a:spcBef>
                          <a:spcPts val="0"/>
                        </a:spcBef>
                        <a:spcAft>
                          <a:spcPts val="0"/>
                        </a:spcAft>
                      </a:pPr>
                      <a:r>
                        <a:rPr lang="en-US" sz="1100" dirty="0">
                          <a:effectLst/>
                        </a:rPr>
                        <a:t>Williamson</a:t>
                      </a:r>
                      <a:endParaRPr lang="en-US" sz="1100" dirty="0">
                        <a:solidFill>
                          <a:schemeClr val="bg1">
                            <a:lumMod val="10000"/>
                          </a:schemeClr>
                        </a:solidFill>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94%</a:t>
                      </a:r>
                      <a:endParaRPr lang="en-US" sz="1100" dirty="0">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47 students with  tutors</a:t>
                      </a:r>
                      <a:endParaRPr lang="en-US" sz="1100" dirty="0">
                        <a:effectLst/>
                        <a:latin typeface="Times New Roman"/>
                        <a:ea typeface="Times New Roman"/>
                      </a:endParaRPr>
                    </a:p>
                  </a:txBody>
                  <a:tcPr marL="68580" marR="68580" marT="0" marB="0">
                    <a:solidFill>
                      <a:srgbClr val="FFFFFF"/>
                    </a:solidFill>
                  </a:tcPr>
                </a:tc>
              </a:tr>
              <a:tr h="306095">
                <a:tc>
                  <a:txBody>
                    <a:bodyPr/>
                    <a:lstStyle/>
                    <a:p>
                      <a:pPr marL="0" marR="0">
                        <a:lnSpc>
                          <a:spcPct val="115000"/>
                        </a:lnSpc>
                        <a:spcBef>
                          <a:spcPts val="0"/>
                        </a:spcBef>
                        <a:spcAft>
                          <a:spcPts val="0"/>
                        </a:spcAft>
                      </a:pPr>
                      <a:r>
                        <a:rPr lang="en-US" sz="1100">
                          <a:effectLst/>
                        </a:rPr>
                        <a:t>Harding</a:t>
                      </a:r>
                      <a:endParaRPr lang="en-US" sz="1100">
                        <a:solidFill>
                          <a:schemeClr val="bg1">
                            <a:lumMod val="10000"/>
                          </a:schemeClr>
                        </a:solidFill>
                        <a:effectLst/>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97%</a:t>
                      </a:r>
                      <a:endParaRPr lang="en-US" sz="1100" dirty="0">
                        <a:effectLst/>
                        <a:latin typeface="Times New Roman"/>
                        <a:ea typeface="Times New Roman"/>
                      </a:endParaRPr>
                    </a:p>
                  </a:txBody>
                  <a:tcPr marL="68580" marR="68580" marT="0" marB="0"/>
                </a:tc>
                <a:tc>
                  <a:txBody>
                    <a:bodyPr/>
                    <a:lstStyle/>
                    <a:p>
                      <a:pPr marL="0" marR="0">
                        <a:lnSpc>
                          <a:spcPct val="115000"/>
                        </a:lnSpc>
                        <a:spcBef>
                          <a:spcPts val="0"/>
                        </a:spcBef>
                        <a:spcAft>
                          <a:spcPts val="0"/>
                        </a:spcAft>
                      </a:pPr>
                      <a:r>
                        <a:rPr lang="en-US" sz="1100" dirty="0">
                          <a:effectLst/>
                        </a:rPr>
                        <a:t>59 students with  tutors</a:t>
                      </a:r>
                      <a:endParaRPr lang="en-US" sz="1100" dirty="0">
                        <a:effectLst/>
                        <a:latin typeface="Times New Roman"/>
                        <a:ea typeface="Times New Roman"/>
                      </a:endParaRPr>
                    </a:p>
                  </a:txBody>
                  <a:tcPr marL="68580" marR="68580" marT="0" marB="0"/>
                </a:tc>
              </a:tr>
              <a:tr h="830428">
                <a:tc>
                  <a:txBody>
                    <a:bodyPr/>
                    <a:lstStyle/>
                    <a:p>
                      <a:pPr marL="0" marR="0">
                        <a:lnSpc>
                          <a:spcPct val="115000"/>
                        </a:lnSpc>
                        <a:spcBef>
                          <a:spcPts val="0"/>
                        </a:spcBef>
                        <a:spcAft>
                          <a:spcPts val="0"/>
                        </a:spcAft>
                      </a:pPr>
                      <a:r>
                        <a:rPr lang="en-US" sz="1100" dirty="0">
                          <a:effectLst/>
                        </a:rPr>
                        <a:t>Overall</a:t>
                      </a:r>
                    </a:p>
                    <a:p>
                      <a:pPr marL="0" marR="0">
                        <a:lnSpc>
                          <a:spcPct val="115000"/>
                        </a:lnSpc>
                        <a:spcBef>
                          <a:spcPts val="0"/>
                        </a:spcBef>
                        <a:spcAft>
                          <a:spcPts val="0"/>
                        </a:spcAft>
                      </a:pPr>
                      <a:r>
                        <a:rPr lang="en-US" sz="1100" dirty="0">
                          <a:effectLst/>
                        </a:rPr>
                        <a:t>As of 5/19/15</a:t>
                      </a:r>
                      <a:endParaRPr lang="en-US" sz="1100" dirty="0">
                        <a:solidFill>
                          <a:schemeClr val="bg1">
                            <a:lumMod val="10000"/>
                          </a:schemeClr>
                        </a:solidFill>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90% of all teacher requested YCS second -graders have YSU tutors</a:t>
                      </a:r>
                      <a:endParaRPr lang="en-US" sz="1100" dirty="0">
                        <a:effectLst/>
                        <a:latin typeface="Times New Roman"/>
                        <a:ea typeface="Times New Roman"/>
                      </a:endParaRPr>
                    </a:p>
                  </a:txBody>
                  <a:tcPr marL="68580" marR="68580" marT="0" marB="0">
                    <a:solidFill>
                      <a:srgbClr val="FFFFFF"/>
                    </a:solidFill>
                  </a:tcPr>
                </a:tc>
                <a:tc>
                  <a:txBody>
                    <a:bodyPr/>
                    <a:lstStyle/>
                    <a:p>
                      <a:pPr marL="0" marR="0">
                        <a:lnSpc>
                          <a:spcPct val="115000"/>
                        </a:lnSpc>
                        <a:spcBef>
                          <a:spcPts val="0"/>
                        </a:spcBef>
                        <a:spcAft>
                          <a:spcPts val="0"/>
                        </a:spcAft>
                      </a:pPr>
                      <a:r>
                        <a:rPr lang="en-US" sz="1100" dirty="0">
                          <a:effectLst/>
                        </a:rPr>
                        <a:t>288 YCS second- graders have </a:t>
                      </a:r>
                      <a:endParaRPr lang="en-US" sz="1100" dirty="0" smtClean="0">
                        <a:effectLst/>
                      </a:endParaRPr>
                    </a:p>
                    <a:p>
                      <a:pPr marL="0" marR="0">
                        <a:lnSpc>
                          <a:spcPct val="115000"/>
                        </a:lnSpc>
                        <a:spcBef>
                          <a:spcPts val="0"/>
                        </a:spcBef>
                        <a:spcAft>
                          <a:spcPts val="0"/>
                        </a:spcAft>
                      </a:pPr>
                      <a:r>
                        <a:rPr lang="en-US" sz="1100" dirty="0" smtClean="0">
                          <a:effectLst/>
                        </a:rPr>
                        <a:t>YSU </a:t>
                      </a:r>
                      <a:r>
                        <a:rPr lang="en-US" sz="1100" dirty="0">
                          <a:effectLst/>
                        </a:rPr>
                        <a:t>Tutors</a:t>
                      </a:r>
                      <a:endParaRPr lang="en-US" sz="1100" dirty="0">
                        <a:effectLst/>
                        <a:latin typeface="Times New Roman"/>
                        <a:ea typeface="Times New Roman"/>
                      </a:endParaRPr>
                    </a:p>
                  </a:txBody>
                  <a:tcPr marL="68580" marR="68580" marT="0" marB="0">
                    <a:solidFill>
                      <a:srgbClr val="FFFFFF"/>
                    </a:solidFill>
                  </a:tcPr>
                </a:tc>
              </a:tr>
            </a:tbl>
          </a:graphicData>
        </a:graphic>
      </p:graphicFrame>
      <p:sp>
        <p:nvSpPr>
          <p:cNvPr id="2" name="Title 1"/>
          <p:cNvSpPr>
            <a:spLocks noGrp="1"/>
          </p:cNvSpPr>
          <p:nvPr>
            <p:ph type="title"/>
          </p:nvPr>
        </p:nvSpPr>
        <p:spPr>
          <a:xfrm>
            <a:off x="457200" y="645476"/>
            <a:ext cx="5562600" cy="609918"/>
          </a:xfrm>
        </p:spPr>
        <p:txBody>
          <a:bodyPr>
            <a:normAutofit fontScale="90000"/>
          </a:bodyPr>
          <a:lstStyle/>
          <a:p>
            <a:r>
              <a:rPr lang="en-US" dirty="0" smtClean="0"/>
              <a:t>Project PASS facts:</a:t>
            </a:r>
            <a:endParaRPr lang="en-US" dirty="0"/>
          </a:p>
        </p:txBody>
      </p:sp>
      <p:sp>
        <p:nvSpPr>
          <p:cNvPr id="7" name="TextBox 6"/>
          <p:cNvSpPr txBox="1"/>
          <p:nvPr/>
        </p:nvSpPr>
        <p:spPr>
          <a:xfrm>
            <a:off x="152400" y="5105400"/>
            <a:ext cx="8610600" cy="830997"/>
          </a:xfrm>
          <a:prstGeom prst="rect">
            <a:avLst/>
          </a:prstGeom>
          <a:noFill/>
        </p:spPr>
        <p:txBody>
          <a:bodyPr wrap="square" rtlCol="0">
            <a:spAutoFit/>
          </a:bodyPr>
          <a:lstStyle/>
          <a:p>
            <a:pPr algn="ctr"/>
            <a:r>
              <a:rPr lang="en-US" sz="2400" dirty="0" smtClean="0">
                <a:solidFill>
                  <a:prstClr val="black"/>
                </a:solidFill>
              </a:rPr>
              <a:t>S15, X15, F15 over </a:t>
            </a:r>
            <a:r>
              <a:rPr lang="en-US" sz="2400" b="1" u="sng" dirty="0" smtClean="0">
                <a:solidFill>
                  <a:srgbClr val="FF0000"/>
                </a:solidFill>
              </a:rPr>
              <a:t>15,000 hours </a:t>
            </a:r>
            <a:r>
              <a:rPr lang="en-US" sz="2400" dirty="0" smtClean="0">
                <a:solidFill>
                  <a:prstClr val="black"/>
                </a:solidFill>
              </a:rPr>
              <a:t>of one-on-one literacy tutoring has been provided!</a:t>
            </a:r>
            <a:endParaRPr lang="en-US" sz="2400" dirty="0">
              <a:solidFill>
                <a:prstClr val="black"/>
              </a:solidFill>
            </a:endParaRP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3478" y1="6090" x2="43478" y2="6090"/>
                        <a14:foregroundMark x1="44720" y1="13782" x2="44720" y2="13782"/>
                        <a14:foregroundMark x1="33540" y1="9295" x2="33540" y2="9295"/>
                        <a14:foregroundMark x1="19876" y1="24679" x2="19876" y2="24679"/>
                        <a14:foregroundMark x1="24845" y1="24679" x2="24845" y2="24679"/>
                        <a14:foregroundMark x1="40373" y1="24359" x2="40373" y2="24359"/>
                        <a14:foregroundMark x1="46584" y1="21795" x2="46584" y2="21795"/>
                        <a14:foregroundMark x1="50932" y1="19872" x2="50932" y2="19872"/>
                        <a14:foregroundMark x1="37888" y1="18910" x2="37888" y2="18910"/>
                        <a14:foregroundMark x1="32919" y1="19872" x2="32919" y2="19872"/>
                        <a14:foregroundMark x1="28571" y1="37821" x2="28571" y2="37821"/>
                        <a14:foregroundMark x1="28571" y1="33333" x2="28571" y2="33333"/>
                        <a14:foregroundMark x1="44099" y1="31410" x2="44099" y2="31410"/>
                        <a14:foregroundMark x1="22981" y1="35577" x2="22981" y2="35577"/>
                        <a14:foregroundMark x1="37267" y1="45513" x2="37267" y2="45513"/>
                        <a14:foregroundMark x1="37888" y1="50321" x2="37888" y2="50321"/>
                        <a14:foregroundMark x1="31056" y1="52564" x2="31056" y2="52564"/>
                        <a14:foregroundMark x1="28571" y1="49038" x2="28571" y2="49038"/>
                        <a14:foregroundMark x1="25466" y1="67308" x2="25466" y2="67308"/>
                        <a14:foregroundMark x1="37888" y1="73718" x2="37888" y2="73718"/>
                        <a14:foregroundMark x1="22981" y1="80128" x2="22981" y2="80128"/>
                        <a14:foregroundMark x1="8075" y1="69872" x2="8075" y2="69872"/>
                        <a14:foregroundMark x1="16770" y1="71795" x2="16770" y2="71795"/>
                        <a14:foregroundMark x1="26087" y1="76603" x2="26087" y2="76603"/>
                        <a14:foregroundMark x1="42236" y1="86859" x2="42236" y2="86859"/>
                        <a14:foregroundMark x1="54658" y1="86538" x2="54658" y2="86538"/>
                        <a14:foregroundMark x1="61491" y1="90385" x2="61491" y2="90385"/>
                        <a14:foregroundMark x1="65839" y1="75321" x2="65839" y2="74359"/>
                        <a14:foregroundMark x1="61491" y1="55128" x2="61491" y2="55128"/>
                        <a14:foregroundMark x1="57764" y1="52564" x2="57764" y2="52564"/>
                        <a14:foregroundMark x1="55280" y1="50321" x2="55280" y2="50321"/>
                        <a14:foregroundMark x1="54037" y1="42949" x2="54037" y2="42949"/>
                        <a14:foregroundMark x1="37888" y1="33974" x2="37888" y2="33974"/>
                        <a14:foregroundMark x1="27329" y1="93590" x2="27329" y2="93590"/>
                        <a14:foregroundMark x1="62733" y1="95513" x2="62733" y2="95513"/>
                        <a14:foregroundMark x1="44099" y1="63141" x2="44099" y2="63141"/>
                      </a14:backgroundRemoval>
                    </a14:imgEffect>
                  </a14:imgLayer>
                </a14:imgProps>
              </a:ext>
              <a:ext uri="{28A0092B-C50C-407E-A947-70E740481C1C}">
                <a14:useLocalDpi xmlns:a14="http://schemas.microsoft.com/office/drawing/2010/main" val="0"/>
              </a:ext>
            </a:extLst>
          </a:blip>
          <a:stretch>
            <a:fillRect/>
          </a:stretch>
        </p:blipFill>
        <p:spPr>
          <a:xfrm>
            <a:off x="6477000" y="655636"/>
            <a:ext cx="2066925" cy="3855404"/>
          </a:xfrm>
          <a:prstGeom prst="rect">
            <a:avLst/>
          </a:prstGeom>
          <a:effectLst>
            <a:glow rad="228600">
              <a:schemeClr val="accent5">
                <a:satMod val="175000"/>
                <a:alpha val="40000"/>
              </a:schemeClr>
            </a:glow>
          </a:effectLst>
        </p:spPr>
      </p:pic>
      <p:sp>
        <p:nvSpPr>
          <p:cNvPr id="3" name="TextBox 2"/>
          <p:cNvSpPr txBox="1"/>
          <p:nvPr/>
        </p:nvSpPr>
        <p:spPr>
          <a:xfrm>
            <a:off x="1371600" y="4357151"/>
            <a:ext cx="4038600" cy="307777"/>
          </a:xfrm>
          <a:prstGeom prst="rect">
            <a:avLst/>
          </a:prstGeom>
          <a:noFill/>
        </p:spPr>
        <p:txBody>
          <a:bodyPr wrap="square" rtlCol="0">
            <a:spAutoFit/>
          </a:bodyPr>
          <a:lstStyle/>
          <a:p>
            <a:r>
              <a:rPr lang="en-US" sz="1400" dirty="0" smtClean="0"/>
              <a:t>Nearly 300 tutors Fall 2015 (Current)</a:t>
            </a:r>
            <a:endParaRPr lang="en-US" sz="1400" dirty="0"/>
          </a:p>
        </p:txBody>
      </p:sp>
    </p:spTree>
    <p:extLst>
      <p:ext uri="{BB962C8B-B14F-4D97-AF65-F5344CB8AC3E}">
        <p14:creationId xmlns:p14="http://schemas.microsoft.com/office/powerpoint/2010/main" val="27992450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2743200" y="545226"/>
            <a:ext cx="4357777" cy="6262129"/>
          </a:xfrm>
          <a:prstGeom prst="rect">
            <a:avLst/>
          </a:prstGeom>
          <a:solidFill>
            <a:srgbClr val="CCFFFF"/>
          </a:solidFill>
          <a:ln>
            <a:noFill/>
          </a:ln>
          <a:effectLst/>
        </p:spPr>
      </p:pic>
      <p:sp>
        <p:nvSpPr>
          <p:cNvPr id="2" name="Title 1"/>
          <p:cNvSpPr>
            <a:spLocks noGrp="1"/>
          </p:cNvSpPr>
          <p:nvPr>
            <p:ph type="title"/>
          </p:nvPr>
        </p:nvSpPr>
        <p:spPr>
          <a:xfrm>
            <a:off x="228600" y="76200"/>
            <a:ext cx="8229600" cy="762000"/>
          </a:xfrm>
        </p:spPr>
        <p:txBody>
          <a:bodyPr>
            <a:normAutofit fontScale="90000"/>
          </a:bodyPr>
          <a:lstStyle/>
          <a:p>
            <a:r>
              <a:rPr lang="en-US" dirty="0" smtClean="0">
                <a:latin typeface="Arial Rounded MT Bold" panose="020F0704030504030204" pitchFamily="34" charset="0"/>
              </a:rPr>
              <a:t>Application process:</a:t>
            </a:r>
            <a:br>
              <a:rPr lang="en-US" dirty="0" smtClean="0">
                <a:latin typeface="Arial Rounded MT Bold" panose="020F0704030504030204" pitchFamily="34" charset="0"/>
              </a:rPr>
            </a:br>
            <a:endParaRPr lang="en-US" dirty="0">
              <a:latin typeface="Arial Rounded MT Bold" panose="020F0704030504030204" pitchFamily="34" charset="0"/>
            </a:endParaRPr>
          </a:p>
        </p:txBody>
      </p:sp>
      <p:pic>
        <p:nvPicPr>
          <p:cNvPr id="3076" name="Picture 4" descr="C:\Users\klitaliano01\AppData\Local\Microsoft\Windows\Temporary Internet Files\Content.IE5\14JP7JSJ\stack-of-books[1].jp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32638" y="609600"/>
            <a:ext cx="1849120" cy="2675785"/>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klitaliano01\AppData\Local\Microsoft\Windows\Temporary Internet Files\Content.IE5\3981YOZU\girl_reading-230xxub[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733800"/>
            <a:ext cx="1431036" cy="205846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8" name="Picture 6" descr="C:\Users\klitaliano01\AppData\Local\Microsoft\Windows\Temporary Internet Files\Content.IE5\G6OEW492\pencil_request_by_rildraw-d4a5oa5[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670988">
            <a:off x="6780605" y="127814"/>
            <a:ext cx="1908450" cy="25078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klitaliano01\AppData\Local\Microsoft\Windows\Temporary Internet Files\Content.IE5\14JP7JSJ\student_on_computer[1].jpg"/>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foregroundMark x1="62500" y1="9770" x2="62500" y2="9770"/>
                        <a14:foregroundMark x1="42105" y1="9770" x2="42105" y2="9770"/>
                      </a14:backgroundRemoval>
                    </a14:imgEffect>
                  </a14:imgLayer>
                </a14:imgProps>
              </a:ext>
              <a:ext uri="{28A0092B-C50C-407E-A947-70E740481C1C}">
                <a14:useLocalDpi xmlns:a14="http://schemas.microsoft.com/office/drawing/2010/main" val="0"/>
              </a:ext>
            </a:extLst>
          </a:blip>
          <a:srcRect/>
          <a:stretch>
            <a:fillRect/>
          </a:stretch>
        </p:blipFill>
        <p:spPr bwMode="auto">
          <a:xfrm>
            <a:off x="7086600" y="2514600"/>
            <a:ext cx="1752600" cy="200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2650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43800" cy="981395"/>
          </a:xfrm>
        </p:spPr>
        <p:txBody>
          <a:bodyPr>
            <a:normAutofit fontScale="90000"/>
          </a:bodyPr>
          <a:lstStyle/>
          <a:p>
            <a:r>
              <a:rPr lang="en-US" dirty="0" smtClean="0"/>
              <a:t/>
            </a:r>
            <a:br>
              <a:rPr lang="en-US" dirty="0" smtClean="0"/>
            </a:b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4100" y="980980"/>
            <a:ext cx="1524000" cy="1524000"/>
          </a:xfrm>
          <a:prstGeom prst="rect">
            <a:avLst/>
          </a:prstGeom>
        </p:spPr>
      </p:pic>
      <p:sp>
        <p:nvSpPr>
          <p:cNvPr id="3" name="Rectangle 2"/>
          <p:cNvSpPr/>
          <p:nvPr/>
        </p:nvSpPr>
        <p:spPr>
          <a:xfrm>
            <a:off x="228600" y="1456868"/>
            <a:ext cx="6557962" cy="640175"/>
          </a:xfrm>
          <a:prstGeom prst="rect">
            <a:avLst/>
          </a:prstGeom>
        </p:spPr>
        <p:txBody>
          <a:bodyPr wrap="square">
            <a:spAutoFit/>
          </a:bodyPr>
          <a:lstStyle/>
          <a:p>
            <a:pPr>
              <a:lnSpc>
                <a:spcPct val="115000"/>
              </a:lnSpc>
              <a:spcAft>
                <a:spcPts val="1000"/>
              </a:spcAft>
            </a:pPr>
            <a:r>
              <a:rPr lang="en-US" sz="3200" dirty="0">
                <a:solidFill>
                  <a:srgbClr val="000000"/>
                </a:solidFill>
                <a:latin typeface="Gill Sans Ultra Bold Condensed"/>
                <a:ea typeface="Calibri"/>
                <a:cs typeface="Times New Roman"/>
              </a:rPr>
              <a:t>Project PASS website</a:t>
            </a:r>
            <a:r>
              <a:rPr lang="en-US" sz="3200" dirty="0" smtClean="0">
                <a:solidFill>
                  <a:srgbClr val="000000"/>
                </a:solidFill>
                <a:latin typeface="Gill Sans Ultra Bold Condensed"/>
                <a:ea typeface="Calibri"/>
                <a:cs typeface="Times New Roman"/>
              </a:rPr>
              <a:t>:</a:t>
            </a:r>
            <a:endParaRPr lang="en-US" sz="3200" b="1" i="1" u="sng" dirty="0">
              <a:solidFill>
                <a:srgbClr val="0000FF"/>
              </a:solidFill>
              <a:ea typeface="Calibri"/>
              <a:cs typeface="Times New Roman"/>
              <a:hlinkClick r:id=""/>
            </a:endParaRPr>
          </a:p>
        </p:txBody>
      </p:sp>
      <p:sp>
        <p:nvSpPr>
          <p:cNvPr id="4" name="TextBox 3"/>
          <p:cNvSpPr txBox="1"/>
          <p:nvPr/>
        </p:nvSpPr>
        <p:spPr>
          <a:xfrm>
            <a:off x="457200" y="228600"/>
            <a:ext cx="7391400" cy="769441"/>
          </a:xfrm>
          <a:prstGeom prst="rect">
            <a:avLst/>
          </a:prstGeom>
          <a:noFill/>
        </p:spPr>
        <p:txBody>
          <a:bodyPr wrap="square" rtlCol="0">
            <a:spAutoFit/>
          </a:bodyPr>
          <a:lstStyle/>
          <a:p>
            <a:r>
              <a:rPr lang="en-US" sz="4400" dirty="0" smtClean="0">
                <a:solidFill>
                  <a:srgbClr val="FFFFFF">
                    <a:lumMod val="10000"/>
                  </a:srgbClr>
                </a:solidFill>
                <a:latin typeface="Arial Black" panose="020B0A04020102020204" pitchFamily="34" charset="0"/>
              </a:rPr>
              <a:t>Communication is KEY:</a:t>
            </a:r>
            <a:endParaRPr lang="en-US" sz="4400" dirty="0">
              <a:solidFill>
                <a:srgbClr val="FFFFFF">
                  <a:lumMod val="10000"/>
                </a:srgbClr>
              </a:solidFill>
              <a:latin typeface="Arial Black" panose="020B0A04020102020204" pitchFamily="34" charset="0"/>
            </a:endParaRPr>
          </a:p>
        </p:txBody>
      </p:sp>
      <p:sp>
        <p:nvSpPr>
          <p:cNvPr id="7" name="Rectangle 6"/>
          <p:cNvSpPr/>
          <p:nvPr/>
        </p:nvSpPr>
        <p:spPr>
          <a:xfrm>
            <a:off x="304383" y="3223428"/>
            <a:ext cx="3608462" cy="707886"/>
          </a:xfrm>
          <a:prstGeom prst="rect">
            <a:avLst/>
          </a:prstGeom>
        </p:spPr>
        <p:txBody>
          <a:bodyPr wrap="square">
            <a:spAutoFit/>
          </a:bodyPr>
          <a:lstStyle/>
          <a:p>
            <a:pPr algn="ctr"/>
            <a:r>
              <a:rPr lang="en-US" sz="4000" b="1" u="sng" dirty="0" smtClean="0">
                <a:solidFill>
                  <a:prstClr val="black"/>
                </a:solidFill>
                <a:latin typeface="Iskoola Pota"/>
                <a:ea typeface="Calibri"/>
                <a:cs typeface="Times New Roman"/>
              </a:rPr>
              <a:t>REMIND 101</a:t>
            </a:r>
            <a:endParaRPr lang="en-US" sz="4000" dirty="0">
              <a:solidFill>
                <a:prstClr val="black"/>
              </a:solidFill>
              <a:latin typeface="Calibri"/>
              <a:ea typeface="Calibri"/>
              <a:cs typeface="Times New Roman"/>
            </a:endParaRPr>
          </a:p>
        </p:txBody>
      </p:sp>
      <p:sp>
        <p:nvSpPr>
          <p:cNvPr id="8" name="Rectangle 7"/>
          <p:cNvSpPr/>
          <p:nvPr/>
        </p:nvSpPr>
        <p:spPr>
          <a:xfrm>
            <a:off x="3703002" y="3352800"/>
            <a:ext cx="4572000" cy="729430"/>
          </a:xfrm>
          <a:prstGeom prst="rect">
            <a:avLst/>
          </a:prstGeom>
        </p:spPr>
        <p:txBody>
          <a:bodyPr wrap="square">
            <a:spAutoFit/>
          </a:bodyPr>
          <a:lstStyle/>
          <a:p>
            <a:pPr algn="ctr">
              <a:lnSpc>
                <a:spcPct val="115000"/>
              </a:lnSpc>
              <a:spcAft>
                <a:spcPts val="1000"/>
              </a:spcAft>
            </a:pPr>
            <a:r>
              <a:rPr lang="en-US" sz="1200" b="1" dirty="0" smtClean="0">
                <a:solidFill>
                  <a:srgbClr val="948A54"/>
                </a:solidFill>
                <a:latin typeface="Actor"/>
                <a:ea typeface="Calibri"/>
                <a:cs typeface="Times New Roman"/>
              </a:rPr>
              <a:t>Project PASS is now using REMIND 101 to better increase communication. This provides text alerts regarding Project PASS, PD, Due dates and school closings</a:t>
            </a:r>
            <a:endParaRPr lang="en-US" sz="1200" dirty="0">
              <a:solidFill>
                <a:prstClr val="black"/>
              </a:solidFill>
              <a:latin typeface="Calibri"/>
              <a:ea typeface="Calibri"/>
              <a:cs typeface="Times New Roman"/>
            </a:endParaRPr>
          </a:p>
        </p:txBody>
      </p:sp>
      <p:sp>
        <p:nvSpPr>
          <p:cNvPr id="11" name="TextBox 10"/>
          <p:cNvSpPr txBox="1"/>
          <p:nvPr/>
        </p:nvSpPr>
        <p:spPr>
          <a:xfrm>
            <a:off x="1798534" y="3965602"/>
            <a:ext cx="2354366" cy="1077218"/>
          </a:xfrm>
          <a:prstGeom prst="rect">
            <a:avLst/>
          </a:prstGeom>
          <a:noFill/>
        </p:spPr>
        <p:txBody>
          <a:bodyPr wrap="square" rtlCol="0">
            <a:spAutoFit/>
          </a:bodyPr>
          <a:lstStyle/>
          <a:p>
            <a:r>
              <a:rPr lang="en-US" sz="3200" b="1" dirty="0" smtClean="0">
                <a:solidFill>
                  <a:srgbClr val="262626"/>
                </a:solidFill>
              </a:rPr>
              <a:t>Graduate Assistants </a:t>
            </a:r>
            <a:endParaRPr lang="en-US" sz="3200" b="1" dirty="0">
              <a:solidFill>
                <a:srgbClr val="262626"/>
              </a:solidFill>
            </a:endParaRPr>
          </a:p>
        </p:txBody>
      </p:sp>
      <p:sp>
        <p:nvSpPr>
          <p:cNvPr id="12" name="TextBox 11"/>
          <p:cNvSpPr txBox="1"/>
          <p:nvPr/>
        </p:nvSpPr>
        <p:spPr>
          <a:xfrm rot="270465">
            <a:off x="5410200" y="4254599"/>
            <a:ext cx="2971800" cy="1200329"/>
          </a:xfrm>
          <a:prstGeom prst="rect">
            <a:avLst/>
          </a:prstGeom>
          <a:noFill/>
        </p:spPr>
        <p:txBody>
          <a:bodyPr wrap="square" rtlCol="0">
            <a:spAutoFit/>
          </a:bodyPr>
          <a:lstStyle/>
          <a:p>
            <a:pPr algn="ctr"/>
            <a:r>
              <a:rPr lang="en-US" sz="3600" dirty="0" smtClean="0">
                <a:solidFill>
                  <a:prstClr val="black"/>
                </a:solidFill>
              </a:rPr>
              <a:t>Project PASS Office</a:t>
            </a:r>
            <a:endParaRPr lang="en-US" sz="3600" dirty="0">
              <a:solidFill>
                <a:prstClr val="black"/>
              </a:solidFill>
            </a:endParaRPr>
          </a:p>
        </p:txBody>
      </p:sp>
      <p:pic>
        <p:nvPicPr>
          <p:cNvPr id="1026" name="Picture 2" descr="C:\Users\echristani\Pictures\penguins.PNG"/>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66138" y1="33514" x2="66138" y2="33514"/>
                        <a14:foregroundMark x1="64021" y1="91351" x2="64021" y2="91351"/>
                        <a14:foregroundMark x1="80423" y1="91351" x2="80423" y2="91351"/>
                        <a14:foregroundMark x1="32540" y1="65676" x2="32540" y2="65676"/>
                        <a14:foregroundMark x1="32540" y1="30541" x2="32540" y2="30541"/>
                        <a14:foregroundMark x1="27513" y1="34865" x2="27513" y2="34865"/>
                      </a14:backgroundRemoval>
                    </a14:imgEffect>
                  </a14:imgLayer>
                </a14:imgProps>
              </a:ext>
              <a:ext uri="{28A0092B-C50C-407E-A947-70E740481C1C}">
                <a14:useLocalDpi xmlns:a14="http://schemas.microsoft.com/office/drawing/2010/main" val="0"/>
              </a:ext>
            </a:extLst>
          </a:blip>
          <a:srcRect/>
          <a:stretch>
            <a:fillRect/>
          </a:stretch>
        </p:blipFill>
        <p:spPr bwMode="auto">
          <a:xfrm>
            <a:off x="304383" y="4800600"/>
            <a:ext cx="1780079" cy="17424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05400" y="5867400"/>
            <a:ext cx="3810000" cy="584775"/>
          </a:xfrm>
          <a:prstGeom prst="rect">
            <a:avLst/>
          </a:prstGeom>
          <a:noFill/>
        </p:spPr>
        <p:txBody>
          <a:bodyPr wrap="square" rtlCol="0">
            <a:spAutoFit/>
          </a:bodyPr>
          <a:lstStyle/>
          <a:p>
            <a:r>
              <a:rPr lang="en-US" sz="3200" dirty="0" smtClean="0">
                <a:solidFill>
                  <a:schemeClr val="accent1"/>
                </a:solidFill>
                <a:effectLst>
                  <a:outerShdw blurRad="38100" dist="38100" dir="2700000" algn="tl">
                    <a:srgbClr val="000000">
                      <a:alpha val="43137"/>
                    </a:srgbClr>
                  </a:outerShdw>
                </a:effectLst>
              </a:rPr>
              <a:t>Anecdotal records</a:t>
            </a:r>
            <a:endParaRPr lang="en-US" sz="3200" dirty="0">
              <a:solidFill>
                <a:schemeClr val="accent1"/>
              </a:solidFill>
              <a:effectLst>
                <a:outerShdw blurRad="38100" dist="38100" dir="2700000" algn="tl">
                  <a:srgbClr val="000000">
                    <a:alpha val="43137"/>
                  </a:srgbClr>
                </a:outerShdw>
              </a:effectLst>
            </a:endParaRPr>
          </a:p>
        </p:txBody>
      </p:sp>
      <p:sp>
        <p:nvSpPr>
          <p:cNvPr id="9" name="TextBox 8"/>
          <p:cNvSpPr txBox="1"/>
          <p:nvPr/>
        </p:nvSpPr>
        <p:spPr>
          <a:xfrm rot="21167750">
            <a:off x="2271229" y="5139289"/>
            <a:ext cx="3505200" cy="1200329"/>
          </a:xfrm>
          <a:prstGeom prst="rect">
            <a:avLst/>
          </a:prstGeom>
          <a:noFill/>
        </p:spPr>
        <p:txBody>
          <a:bodyPr wrap="square" rtlCol="0">
            <a:spAutoFit/>
          </a:bodyPr>
          <a:lstStyle/>
          <a:p>
            <a:r>
              <a:rPr lang="en-US" sz="2400" b="1" dirty="0" smtClean="0">
                <a:solidFill>
                  <a:schemeClr val="accent1">
                    <a:lumMod val="40000"/>
                    <a:lumOff val="60000"/>
                  </a:schemeClr>
                </a:solidFill>
                <a:latin typeface="Colonna MT" panose="04020805060202030203" pitchFamily="82" charset="0"/>
              </a:rPr>
              <a:t>Positive praise emails</a:t>
            </a:r>
          </a:p>
          <a:p>
            <a:r>
              <a:rPr lang="en-US" sz="2400" b="1" dirty="0" smtClean="0">
                <a:solidFill>
                  <a:schemeClr val="accent1">
                    <a:lumMod val="40000"/>
                    <a:lumOff val="60000"/>
                  </a:schemeClr>
                </a:solidFill>
                <a:latin typeface="Colonna MT" panose="04020805060202030203" pitchFamily="82" charset="0"/>
              </a:rPr>
              <a:t>on specific elements of tutoring</a:t>
            </a:r>
            <a:endParaRPr lang="en-US" sz="2400" b="1" dirty="0">
              <a:solidFill>
                <a:schemeClr val="accent1">
                  <a:lumMod val="40000"/>
                  <a:lumOff val="60000"/>
                </a:schemeClr>
              </a:solidFill>
              <a:latin typeface="Colonna MT" panose="04020805060202030203" pitchFamily="82" charset="0"/>
            </a:endParaRPr>
          </a:p>
        </p:txBody>
      </p:sp>
      <p:sp>
        <p:nvSpPr>
          <p:cNvPr id="10" name="TextBox 9"/>
          <p:cNvSpPr txBox="1"/>
          <p:nvPr/>
        </p:nvSpPr>
        <p:spPr>
          <a:xfrm rot="669302">
            <a:off x="7209240" y="2571511"/>
            <a:ext cx="2028941" cy="923330"/>
          </a:xfrm>
          <a:prstGeom prst="rect">
            <a:avLst/>
          </a:prstGeom>
          <a:noFill/>
        </p:spPr>
        <p:txBody>
          <a:bodyPr wrap="square" rtlCol="0">
            <a:spAutoFit/>
          </a:bodyPr>
          <a:lstStyle/>
          <a:p>
            <a:r>
              <a:rPr lang="en-US" dirty="0" smtClean="0"/>
              <a:t>Professional development sessions</a:t>
            </a:r>
            <a:endParaRPr lang="en-US" dirty="0"/>
          </a:p>
        </p:txBody>
      </p:sp>
    </p:spTree>
    <p:extLst>
      <p:ext uri="{BB962C8B-B14F-4D97-AF65-F5344CB8AC3E}">
        <p14:creationId xmlns:p14="http://schemas.microsoft.com/office/powerpoint/2010/main" val="3012096084"/>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ustom 1">
      <a:dk1>
        <a:sysClr val="windowText" lastClr="000000"/>
      </a:dk1>
      <a:lt1>
        <a:srgbClr val="FFFFFF"/>
      </a:lt1>
      <a:dk2>
        <a:srgbClr val="262626"/>
      </a:dk2>
      <a:lt2>
        <a:srgbClr val="DEF5FA"/>
      </a:lt2>
      <a:accent1>
        <a:srgbClr val="DA1F28"/>
      </a:accent1>
      <a:accent2>
        <a:srgbClr val="5C5C5C"/>
      </a:accent2>
      <a:accent3>
        <a:srgbClr val="EB641B"/>
      </a:accent3>
      <a:accent4>
        <a:srgbClr val="39639D"/>
      </a:accent4>
      <a:accent5>
        <a:srgbClr val="929292"/>
      </a:accent5>
      <a:accent6>
        <a:srgbClr val="929292"/>
      </a:accent6>
      <a:hlink>
        <a:srgbClr val="DA1F28"/>
      </a:hlink>
      <a:folHlink>
        <a:srgbClr val="DA1F2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2_Concourse">
  <a:themeElements>
    <a:clrScheme name="Custom 1">
      <a:dk1>
        <a:sysClr val="windowText" lastClr="000000"/>
      </a:dk1>
      <a:lt1>
        <a:srgbClr val="FFFFFF"/>
      </a:lt1>
      <a:dk2>
        <a:srgbClr val="262626"/>
      </a:dk2>
      <a:lt2>
        <a:srgbClr val="DEF5FA"/>
      </a:lt2>
      <a:accent1>
        <a:srgbClr val="DA1F28"/>
      </a:accent1>
      <a:accent2>
        <a:srgbClr val="5C5C5C"/>
      </a:accent2>
      <a:accent3>
        <a:srgbClr val="EB641B"/>
      </a:accent3>
      <a:accent4>
        <a:srgbClr val="39639D"/>
      </a:accent4>
      <a:accent5>
        <a:srgbClr val="929292"/>
      </a:accent5>
      <a:accent6>
        <a:srgbClr val="929292"/>
      </a:accent6>
      <a:hlink>
        <a:srgbClr val="DA1F28"/>
      </a:hlink>
      <a:folHlink>
        <a:srgbClr val="DA1F2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1654</TotalTime>
  <Words>1404</Words>
  <Application>Microsoft Office PowerPoint</Application>
  <PresentationFormat>On-screen Show (4:3)</PresentationFormat>
  <Paragraphs>290</Paragraphs>
  <Slides>26</Slides>
  <Notes>6</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1_Concourse</vt:lpstr>
      <vt:lpstr>2_Concourse</vt:lpstr>
      <vt:lpstr>Lead to Achieve:  Penguin Assistants for Student Success </vt:lpstr>
      <vt:lpstr>Introductions </vt:lpstr>
      <vt:lpstr>Project PASS</vt:lpstr>
      <vt:lpstr>Sometimes the stars align…</vt:lpstr>
      <vt:lpstr>                       Timing is EVERYTHING….</vt:lpstr>
      <vt:lpstr>So what IS Project PASS? </vt:lpstr>
      <vt:lpstr>Project PASS facts:</vt:lpstr>
      <vt:lpstr>Application process: </vt:lpstr>
      <vt:lpstr> </vt:lpstr>
      <vt:lpstr>PowerPoint Presentation</vt:lpstr>
      <vt:lpstr>LOGS:</vt:lpstr>
      <vt:lpstr>PowerPoint Presentation</vt:lpstr>
      <vt:lpstr>Professional Development sessions:</vt:lpstr>
      <vt:lpstr> What Types of Professional Development sessions are Offered?</vt:lpstr>
      <vt:lpstr>PD topics:</vt:lpstr>
      <vt:lpstr>How do the YSU STUDENTS FEEL…</vt:lpstr>
      <vt:lpstr>It is more than tutoring for our tutors</vt:lpstr>
      <vt:lpstr>Success and Struggles : </vt:lpstr>
      <vt:lpstr>How it all comes together</vt:lpstr>
      <vt:lpstr>Literacy Collaborative:</vt:lpstr>
      <vt:lpstr>A Liaison is NECESSARY for success</vt:lpstr>
      <vt:lpstr>What does the data show?</vt:lpstr>
      <vt:lpstr>END OF SEMESTER DATA:</vt:lpstr>
      <vt:lpstr>Motivate and Celebrate</vt:lpstr>
      <vt:lpstr>       Additional Facts on PASS:</vt:lpstr>
      <vt:lpstr>Project PASS…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Youngstown State University</dc:title>
  <dc:creator>Windows User</dc:creator>
  <cp:lastModifiedBy>Windows User</cp:lastModifiedBy>
  <cp:revision>77</cp:revision>
  <dcterms:created xsi:type="dcterms:W3CDTF">2015-10-06T17:14:44Z</dcterms:created>
  <dcterms:modified xsi:type="dcterms:W3CDTF">2015-11-04T20:35:53Z</dcterms:modified>
</cp:coreProperties>
</file>