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90" r:id="rId4"/>
    <p:sldId id="266" r:id="rId5"/>
    <p:sldId id="274" r:id="rId6"/>
    <p:sldId id="267" r:id="rId7"/>
    <p:sldId id="291" r:id="rId8"/>
    <p:sldId id="268" r:id="rId9"/>
    <p:sldId id="276" r:id="rId10"/>
    <p:sldId id="275" r:id="rId11"/>
    <p:sldId id="277" r:id="rId12"/>
    <p:sldId id="270" r:id="rId13"/>
    <p:sldId id="272" r:id="rId14"/>
    <p:sldId id="271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56" autoAdjust="0"/>
  </p:normalViewPr>
  <p:slideViewPr>
    <p:cSldViewPr snapToGrid="0" snapToObjects="1">
      <p:cViewPr varScale="1">
        <p:scale>
          <a:sx n="67" d="100"/>
          <a:sy n="67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sen\AppData\Local\Temp\1\Graphs%20KHarlow-4%20modified%20by%20Gnagey%2010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87741332947"/>
          <c:y val="3.4954844895017198E-2"/>
          <c:w val="0.50906997308993496"/>
          <c:h val="0.817785587608597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Fig21ProjRevisedGnagey!$B$1</c:f>
              <c:strCache>
                <c:ptCount val="1"/>
                <c:pt idx="0">
                  <c:v>Actual Student Enrollment</c:v>
                </c:pt>
              </c:strCache>
            </c:strRef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Fig21ProjRevisedGnagey!$A$2:$A$25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xVal>
          <c:yVal>
            <c:numRef>
              <c:f>Fig21ProjRevisedGnagey!$B$2:$B$25</c:f>
              <c:numCache>
                <c:formatCode>#,##0</c:formatCode>
                <c:ptCount val="24"/>
                <c:pt idx="0">
                  <c:v>1757275</c:v>
                </c:pt>
                <c:pt idx="1">
                  <c:v>1772384</c:v>
                </c:pt>
                <c:pt idx="2">
                  <c:v>1769164</c:v>
                </c:pt>
                <c:pt idx="3">
                  <c:v>1760619</c:v>
                </c:pt>
                <c:pt idx="4">
                  <c:v>1755518</c:v>
                </c:pt>
                <c:pt idx="5">
                  <c:v>1750267</c:v>
                </c:pt>
                <c:pt idx="6">
                  <c:v>1755310</c:v>
                </c:pt>
                <c:pt idx="7">
                  <c:v>1756183</c:v>
                </c:pt>
                <c:pt idx="8">
                  <c:v>1775729</c:v>
                </c:pt>
                <c:pt idx="9">
                  <c:v>1781491</c:v>
                </c:pt>
                <c:pt idx="10">
                  <c:v>1772930</c:v>
                </c:pt>
                <c:pt idx="11">
                  <c:v>1755588</c:v>
                </c:pt>
                <c:pt idx="12">
                  <c:v>1751511</c:v>
                </c:pt>
                <c:pt idx="13">
                  <c:v>1752190</c:v>
                </c:pt>
                <c:pt idx="14">
                  <c:v>1744970</c:v>
                </c:pt>
                <c:pt idx="15">
                  <c:v>1749399</c:v>
                </c:pt>
                <c:pt idx="16">
                  <c:v>1744400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10464"/>
        <c:axId val="68920448"/>
      </c:scatterChart>
      <c:scatterChart>
        <c:scatterStyle val="smoothMarker"/>
        <c:varyColors val="0"/>
        <c:ser>
          <c:idx val="2"/>
          <c:order val="2"/>
          <c:tx>
            <c:strRef>
              <c:f>Fig21ProjRevisedGnagey!$D$1</c:f>
              <c:strCache>
                <c:ptCount val="1"/>
                <c:pt idx="0">
                  <c:v>Projected Student Enrollment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Fig21ProjRevisedGnagey!$A$2:$A$25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xVal>
          <c:yVal>
            <c:numRef>
              <c:f>Fig21ProjRevisedGnagey!$D$2:$D$25</c:f>
              <c:numCache>
                <c:formatCode>General</c:formatCode>
                <c:ptCount val="24"/>
                <c:pt idx="16" formatCode="#,##0">
                  <c:v>1744400</c:v>
                </c:pt>
                <c:pt idx="17" formatCode="#,##0">
                  <c:v>1739891.14835124</c:v>
                </c:pt>
                <c:pt idx="18" formatCode="#,##0">
                  <c:v>1733199.8328287301</c:v>
                </c:pt>
                <c:pt idx="19" formatCode="#,##0">
                  <c:v>1727067.01761142</c:v>
                </c:pt>
                <c:pt idx="20" formatCode="#,##0">
                  <c:v>1720052.5107169601</c:v>
                </c:pt>
                <c:pt idx="21" formatCode="#,##0">
                  <c:v>1710232.7172065601</c:v>
                </c:pt>
                <c:pt idx="22" formatCode="#,##0">
                  <c:v>1697939.63630307</c:v>
                </c:pt>
                <c:pt idx="23" formatCode="_(* #,##0_);_(* \(#,##0\);_(* &quot;-&quot;??_);_(@_)">
                  <c:v>1683583.73822009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10464"/>
        <c:axId val="68920448"/>
      </c:scatterChart>
      <c:scatterChart>
        <c:scatterStyle val="lineMarker"/>
        <c:varyColors val="0"/>
        <c:ser>
          <c:idx val="1"/>
          <c:order val="1"/>
          <c:tx>
            <c:strRef>
              <c:f>Fig21ProjRevisedGnagey!$C$1</c:f>
              <c:strCache>
                <c:ptCount val="1"/>
                <c:pt idx="0">
                  <c:v>Actual Teacher Count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Fig21ProjRevisedGnagey!$A$2:$A$25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xVal>
          <c:yVal>
            <c:numRef>
              <c:f>Fig21ProjRevisedGnagey!$C$2:$C$25</c:f>
              <c:numCache>
                <c:formatCode>General</c:formatCode>
                <c:ptCount val="24"/>
                <c:pt idx="5" formatCode="#,##0.00">
                  <c:v>110099.7</c:v>
                </c:pt>
                <c:pt idx="6" formatCode="#,##0.00">
                  <c:v>115453</c:v>
                </c:pt>
                <c:pt idx="7" formatCode="#,##0.00">
                  <c:v>116237.6</c:v>
                </c:pt>
                <c:pt idx="8" formatCode="#,##0.00">
                  <c:v>112138</c:v>
                </c:pt>
                <c:pt idx="9" formatCode="#,##0.00">
                  <c:v>108358.7</c:v>
                </c:pt>
                <c:pt idx="10" formatCode="#,##0.00">
                  <c:v>108702.1</c:v>
                </c:pt>
                <c:pt idx="11" formatCode="#,##0.00">
                  <c:v>108228.6</c:v>
                </c:pt>
                <c:pt idx="12" formatCode="#,##0.00">
                  <c:v>107924.1</c:v>
                </c:pt>
                <c:pt idx="13" formatCode="#,##0.00">
                  <c:v>111338.7</c:v>
                </c:pt>
                <c:pt idx="14" formatCode="#,##0.00">
                  <c:v>110627.1</c:v>
                </c:pt>
                <c:pt idx="15" formatCode="#,##0.00">
                  <c:v>108887.8</c:v>
                </c:pt>
                <c:pt idx="16" formatCode="#,##0.00">
                  <c:v>108398.9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Fig21ProjRevisedGnagey!$E$1</c:f>
              <c:strCache>
                <c:ptCount val="1"/>
                <c:pt idx="0">
                  <c:v>Projected Teacher Count (Adjusted Student-Teacher Ratios)</c:v>
                </c:pt>
              </c:strCache>
            </c:strRef>
          </c:tx>
          <c:spPr>
            <a:ln w="50800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xVal>
            <c:numRef>
              <c:f>Fig21ProjRevisedGnagey!$A$18:$A$25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Fig21ProjRevisedGnagey!$E$18:$E$25</c:f>
              <c:numCache>
                <c:formatCode>#,##0</c:formatCode>
                <c:ptCount val="8"/>
                <c:pt idx="0">
                  <c:v>108398.9</c:v>
                </c:pt>
                <c:pt idx="1">
                  <c:v>109314.631262109</c:v>
                </c:pt>
                <c:pt idx="2">
                  <c:v>110160.9624702627</c:v>
                </c:pt>
                <c:pt idx="3">
                  <c:v>111068.79817954511</c:v>
                </c:pt>
                <c:pt idx="4">
                  <c:v>111948.95376393451</c:v>
                </c:pt>
                <c:pt idx="5">
                  <c:v>112676.39315068891</c:v>
                </c:pt>
                <c:pt idx="6">
                  <c:v>113270.6722690648</c:v>
                </c:pt>
                <c:pt idx="7" formatCode="_(* #,##0_);_(* \(#,##0\);_(* &quot;-&quot;??_);_(@_)">
                  <c:v>113758.01977428939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Fig21ProjRevisedGnagey!$F$1</c:f>
              <c:strCache>
                <c:ptCount val="1"/>
                <c:pt idx="0">
                  <c:v>Projected Teacher Count (Flat Student-Teacher Ratios)</c:v>
                </c:pt>
              </c:strCache>
            </c:strRef>
          </c:tx>
          <c:spPr>
            <a:ln w="50800"/>
          </c:spPr>
          <c:xVal>
            <c:numRef>
              <c:f>Fig21ProjRevisedGnagey!$A$18:$A$25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Fig21ProjRevisedGnagey!$F$18:$F$25</c:f>
              <c:numCache>
                <c:formatCode>#,##0</c:formatCode>
                <c:ptCount val="8"/>
                <c:pt idx="0">
                  <c:v>108398.9</c:v>
                </c:pt>
                <c:pt idx="1">
                  <c:v>107971.67136207951</c:v>
                </c:pt>
                <c:pt idx="2">
                  <c:v>107480.5748218151</c:v>
                </c:pt>
                <c:pt idx="3">
                  <c:v>107024.6737194853</c:v>
                </c:pt>
                <c:pt idx="4">
                  <c:v>106514.71045131631</c:v>
                </c:pt>
                <c:pt idx="5">
                  <c:v>105831.7658434136</c:v>
                </c:pt>
                <c:pt idx="6">
                  <c:v>104996.7383097376</c:v>
                </c:pt>
                <c:pt idx="7">
                  <c:v>104035.3171759588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27872"/>
        <c:axId val="68921984"/>
      </c:scatterChart>
      <c:valAx>
        <c:axId val="68910464"/>
        <c:scaling>
          <c:orientation val="minMax"/>
          <c:max val="2019"/>
          <c:min val="199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8920448"/>
        <c:crosses val="autoZero"/>
        <c:crossBetween val="midCat"/>
        <c:majorUnit val="2"/>
      </c:valAx>
      <c:valAx>
        <c:axId val="68920448"/>
        <c:scaling>
          <c:orientation val="minMax"/>
          <c:max val="2100000"/>
          <c:min val="1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8910464"/>
        <c:crosses val="autoZero"/>
        <c:crossBetween val="midCat"/>
        <c:majorUnit val="100000"/>
        <c:minorUnit val="4000"/>
      </c:valAx>
      <c:valAx>
        <c:axId val="68921984"/>
        <c:scaling>
          <c:orientation val="minMax"/>
          <c:max val="120000"/>
          <c:min val="100000"/>
        </c:scaling>
        <c:delete val="0"/>
        <c:axPos val="r"/>
        <c:numFmt formatCode="#,##0" sourceLinked="0"/>
        <c:majorTickMark val="out"/>
        <c:minorTickMark val="none"/>
        <c:tickLblPos val="nextTo"/>
        <c:crossAx val="68927872"/>
        <c:crosses val="max"/>
        <c:crossBetween val="midCat"/>
        <c:majorUnit val="2000"/>
        <c:minorUnit val="400"/>
      </c:valAx>
      <c:valAx>
        <c:axId val="6892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921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096441433769898"/>
          <c:y val="1.3589988344980699E-2"/>
          <c:w val="0.26592319516641699"/>
          <c:h val="0.965502387673850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B6F3-3266-4202-B244-6C991C95393B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CA37-B3D3-4D0D-8A2B-1C633EDD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OAE include tools, strategies, and support materials to help faculty prepare their candidates for testing.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Institutions will be able to view and analyze the performance of their candidates—individually or in aggregate—by using </a:t>
            </a:r>
            <a:r>
              <a:rPr lang="en-US" sz="1200" i="1" dirty="0" err="1" smtClean="0">
                <a:solidFill>
                  <a:srgbClr val="C00000"/>
                </a:solidFill>
              </a:rPr>
              <a:t>ResultsAnalyzer</a:t>
            </a:r>
            <a:r>
              <a:rPr lang="en-US" sz="1200" dirty="0" smtClean="0">
                <a:solidFill>
                  <a:srgbClr val="C00000"/>
                </a:solidFill>
              </a:rPr>
              <a:t>™</a:t>
            </a:r>
            <a:r>
              <a:rPr lang="en-US" sz="1200" dirty="0" smtClean="0"/>
              <a:t>, a data analysis tool provided for the program. </a:t>
            </a:r>
          </a:p>
          <a:p>
            <a:r>
              <a:rPr lang="en-US" sz="1200" dirty="0" smtClean="0"/>
              <a:t>The </a:t>
            </a:r>
            <a:r>
              <a:rPr lang="en-US" sz="1200" i="1" dirty="0" err="1" smtClean="0"/>
              <a:t>ResultsAnalyzer</a:t>
            </a:r>
            <a:r>
              <a:rPr lang="en-US" sz="1200" dirty="0" smtClean="0"/>
              <a:t>™ tool will allow users to access candidate, assessment data, giving them the capability to: Export data to Microsoft® Excel or other report software; and print graphics and Analyze candidate and institution data for numerous variables (including self-reported data such as gender and ethnicity)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Tools for Teachers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/>
              <a:t>is an updated monthly webpage for teachers that provides timely announcements and information on licensure, scholarships, professional development and study opportunities, award and recognition programs, and links to classroom resources and tools.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OCTEO Conference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/>
          <a:lstStyle/>
          <a:p>
            <a:r>
              <a:rPr lang="en-US" dirty="0" smtClean="0"/>
              <a:t>ODE Update ∙ </a:t>
            </a:r>
            <a:r>
              <a:rPr lang="en-US" dirty="0"/>
              <a:t>October 18,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63779"/>
            <a:ext cx="7643813" cy="3108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the </a:t>
            </a:r>
            <a:r>
              <a:rPr lang="en-US" b="1" dirty="0"/>
              <a:t>structure</a:t>
            </a:r>
            <a:r>
              <a:rPr lang="en-US" dirty="0"/>
              <a:t> of the assessment, the </a:t>
            </a:r>
            <a:r>
              <a:rPr lang="en-US" b="1" dirty="0"/>
              <a:t>major domains </a:t>
            </a:r>
            <a:r>
              <a:rPr lang="en-US" dirty="0"/>
              <a:t>of knowledge and skills, and the assessment </a:t>
            </a:r>
            <a:r>
              <a:rPr lang="en-US" b="1" dirty="0"/>
              <a:t>competencies</a:t>
            </a:r>
            <a:r>
              <a:rPr lang="en-US" dirty="0"/>
              <a:t> that describe the content covered by the assessments. 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80365"/>
            <a:ext cx="8229600" cy="646331"/>
          </a:xfrm>
        </p:spPr>
        <p:txBody>
          <a:bodyPr/>
          <a:lstStyle/>
          <a:p>
            <a:r>
              <a:rPr lang="en-US" dirty="0" smtClean="0"/>
              <a:t>Assessment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78091"/>
            <a:ext cx="7786688" cy="32225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information about the al</a:t>
            </a:r>
            <a:r>
              <a:rPr lang="en-US" b="1" dirty="0"/>
              <a:t>ignment between the knowledge and skills </a:t>
            </a:r>
            <a:r>
              <a:rPr lang="en-US" dirty="0" smtClean="0"/>
              <a:t>addressed by the </a:t>
            </a:r>
            <a:r>
              <a:rPr lang="en-US" dirty="0"/>
              <a:t>OAE </a:t>
            </a:r>
            <a:r>
              <a:rPr lang="en-US" dirty="0" smtClean="0"/>
              <a:t>and </a:t>
            </a:r>
            <a:r>
              <a:rPr lang="en-US" dirty="0"/>
              <a:t>the national and/or Ohio </a:t>
            </a:r>
            <a:r>
              <a:rPr lang="en-US" b="1" dirty="0"/>
              <a:t>educational standards relevant to that field</a:t>
            </a:r>
            <a:r>
              <a:rPr lang="en-US" dirty="0"/>
              <a:t>. </a:t>
            </a:r>
          </a:p>
          <a:p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80365"/>
            <a:ext cx="8229600" cy="646331"/>
          </a:xfrm>
        </p:spPr>
        <p:txBody>
          <a:bodyPr/>
          <a:lstStyle/>
          <a:p>
            <a:r>
              <a:rPr lang="en-US" dirty="0" smtClean="0"/>
              <a:t>Alignment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866" y="1676398"/>
            <a:ext cx="3352801" cy="421005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/>
              <a:t>ResultsAnalyzer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Institutions will view assessment data reports and be able to analyze </a:t>
            </a:r>
            <a:r>
              <a:rPr lang="en-US" dirty="0"/>
              <a:t>the performance of their </a:t>
            </a:r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2416935"/>
            <a:ext cx="4199680" cy="279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5113866" y="2416935"/>
            <a:ext cx="323279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430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789289"/>
            <a:ext cx="8483600" cy="384721"/>
          </a:xfrm>
        </p:spPr>
        <p:txBody>
          <a:bodyPr/>
          <a:lstStyle/>
          <a:p>
            <a:r>
              <a:rPr lang="en-US" sz="2500" dirty="0" smtClean="0">
                <a:solidFill>
                  <a:srgbClr val="7030A0"/>
                </a:solidFill>
              </a:rPr>
              <a:t>education.ohio.gov/Topics/Teaching/Tools-for-Teachers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48"/>
            <a:ext cx="9144000" cy="98048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5824" y="2624667"/>
            <a:ext cx="7715251" cy="3347508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L</a:t>
            </a:r>
            <a:r>
              <a:rPr lang="en-US" dirty="0" smtClean="0"/>
              <a:t>icensure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Scholarships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Professional development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Recognition programs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Classroom resources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006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53156" y="1610800"/>
            <a:ext cx="8325555" cy="4564222"/>
          </a:xfrm>
        </p:spPr>
        <p:txBody>
          <a:bodyPr/>
          <a:lstStyle/>
          <a:p>
            <a:pPr marL="0" lvl="0" indent="0" algn="l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On-line Licensure Application</a:t>
            </a:r>
          </a:p>
          <a:p>
            <a:pPr marL="0" lvl="0" indent="0" algn="l"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Pay by Credit Card</a:t>
            </a:r>
          </a:p>
          <a:p>
            <a:pPr marL="0" lvl="0" indent="0" algn="l"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IHEs to Enroll Electronic Signatures</a:t>
            </a:r>
          </a:p>
          <a:p>
            <a:pPr marL="0" lvl="0" indent="0" algn="l"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600"/>
              </a:spcAft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(614) 466-3593  ODE Office of Educator Licensure</a:t>
            </a:r>
          </a:p>
          <a:p>
            <a:pPr marL="457200" lvl="0" indent="-457200" algn="l">
              <a:spcAft>
                <a:spcPts val="600"/>
              </a:spcAft>
              <a:buFontTx/>
              <a:buChar char="-"/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lvl="1"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CORE/My </a:t>
            </a:r>
            <a:r>
              <a:rPr lang="en-US" dirty="0"/>
              <a:t>Educator Profile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3156" y="2462091"/>
            <a:ext cx="78474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8" name="Straight Connector 7"/>
          <p:cNvCxnSpPr/>
          <p:nvPr/>
        </p:nvCxnSpPr>
        <p:spPr bwMode="auto">
          <a:xfrm>
            <a:off x="553156" y="3873214"/>
            <a:ext cx="78474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553156" y="5226756"/>
            <a:ext cx="78474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25029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387"/>
            <a:ext cx="8229600" cy="1028700"/>
          </a:xfrm>
        </p:spPr>
        <p:txBody>
          <a:bodyPr/>
          <a:lstStyle/>
          <a:p>
            <a:r>
              <a:rPr lang="en-US" dirty="0"/>
              <a:t>Teacher Supply-Demand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6037"/>
            <a:ext cx="8229600" cy="29975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Joshua </a:t>
            </a:r>
            <a:r>
              <a:rPr lang="en-US" dirty="0"/>
              <a:t>D. Hawley </a:t>
            </a:r>
          </a:p>
          <a:p>
            <a:pPr marL="0" indent="0" algn="ctr">
              <a:buNone/>
            </a:pPr>
            <a:r>
              <a:rPr lang="en-US" dirty="0"/>
              <a:t>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4227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Creating and Building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32215"/>
            <a:ext cx="3814763" cy="4107645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>
                <a:solidFill>
                  <a:srgbClr val="5B6973"/>
                </a:solidFill>
              </a:rPr>
              <a:t>The Ohio Education Research Center is a network of Ohio-based researchers and research institutions, that develops and implements a statewide, preschool-through-workforce research agenda to address critical issues of education practice and policy.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88" y="1749862"/>
            <a:ext cx="3074923" cy="44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178"/>
            <a:ext cx="8229600" cy="646331"/>
          </a:xfrm>
        </p:spPr>
        <p:txBody>
          <a:bodyPr/>
          <a:lstStyle/>
          <a:p>
            <a:r>
              <a:rPr lang="en-US" dirty="0"/>
              <a:t>Teacher </a:t>
            </a:r>
            <a:r>
              <a:rPr lang="en-US" dirty="0" smtClean="0"/>
              <a:t>Supply-Demand </a:t>
            </a:r>
            <a:r>
              <a:rPr lang="en-US" dirty="0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357312"/>
            <a:ext cx="7058025" cy="5057775"/>
          </a:xfrm>
        </p:spPr>
        <p:txBody>
          <a:bodyPr/>
          <a:lstStyle/>
          <a:p>
            <a:r>
              <a:rPr lang="en-US" dirty="0"/>
              <a:t>Conducted by the OERC for the ODE Center for the Teaching </a:t>
            </a:r>
            <a:r>
              <a:rPr lang="en-US" dirty="0" smtClean="0"/>
              <a:t>Profession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Previous SD </a:t>
            </a:r>
            <a:r>
              <a:rPr lang="en-US" dirty="0"/>
              <a:t>studies for ODE were </a:t>
            </a:r>
            <a:r>
              <a:rPr lang="en-US" dirty="0" smtClean="0"/>
              <a:t>conducted </a:t>
            </a:r>
            <a:r>
              <a:rPr lang="en-US" dirty="0"/>
              <a:t>in 2003 &amp; 2007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552699"/>
            <a:ext cx="3614737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6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706"/>
            <a:ext cx="8229600" cy="5014544"/>
          </a:xfrm>
        </p:spPr>
        <p:txBody>
          <a:bodyPr/>
          <a:lstStyle/>
          <a:p>
            <a:r>
              <a:rPr lang="en-US" b="1" dirty="0"/>
              <a:t>The economic recession that began in 2008 has reduced the need for teachers overall. </a:t>
            </a:r>
          </a:p>
          <a:p>
            <a:pPr lvl="1"/>
            <a:r>
              <a:rPr lang="en-US" sz="3000" dirty="0"/>
              <a:t>700 fewer teachers per year in the coming years mainly due to declining birth rates during the economic recession.</a:t>
            </a:r>
          </a:p>
          <a:p>
            <a:pPr lvl="1"/>
            <a:r>
              <a:rPr lang="en-US" sz="3000" dirty="0"/>
              <a:t>The effect of lower fertility would be reversed if schools resume the recession-interrupted trend toward lower pupil/teacher ratios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4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7"/>
            <a:ext cx="8229600" cy="1292662"/>
          </a:xfrm>
        </p:spPr>
        <p:txBody>
          <a:bodyPr/>
          <a:lstStyle/>
          <a:p>
            <a:r>
              <a:rPr lang="en-US" dirty="0"/>
              <a:t>Projected Enrollments and Teacher Counts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221942"/>
              </p:ext>
            </p:extLst>
          </p:nvPr>
        </p:nvGraphicFramePr>
        <p:xfrm>
          <a:off x="457200" y="174986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33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357682"/>
            <a:ext cx="8172450" cy="470021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7030A0"/>
                </a:solidFill>
              </a:rPr>
              <a:t>RESA</a:t>
            </a:r>
            <a:r>
              <a:rPr lang="en-US" dirty="0" smtClean="0"/>
              <a:t> (Resident Educator Summative Assessment)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7030A0"/>
                </a:solidFill>
              </a:rPr>
              <a:t>OAE</a:t>
            </a:r>
            <a:r>
              <a:rPr lang="en-US" dirty="0" smtClean="0"/>
              <a:t> (Ohio Assessments for Educators)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Tools for Teachers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7030A0"/>
                </a:solidFill>
              </a:rPr>
              <a:t>CORE</a:t>
            </a:r>
            <a:r>
              <a:rPr lang="en-US" dirty="0" smtClean="0"/>
              <a:t> (Connected Ohio Records for Educators) On-line Licensure Application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2013 </a:t>
            </a:r>
            <a:r>
              <a:rPr lang="en-US" dirty="0" smtClean="0">
                <a:solidFill>
                  <a:srgbClr val="7030A0"/>
                </a:solidFill>
              </a:rPr>
              <a:t>Teacher Supply and Demand </a:t>
            </a:r>
            <a:r>
              <a:rPr lang="en-US" dirty="0" smtClean="0"/>
              <a:t>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7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646331"/>
          </a:xfrm>
        </p:spPr>
        <p:txBody>
          <a:bodyPr/>
          <a:lstStyle/>
          <a:p>
            <a:r>
              <a:rPr lang="en-US" dirty="0"/>
              <a:t>Retirement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669"/>
            <a:ext cx="8358188" cy="5386019"/>
          </a:xfrm>
        </p:spPr>
        <p:txBody>
          <a:bodyPr/>
          <a:lstStyle/>
          <a:p>
            <a:r>
              <a:rPr lang="en-US" sz="3000" b="1" dirty="0"/>
              <a:t>Retirement rule changes have already resulted in major declines in teacher stocks.</a:t>
            </a:r>
            <a:endParaRPr lang="en-US" sz="3000" dirty="0"/>
          </a:p>
          <a:p>
            <a:pPr lvl="1"/>
            <a:r>
              <a:rPr lang="en-US" sz="3000" dirty="0"/>
              <a:t>Approximately 6,000 teachers retire every year. </a:t>
            </a:r>
          </a:p>
          <a:p>
            <a:pPr lvl="1"/>
            <a:r>
              <a:rPr lang="en-US" sz="3000" dirty="0"/>
              <a:t>Pension changes have provided incentives to retire sooner, which teachers have done over the past three years. </a:t>
            </a:r>
          </a:p>
          <a:p>
            <a:pPr lvl="1"/>
            <a:r>
              <a:rPr lang="en-US" sz="3000" dirty="0"/>
              <a:t>Those most likely to retire between now and July 2015 are individuals who will attain 35 years of service by that 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06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Teacher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432"/>
            <a:ext cx="8358188" cy="4525963"/>
          </a:xfrm>
        </p:spPr>
        <p:txBody>
          <a:bodyPr/>
          <a:lstStyle/>
          <a:p>
            <a:r>
              <a:rPr lang="en-US" dirty="0"/>
              <a:t>Number of education degrees peaked at 14K annually in 2004-5. Loss since 2004 is primarily in undergraduate degrees</a:t>
            </a:r>
          </a:p>
          <a:p>
            <a:r>
              <a:rPr lang="en-US" dirty="0"/>
              <a:t>The Number of schools offering education degrees has continued to increase (91)</a:t>
            </a:r>
          </a:p>
          <a:p>
            <a:r>
              <a:rPr lang="en-US" dirty="0"/>
              <a:t>Over a quarter of all new teachers licensed in Ohio in 2012 were in early childhood or prekindergarten through 3</a:t>
            </a:r>
            <a:r>
              <a:rPr lang="en-US" baseline="30000" dirty="0"/>
              <a:t>rd</a:t>
            </a:r>
            <a:r>
              <a:rPr lang="en-US" dirty="0"/>
              <a:t>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9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553998"/>
          </a:xfrm>
        </p:spPr>
        <p:txBody>
          <a:bodyPr/>
          <a:lstStyle/>
          <a:p>
            <a:r>
              <a:rPr lang="en-US" sz="3600" dirty="0"/>
              <a:t>Teaching Field (2011 License Issued)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36821"/>
              </p:ext>
            </p:extLst>
          </p:nvPr>
        </p:nvGraphicFramePr>
        <p:xfrm>
          <a:off x="2544200" y="1185863"/>
          <a:ext cx="5953019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105850" imgH="5465975" progId="Word.Document.12">
                  <p:embed/>
                </p:oleObj>
              </mc:Choice>
              <mc:Fallback>
                <p:oleObj name="Document" r:id="rId3" imgW="6105850" imgH="54659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200" y="1185863"/>
                        <a:ext cx="5953019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102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7996"/>
          </a:xfrm>
        </p:spPr>
        <p:txBody>
          <a:bodyPr/>
          <a:lstStyle/>
          <a:p>
            <a:r>
              <a:rPr lang="en-US" sz="3600" dirty="0"/>
              <a:t>What are the employment outcomes for Ohio’s Education graduates?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57564"/>
            <a:ext cx="8543925" cy="42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5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/>
              <a:t>Other Issues Report Deals with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586282"/>
            <a:ext cx="8043862" cy="4525963"/>
          </a:xfrm>
        </p:spPr>
        <p:txBody>
          <a:bodyPr/>
          <a:lstStyle/>
          <a:p>
            <a:r>
              <a:rPr lang="en-US" dirty="0"/>
              <a:t>Administrator retirement projections, pay and supply-demand differences</a:t>
            </a:r>
          </a:p>
          <a:p>
            <a:r>
              <a:rPr lang="en-US" dirty="0"/>
              <a:t>Compensation for teachers over time and by type, location and size of district</a:t>
            </a:r>
          </a:p>
          <a:p>
            <a:r>
              <a:rPr lang="en-US" dirty="0"/>
              <a:t>Employment by education degrees</a:t>
            </a:r>
          </a:p>
          <a:p>
            <a:r>
              <a:rPr lang="en-US" dirty="0"/>
              <a:t>Demand by field of study</a:t>
            </a:r>
          </a:p>
          <a:p>
            <a:r>
              <a:rPr lang="en-US" dirty="0"/>
              <a:t>Projections for community and private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7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03531"/>
            <a:ext cx="8229600" cy="646331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14587"/>
            <a:ext cx="6757986" cy="31690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Joshua D. Hawley</a:t>
            </a:r>
          </a:p>
          <a:p>
            <a:pPr marL="0" indent="0" algn="ctr">
              <a:buNone/>
            </a:pPr>
            <a:r>
              <a:rPr lang="en-US" dirty="0"/>
              <a:t>Ohio Education Research Center</a:t>
            </a:r>
          </a:p>
          <a:p>
            <a:pPr marL="0" indent="0" algn="ctr">
              <a:buNone/>
            </a:pPr>
            <a:r>
              <a:rPr lang="en-US" dirty="0"/>
              <a:t>Hawley.32@osu.edu</a:t>
            </a:r>
          </a:p>
          <a:p>
            <a:pPr marL="0" indent="0" algn="ctr">
              <a:buNone/>
            </a:pPr>
            <a:r>
              <a:rPr lang="en-US" dirty="0"/>
              <a:t>614-247-8140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Oerc.osu.edu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1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57644"/>
            <a:ext cx="851535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RESA </a:t>
            </a:r>
            <a:r>
              <a:rPr lang="en-US" dirty="0" smtClean="0"/>
              <a:t>Handbook </a:t>
            </a:r>
            <a:r>
              <a:rPr lang="en-US" dirty="0"/>
              <a:t>will be available </a:t>
            </a:r>
            <a:r>
              <a:rPr lang="en-US" dirty="0" smtClean="0"/>
              <a:t>on the ODE RE </a:t>
            </a:r>
            <a:r>
              <a:rPr lang="en-US" dirty="0"/>
              <a:t>website </a:t>
            </a:r>
            <a:r>
              <a:rPr lang="en-US" dirty="0" smtClean="0"/>
              <a:t>by the first of November  </a:t>
            </a:r>
          </a:p>
          <a:p>
            <a:r>
              <a:rPr lang="en-US" dirty="0" smtClean="0"/>
              <a:t>Eligible REs in their third year of the program may be registered for the assessment by their program coordinator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For more information: </a:t>
            </a:r>
            <a:r>
              <a:rPr lang="en-US" dirty="0" smtClean="0">
                <a:solidFill>
                  <a:srgbClr val="7030A0"/>
                </a:solidFill>
              </a:rPr>
              <a:t>www.education.ohio.gov</a:t>
            </a:r>
          </a:p>
          <a:p>
            <a:pPr marL="0" indent="0" algn="ctr">
              <a:buNone/>
            </a:pPr>
            <a:r>
              <a:rPr lang="en-US" dirty="0" smtClean="0"/>
              <a:t> Search: Resident Educator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6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2024761"/>
            <a:ext cx="7676492" cy="4525963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Educator Licensure Testing (OAE, Praxis II and ACTFL/LTI) requirements for each licensure area are available on the ODE website</a:t>
            </a:r>
          </a:p>
          <a:p>
            <a:pPr marL="0" lvl="0" indent="0">
              <a:spcAft>
                <a:spcPts val="600"/>
              </a:spcAft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Licensure testing chart is updated bi-annually in January and July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744"/>
            <a:ext cx="8229600" cy="1292662"/>
          </a:xfrm>
        </p:spPr>
        <p:txBody>
          <a:bodyPr/>
          <a:lstStyle/>
          <a:p>
            <a:r>
              <a:rPr lang="en-US" dirty="0"/>
              <a:t>Educator Licensure Testing Requirements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29170" y="4403730"/>
            <a:ext cx="78474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27956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16452"/>
            <a:ext cx="4903076" cy="2167882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www.education.ohio.gov</a:t>
            </a:r>
          </a:p>
          <a:p>
            <a:pPr marL="0" lvl="0" indent="0">
              <a:buNone/>
            </a:pPr>
            <a:endParaRPr lang="en-US" sz="3000" b="1" dirty="0" smtClean="0"/>
          </a:p>
          <a:p>
            <a:pPr marL="0" lvl="0" indent="0">
              <a:buNone/>
            </a:pPr>
            <a:r>
              <a:rPr lang="en-US" sz="3000" b="1" dirty="0" smtClean="0"/>
              <a:t>Search: </a:t>
            </a:r>
            <a:r>
              <a:rPr lang="en-US" sz="3000" dirty="0" smtClean="0">
                <a:solidFill>
                  <a:srgbClr val="0070C0"/>
                </a:solidFill>
              </a:rPr>
              <a:t>Educator Licensure Examinations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325"/>
            <a:ext cx="8229600" cy="1292662"/>
          </a:xfrm>
        </p:spPr>
        <p:txBody>
          <a:bodyPr/>
          <a:lstStyle/>
          <a:p>
            <a:r>
              <a:rPr lang="en-US" dirty="0"/>
              <a:t>Educator Licensure Testing Requirements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9036" y="2747035"/>
            <a:ext cx="45270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30" y="2747035"/>
            <a:ext cx="3762670" cy="250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99242" y="2248432"/>
            <a:ext cx="8024648" cy="3072921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en-US" dirty="0" smtClean="0"/>
              <a:t>	Additional OAE Tests to be updated in January 2014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algn="l">
              <a:spcBef>
                <a:spcPts val="0"/>
              </a:spcBef>
              <a:buNone/>
            </a:pPr>
            <a:r>
              <a:rPr lang="en-US" dirty="0" smtClean="0"/>
              <a:t>	Praxis II Health Education will be reviewed this coming spring 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algn="l">
              <a:spcBef>
                <a:spcPts val="0"/>
              </a:spcBef>
              <a:buNone/>
            </a:pPr>
            <a:r>
              <a:rPr lang="en-US" dirty="0" smtClean="0"/>
              <a:t>	ACTFL/LTI  OPI and WPT will continue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5" y="600505"/>
            <a:ext cx="8853331" cy="1292662"/>
          </a:xfrm>
        </p:spPr>
        <p:txBody>
          <a:bodyPr/>
          <a:lstStyle/>
          <a:p>
            <a:r>
              <a:rPr lang="en-US" dirty="0" smtClean="0"/>
              <a:t>Ohio Assessments for Educators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3070" y="1339169"/>
            <a:ext cx="8229600" cy="553998"/>
          </a:xfrm>
          <a:prstGeom prst="rect">
            <a:avLst/>
          </a:prstGeom>
        </p:spPr>
        <p:txBody>
          <a:bodyPr vert="horz" lIns="0" tIns="0" rIns="0" bIns="0" rtlCol="0" anchor="t" anchorCtr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</a:rPr>
              <a:t>www.oh.nesinc.com </a:t>
            </a:r>
            <a:r>
              <a:rPr lang="en-US" sz="3600" u="sng" dirty="0" smtClean="0">
                <a:solidFill>
                  <a:schemeClr val="tx1"/>
                </a:solidFill>
              </a:rPr>
              <a:t>         </a:t>
            </a:r>
            <a:endParaRPr lang="en-US" sz="3600" u="sng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99242" y="3493437"/>
            <a:ext cx="78474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0" name="Straight Connector 9"/>
          <p:cNvCxnSpPr/>
          <p:nvPr/>
        </p:nvCxnSpPr>
        <p:spPr bwMode="auto">
          <a:xfrm>
            <a:off x="493070" y="4929575"/>
            <a:ext cx="78474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208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24322" y="2722114"/>
            <a:ext cx="6064573" cy="1107996"/>
          </a:xfrm>
        </p:spPr>
        <p:txBody>
          <a:bodyPr/>
          <a:lstStyle/>
          <a:p>
            <a:r>
              <a:rPr lang="en-US" sz="3600" dirty="0"/>
              <a:t>Ohio Assessments for Educators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99665"/>
              </p:ext>
            </p:extLst>
          </p:nvPr>
        </p:nvGraphicFramePr>
        <p:xfrm>
          <a:off x="2330179" y="279075"/>
          <a:ext cx="6542359" cy="59596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56218"/>
                <a:gridCol w="3386141"/>
              </a:tblGrid>
              <a:tr h="335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OAE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Ohio’s Credential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/>
                </a:tc>
              </a:tr>
              <a:tr h="5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Chemistry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AYA Physical Sciences: Chemistry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and dual science licensure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56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Computer Information Science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 Computer Information Science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5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Earth and Space Science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AYA Earth Sciences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And dual science licensure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5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English to Speakers of Other Languages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 TESOL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Endorsement TESOL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418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Integrated Science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AYA Integrated Science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49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Marketing</a:t>
                      </a: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CTE Marketing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5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Physics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AYA Physical Sciences: Physics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and dual science licensure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Prekindergarten (subtest I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(subtest II)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Endorsement: Prekindergarten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Associate Prekindergarten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451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School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Counselor</a:t>
                      </a: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PPS School Counselor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463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School Library Media Specialist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 Library Media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  <a:tr h="380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Theater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 Drama Theater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5" marR="684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94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028700" y="2107200"/>
            <a:ext cx="73009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Disclaimer</a:t>
            </a:r>
            <a:r>
              <a:rPr lang="en-US" sz="3600" dirty="0" smtClean="0"/>
              <a:t>: Educator Licensure </a:t>
            </a:r>
            <a:r>
              <a:rPr lang="en-US" sz="3600" dirty="0"/>
              <a:t>tests and qualifying scores listed in </a:t>
            </a:r>
            <a:r>
              <a:rPr lang="en-US" sz="3600" dirty="0" smtClean="0"/>
              <a:t>the ODE charts and on the ODE website </a:t>
            </a:r>
            <a:r>
              <a:rPr lang="en-US" sz="3600" b="1" i="1" dirty="0"/>
              <a:t>are subject to </a:t>
            </a:r>
            <a:r>
              <a:rPr lang="en-US" sz="3600" b="1" i="1" dirty="0" smtClean="0"/>
              <a:t>change </a:t>
            </a:r>
            <a:r>
              <a:rPr lang="en-US" sz="3600" dirty="0" smtClean="0"/>
              <a:t>by the State </a:t>
            </a:r>
            <a:r>
              <a:rPr lang="en-US" sz="3600" dirty="0"/>
              <a:t>Board of </a:t>
            </a:r>
            <a:r>
              <a:rPr lang="en-US" sz="3600" dirty="0" smtClean="0"/>
              <a:t>Education of Ohio.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365"/>
            <a:ext cx="8229600" cy="646331"/>
          </a:xfrm>
        </p:spPr>
        <p:txBody>
          <a:bodyPr/>
          <a:lstStyle/>
          <a:p>
            <a:r>
              <a:rPr lang="en-US" dirty="0" smtClean="0"/>
              <a:t>Educator </a:t>
            </a:r>
            <a:r>
              <a:rPr lang="en-US" dirty="0"/>
              <a:t>Licensure Testing</a:t>
            </a:r>
          </a:p>
        </p:txBody>
      </p:sp>
    </p:spTree>
    <p:extLst>
      <p:ext uri="{BB962C8B-B14F-4D97-AF65-F5344CB8AC3E}">
        <p14:creationId xmlns:p14="http://schemas.microsoft.com/office/powerpoint/2010/main" val="21960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5024" r="5025"/>
          <a:stretch/>
        </p:blipFill>
        <p:spPr>
          <a:xfrm>
            <a:off x="1" y="0"/>
            <a:ext cx="9144000" cy="6392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127"/>
            <a:ext cx="9144000" cy="646331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Faculty Resources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973391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www.oh.nesinc.com/faculty.asp</a:t>
            </a:r>
          </a:p>
        </p:txBody>
      </p:sp>
      <p:sp>
        <p:nvSpPr>
          <p:cNvPr id="5" name="TextBox 4"/>
          <p:cNvSpPr txBox="1"/>
          <p:nvPr/>
        </p:nvSpPr>
        <p:spPr>
          <a:xfrm rot="18453680">
            <a:off x="1051535" y="3336736"/>
            <a:ext cx="410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Support Materials for Faculty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819</Words>
  <Application>Microsoft Office PowerPoint</Application>
  <PresentationFormat>On-screen Show (4:3)</PresentationFormat>
  <Paragraphs>147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OCTEO Conference</vt:lpstr>
      <vt:lpstr>Overview</vt:lpstr>
      <vt:lpstr>RESA</vt:lpstr>
      <vt:lpstr>Educator Licensure Testing Requirements</vt:lpstr>
      <vt:lpstr>Educator Licensure Testing Requirements</vt:lpstr>
      <vt:lpstr>Ohio Assessments for Educators</vt:lpstr>
      <vt:lpstr>Ohio Assessments for Educators</vt:lpstr>
      <vt:lpstr>Educator Licensure Testing</vt:lpstr>
      <vt:lpstr>Faculty Resources</vt:lpstr>
      <vt:lpstr>Assessment Frameworks</vt:lpstr>
      <vt:lpstr>Alignment Studies</vt:lpstr>
      <vt:lpstr>Data Analysis Tool</vt:lpstr>
      <vt:lpstr>education.ohio.gov/Topics/Teaching/Tools-for-Teachers</vt:lpstr>
      <vt:lpstr>CORE/My Educator Profile</vt:lpstr>
      <vt:lpstr>Teacher Supply-Demand Study</vt:lpstr>
      <vt:lpstr>Creating and Building Partnerships</vt:lpstr>
      <vt:lpstr>Teacher Supply-Demand Study</vt:lpstr>
      <vt:lpstr>Demand For Teachers</vt:lpstr>
      <vt:lpstr>Projected Enrollments and Teacher Counts</vt:lpstr>
      <vt:lpstr>Retirement Changes</vt:lpstr>
      <vt:lpstr>New Teacher Supply</vt:lpstr>
      <vt:lpstr>Teaching Field (2011 License Issued)</vt:lpstr>
      <vt:lpstr>What are the employment outcomes for Ohio’s Education graduates?</vt:lpstr>
      <vt:lpstr>Other Issues Report Deals with </vt:lpstr>
      <vt:lpstr>Questions</vt:lpstr>
      <vt:lpstr>Social Media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John.Soloninka</cp:lastModifiedBy>
  <cp:revision>48</cp:revision>
  <dcterms:created xsi:type="dcterms:W3CDTF">2013-05-22T22:41:52Z</dcterms:created>
  <dcterms:modified xsi:type="dcterms:W3CDTF">2013-10-17T16:20:15Z</dcterms:modified>
</cp:coreProperties>
</file>