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33"/>
  </p:notesMasterIdLst>
  <p:sldIdLst>
    <p:sldId id="276" r:id="rId3"/>
    <p:sldId id="278" r:id="rId4"/>
    <p:sldId id="288" r:id="rId5"/>
    <p:sldId id="287" r:id="rId6"/>
    <p:sldId id="295" r:id="rId7"/>
    <p:sldId id="298" r:id="rId8"/>
    <p:sldId id="299" r:id="rId9"/>
    <p:sldId id="300" r:id="rId10"/>
    <p:sldId id="301" r:id="rId11"/>
    <p:sldId id="302" r:id="rId12"/>
    <p:sldId id="305" r:id="rId13"/>
    <p:sldId id="293" r:id="rId14"/>
    <p:sldId id="294" r:id="rId15"/>
    <p:sldId id="259" r:id="rId16"/>
    <p:sldId id="260" r:id="rId17"/>
    <p:sldId id="261" r:id="rId18"/>
    <p:sldId id="257" r:id="rId19"/>
    <p:sldId id="262" r:id="rId20"/>
    <p:sldId id="263" r:id="rId21"/>
    <p:sldId id="289" r:id="rId22"/>
    <p:sldId id="265" r:id="rId23"/>
    <p:sldId id="290" r:id="rId24"/>
    <p:sldId id="268" r:id="rId25"/>
    <p:sldId id="281" r:id="rId26"/>
    <p:sldId id="282" r:id="rId27"/>
    <p:sldId id="283" r:id="rId28"/>
    <p:sldId id="284" r:id="rId29"/>
    <p:sldId id="285" r:id="rId30"/>
    <p:sldId id="296" r:id="rId31"/>
    <p:sldId id="27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7345" autoAdjust="0"/>
    <p:restoredTop sz="93724" autoAdjust="0"/>
  </p:normalViewPr>
  <p:slideViewPr>
    <p:cSldViewPr snapToGrid="0" snapToObjects="1">
      <p:cViewPr>
        <p:scale>
          <a:sx n="80" d="100"/>
          <a:sy n="80" d="100"/>
        </p:scale>
        <p:origin x="-840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A0FE5-92E8-2045-BA92-90D613BE809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DD792-E320-4D45-A2C9-A7B5E0A3D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974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4213"/>
            <a:ext cx="4575175" cy="3432175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598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598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598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598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28C0D5-14A3-AC40-8DC4-462D7F30A4B1}" type="slidenum">
              <a:rPr lang="en-US" sz="1200">
                <a:latin typeface="Times New Roman" charset="0"/>
              </a:rPr>
              <a:pPr/>
              <a:t>10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5A0E4-85FD-B341-AF0A-DBB912141A6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14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D02AB-0ABB-BC4A-9FC0-24CBE0D9391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057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D02AB-0ABB-BC4A-9FC0-24CBE0D9391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78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D02AB-0ABB-BC4A-9FC0-24CBE0D9391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60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D02AB-0ABB-BC4A-9FC0-24CBE0D9391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5247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0D02AB-0ABB-BC4A-9FC0-24CBE0D9391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601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743268-9129-E64A-BF14-67CD8C0DC2B6}" type="slidenum">
              <a:rPr lang="en-US" sz="1200"/>
              <a:pPr/>
              <a:t>30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204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5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938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981200"/>
            <a:ext cx="7543800" cy="426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477000"/>
            <a:ext cx="1295400" cy="457200"/>
          </a:xfrm>
        </p:spPr>
        <p:txBody>
          <a:bodyPr/>
          <a:lstStyle>
            <a:lvl1pPr eaLnBrk="0" hangingPunct="0">
              <a:defRPr sz="1200" b="0" i="0" smtClean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sz="1200" b="0" i="0" smtClean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TECSCU October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pPr>
              <a:defRPr/>
            </a:pPr>
            <a:fld id="{CF207567-529E-294F-B222-76D5F55C4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3574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TQ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TECSCU October 2012</a:t>
            </a:r>
            <a:endParaRPr lang="en-US" dirty="0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fld id="{4233559C-0B5B-DA44-AD85-FDCCD5070B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144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80A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1677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981200"/>
            <a:ext cx="7543800" cy="426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477000"/>
            <a:ext cx="1295400" cy="457200"/>
          </a:xfrm>
        </p:spPr>
        <p:txBody>
          <a:bodyPr/>
          <a:lstStyle>
            <a:lvl1pPr eaLnBrk="0" hangingPunct="0">
              <a:defRPr sz="1200" b="0" i="0" smtClean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sz="1200" b="0" i="0" smtClean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TECSCU October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pPr>
              <a:defRPr/>
            </a:pPr>
            <a:fld id="{CF207567-529E-294F-B222-76D5F55C4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3884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CTQ-logo-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590800" cy="162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066800" y="1981200"/>
            <a:ext cx="7848600" cy="1600200"/>
          </a:xfrm>
        </p:spPr>
        <p:txBody>
          <a:bodyPr/>
          <a:lstStyle>
            <a:lvl1pPr>
              <a:lnSpc>
                <a:spcPts val="4600"/>
              </a:lnSpc>
              <a:defRPr sz="4400">
                <a:solidFill>
                  <a:srgbClr val="7E7E7E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10000"/>
            <a:ext cx="6858000" cy="1371600"/>
          </a:xfrm>
        </p:spPr>
        <p:txBody>
          <a:bodyPr/>
          <a:lstStyle>
            <a:lvl1pPr>
              <a:defRPr>
                <a:solidFill>
                  <a:srgbClr val="180A5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Rectangle 12"/>
          <p:cNvSpPr>
            <a:spLocks noChangeArrowheads="1"/>
          </p:cNvSpPr>
          <p:nvPr userDrawn="1"/>
        </p:nvSpPr>
        <p:spPr bwMode="auto">
          <a:xfrm>
            <a:off x="0" y="0"/>
            <a:ext cx="5867400" cy="1752600"/>
          </a:xfrm>
          <a:prstGeom prst="rect">
            <a:avLst/>
          </a:prstGeom>
          <a:solidFill>
            <a:srgbClr val="6F861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33333"/>
              </a:solidFill>
              <a:latin typeface="Arial" charset="0"/>
              <a:ea typeface="ＭＳ Ｐゴシック" pitchFamily="-32" charset="-128"/>
              <a:cs typeface="ＭＳ Ｐゴシック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auto">
          <a:xfrm>
            <a:off x="914400" y="6477000"/>
            <a:ext cx="8229600" cy="381000"/>
          </a:xfrm>
          <a:prstGeom prst="rect">
            <a:avLst/>
          </a:prstGeom>
          <a:solidFill>
            <a:srgbClr val="6F861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33333"/>
              </a:solidFill>
              <a:latin typeface="Arial" charset="0"/>
              <a:ea typeface="ＭＳ Ｐゴシック" pitchFamily="-32" charset="-128"/>
              <a:cs typeface="ＭＳ Ｐゴシック" charset="0"/>
            </a:endParaRPr>
          </a:p>
        </p:txBody>
      </p:sp>
      <p:cxnSp>
        <p:nvCxnSpPr>
          <p:cNvPr id="28" name="Straight Connector 27"/>
          <p:cNvCxnSpPr/>
          <p:nvPr userDrawn="1"/>
        </p:nvCxnSpPr>
        <p:spPr bwMode="auto">
          <a:xfrm>
            <a:off x="2438400" y="6477000"/>
            <a:ext cx="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752050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Q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fld id="{4233559C-0B5B-DA44-AD85-FDCCD5070B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144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80A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0195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981200"/>
            <a:ext cx="7543800" cy="426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fld id="{4233559C-0B5B-DA44-AD85-FDCCD5070B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3457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0" y="1981200"/>
            <a:ext cx="2133600" cy="4191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fld id="{4233559C-0B5B-DA44-AD85-FDCCD5070B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14400" y="1981200"/>
            <a:ext cx="5638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80A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569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0962" y="1981200"/>
            <a:ext cx="2899038" cy="4267200"/>
          </a:xfrm>
        </p:spPr>
        <p:txBody>
          <a:bodyPr/>
          <a:lstStyle>
            <a:lvl1pPr marL="0" indent="0">
              <a:defRPr sz="1600">
                <a:solidFill>
                  <a:srgbClr val="180A50"/>
                </a:solidFill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fld id="{4233559C-0B5B-DA44-AD85-FDCCD5070B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4038600" y="1981200"/>
            <a:ext cx="4648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80A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614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7285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7772400" cy="41148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fld id="{4233559C-0B5B-DA44-AD85-FDCCD5070B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694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fld id="{4233559C-0B5B-DA44-AD85-FDCCD5070B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idx="1"/>
          </p:nvPr>
        </p:nvSpPr>
        <p:spPr bwMode="auto">
          <a:xfrm rot="5400000">
            <a:off x="2667000" y="228600"/>
            <a:ext cx="41148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80A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109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981200"/>
            <a:ext cx="7543800" cy="426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477000"/>
            <a:ext cx="1295400" cy="457200"/>
          </a:xfrm>
        </p:spPr>
        <p:txBody>
          <a:bodyPr/>
          <a:lstStyle>
            <a:lvl1pPr eaLnBrk="0" hangingPunct="0">
              <a:defRPr sz="1200" b="0" i="0" smtClean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sz="1200" b="0" i="0" smtClean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pPr>
              <a:defRPr/>
            </a:pPr>
            <a:fld id="{CF207567-529E-294F-B222-76D5F55C4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5303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981200"/>
            <a:ext cx="7543800" cy="426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477000"/>
            <a:ext cx="1295400" cy="457200"/>
          </a:xfrm>
        </p:spPr>
        <p:txBody>
          <a:bodyPr/>
          <a:lstStyle>
            <a:lvl1pPr eaLnBrk="0" hangingPunct="0">
              <a:defRPr sz="1200" b="0" i="0" smtClean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sz="1200" b="0" i="0" smtClean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pPr>
              <a:defRPr/>
            </a:pPr>
            <a:fld id="{CF207567-529E-294F-B222-76D5F55C4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5303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981200"/>
            <a:ext cx="7543800" cy="426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477000"/>
            <a:ext cx="1295400" cy="457200"/>
          </a:xfrm>
        </p:spPr>
        <p:txBody>
          <a:bodyPr/>
          <a:lstStyle>
            <a:lvl1pPr eaLnBrk="0" hangingPunct="0">
              <a:defRPr sz="1200" b="0" i="0" smtClean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sz="1200" b="0" i="0" smtClean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pPr>
              <a:defRPr/>
            </a:pPr>
            <a:fld id="{CF207567-529E-294F-B222-76D5F55C4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718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D840-C00C-D648-876C-1C267418C337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E3FF-D3E1-1841-971C-D98C235C8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8456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D6CDB-0689-8247-91B1-A35EBBAE9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795374"/>
      </p:ext>
    </p:extLst>
  </p:cSld>
  <p:clrMapOvr>
    <a:masterClrMapping/>
  </p:clrMapOvr>
  <p:transition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3429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62B1A-E586-E742-B48F-AAF7731B8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5216728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625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408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955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243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85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697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296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0D800-DF53-D648-B11B-D9ABFEF99600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AE67-972A-F442-B48F-421D1231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535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914400" y="6477000"/>
            <a:ext cx="8229600" cy="381000"/>
          </a:xfrm>
          <a:prstGeom prst="rect">
            <a:avLst/>
          </a:prstGeom>
          <a:solidFill>
            <a:srgbClr val="6F861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33333"/>
              </a:solidFill>
              <a:latin typeface="Arial" charset="0"/>
              <a:ea typeface="ＭＳ Ｐゴシック" pitchFamily="-32" charset="-128"/>
              <a:cs typeface="ＭＳ Ｐゴシック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7467600" cy="838200"/>
          </a:xfrm>
          <a:prstGeom prst="rect">
            <a:avLst/>
          </a:prstGeom>
          <a:solidFill>
            <a:srgbClr val="6F861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33333"/>
              </a:solidFill>
              <a:latin typeface="Arial" charset="0"/>
              <a:ea typeface="ＭＳ Ｐゴシック" pitchFamily="-32" charset="-128"/>
              <a:cs typeface="ＭＳ Ｐゴシック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477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i="0">
                <a:solidFill>
                  <a:srgbClr val="B8CE69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FALL 2011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Lucida Grande"/>
                <a:ea typeface="ＭＳ Ｐゴシック" pitchFamily="-32" charset="-128"/>
                <a:cs typeface="Lucida Grande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TECSCU October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i="0">
                <a:solidFill>
                  <a:srgbClr val="B8CE69"/>
                </a:solidFill>
                <a:latin typeface="Lucida Grande"/>
                <a:cs typeface="Lucida Grande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33559C-0B5B-DA44-AD85-FDCCD5070B8A}" type="slidenum">
              <a:rPr lang="en-US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pic>
        <p:nvPicPr>
          <p:cNvPr id="1037" name="Picture 13" descr="CTQ-logo-small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894"/>
            <a:ext cx="1295400" cy="81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2438400" y="6477000"/>
            <a:ext cx="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3100" b="1" i="0">
          <a:solidFill>
            <a:srgbClr val="7E7E7E"/>
          </a:solidFill>
          <a:latin typeface="Lucida Grande"/>
          <a:ea typeface="+mj-ea"/>
          <a:cs typeface="Lucida Grande"/>
        </a:defRPr>
      </a:lvl1pPr>
      <a:lvl2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666666"/>
          </a:solidFill>
          <a:latin typeface="Helvetica" pitchFamily="-32" charset="0"/>
          <a:ea typeface="ＭＳ Ｐゴシック" pitchFamily="-32" charset="-128"/>
          <a:cs typeface="ＭＳ Ｐゴシック" pitchFamily="-108" charset="-128"/>
        </a:defRPr>
      </a:lvl2pPr>
      <a:lvl3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666666"/>
          </a:solidFill>
          <a:latin typeface="Helvetica" pitchFamily="-32" charset="0"/>
          <a:ea typeface="ＭＳ Ｐゴシック" pitchFamily="-32" charset="-128"/>
          <a:cs typeface="ＭＳ Ｐゴシック" pitchFamily="-108" charset="-128"/>
        </a:defRPr>
      </a:lvl3pPr>
      <a:lvl4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666666"/>
          </a:solidFill>
          <a:latin typeface="Helvetica" pitchFamily="-32" charset="0"/>
          <a:ea typeface="ＭＳ Ｐゴシック" pitchFamily="-32" charset="-128"/>
          <a:cs typeface="ＭＳ Ｐゴシック" pitchFamily="-108" charset="-128"/>
        </a:defRPr>
      </a:lvl4pPr>
      <a:lvl5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666666"/>
          </a:solidFill>
          <a:latin typeface="Helvetica" pitchFamily="-32" charset="0"/>
          <a:ea typeface="ＭＳ Ｐゴシック" pitchFamily="-32" charset="-128"/>
          <a:cs typeface="ＭＳ Ｐゴシック" pitchFamily="-108" charset="-128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666666"/>
          </a:solidFill>
          <a:latin typeface="Helvetica" pitchFamily="-32" charset="0"/>
          <a:ea typeface="ＭＳ Ｐゴシック" pitchFamily="-32" charset="-128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666666"/>
          </a:solidFill>
          <a:latin typeface="Helvetica" pitchFamily="-32" charset="0"/>
          <a:ea typeface="ＭＳ Ｐゴシック" pitchFamily="-32" charset="-128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666666"/>
          </a:solidFill>
          <a:latin typeface="Helvetica" pitchFamily="-32" charset="0"/>
          <a:ea typeface="ＭＳ Ｐゴシック" pitchFamily="-32" charset="-128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b="1">
          <a:solidFill>
            <a:srgbClr val="666666"/>
          </a:solidFill>
          <a:latin typeface="Helvetica" pitchFamily="-32" charset="0"/>
          <a:ea typeface="ＭＳ Ｐゴシック" pitchFamily="-32" charset="-128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200"/>
        </a:spcBef>
        <a:spcAft>
          <a:spcPts val="600"/>
        </a:spcAft>
        <a:buClr>
          <a:srgbClr val="260A62"/>
        </a:buClr>
        <a:defRPr sz="2200" b="1" i="0">
          <a:solidFill>
            <a:srgbClr val="260963"/>
          </a:solidFill>
          <a:latin typeface="Lucida Grande"/>
          <a:ea typeface="+mn-ea"/>
          <a:cs typeface="Lucida Grande"/>
        </a:defRPr>
      </a:lvl1pPr>
      <a:lvl2pPr marL="458788" indent="-458788" algn="l" rtl="0" eaLnBrk="1" fontAlgn="base" hangingPunct="1">
        <a:lnSpc>
          <a:spcPts val="2400"/>
        </a:lnSpc>
        <a:spcBef>
          <a:spcPts val="600"/>
        </a:spcBef>
        <a:spcAft>
          <a:spcPts val="400"/>
        </a:spcAft>
        <a:buClr>
          <a:srgbClr val="819828"/>
        </a:buClr>
        <a:buSzPct val="126000"/>
        <a:buFontTx/>
        <a:buBlip>
          <a:blip r:embed="rId16"/>
        </a:buBlip>
        <a:defRPr sz="2200" b="0" i="0">
          <a:solidFill>
            <a:srgbClr val="333333"/>
          </a:solidFill>
          <a:latin typeface="Lucida Grande"/>
          <a:ea typeface="+mn-ea"/>
          <a:cs typeface="Lucida Grande"/>
        </a:defRPr>
      </a:lvl2pPr>
      <a:lvl3pPr marL="800100" indent="-339725" algn="l" rtl="0" eaLnBrk="1" fontAlgn="base" hangingPunct="1">
        <a:lnSpc>
          <a:spcPts val="2000"/>
        </a:lnSpc>
        <a:spcBef>
          <a:spcPts val="400"/>
        </a:spcBef>
        <a:spcAft>
          <a:spcPts val="200"/>
        </a:spcAft>
        <a:buClr>
          <a:schemeClr val="bg1">
            <a:lumMod val="65000"/>
          </a:schemeClr>
        </a:buClr>
        <a:buSzPct val="78000"/>
        <a:buFont typeface="Wingdings" charset="2"/>
        <a:buChar char="￭"/>
        <a:defRPr sz="1800" b="0" i="0">
          <a:solidFill>
            <a:srgbClr val="333333"/>
          </a:solidFill>
          <a:latin typeface="Lucida Grande"/>
          <a:ea typeface="+mn-ea"/>
          <a:cs typeface="Lucida Grande"/>
        </a:defRPr>
      </a:lvl3pPr>
      <a:lvl4pPr marL="1081088" indent="-338138" algn="l" rtl="0" eaLnBrk="1" fontAlgn="base" hangingPunct="1">
        <a:lnSpc>
          <a:spcPct val="130000"/>
        </a:lnSpc>
        <a:spcBef>
          <a:spcPts val="200"/>
        </a:spcBef>
        <a:spcAft>
          <a:spcPts val="200"/>
        </a:spcAft>
        <a:buClr>
          <a:schemeClr val="bg1">
            <a:lumMod val="65000"/>
          </a:schemeClr>
        </a:buClr>
        <a:buSzPct val="150000"/>
        <a:buFont typeface="Lucida Grande"/>
        <a:buChar char="●"/>
        <a:defRPr sz="1600" b="0" i="0">
          <a:solidFill>
            <a:srgbClr val="333333"/>
          </a:solidFill>
          <a:latin typeface="Lucida Grande"/>
          <a:ea typeface="+mn-ea"/>
          <a:cs typeface="Lucida Grande"/>
        </a:defRPr>
      </a:lvl4pPr>
      <a:lvl5pPr marL="1317625" indent="-292100" algn="l" rtl="0" eaLnBrk="1" fontAlgn="base" hangingPunct="1">
        <a:lnSpc>
          <a:spcPct val="110000"/>
        </a:lnSpc>
        <a:spcBef>
          <a:spcPts val="200"/>
        </a:spcBef>
        <a:spcAft>
          <a:spcPts val="200"/>
        </a:spcAft>
        <a:buClr>
          <a:schemeClr val="accent1">
            <a:lumMod val="75000"/>
          </a:schemeClr>
        </a:buClr>
        <a:buSzPct val="121000"/>
        <a:buFont typeface="Lucida Grande"/>
        <a:buChar char="●"/>
        <a:defRPr sz="1600" b="0" i="0">
          <a:solidFill>
            <a:srgbClr val="333333"/>
          </a:solidFill>
          <a:latin typeface="Lucida Grande"/>
          <a:ea typeface="+mn-ea"/>
          <a:cs typeface="Lucida Grande"/>
        </a:defRPr>
      </a:lvl5pPr>
      <a:lvl6pPr marL="2058988" indent="-231775" algn="l" rtl="0" eaLnBrk="1" fontAlgn="base" hangingPunct="1">
        <a:lnSpc>
          <a:spcPts val="1600"/>
        </a:lnSpc>
        <a:spcBef>
          <a:spcPts val="200"/>
        </a:spcBef>
        <a:spcAft>
          <a:spcPts val="200"/>
        </a:spcAft>
        <a:buClr>
          <a:srgbClr val="666666"/>
        </a:buClr>
        <a:buChar char="–"/>
        <a:defRPr sz="1600">
          <a:solidFill>
            <a:srgbClr val="333333"/>
          </a:solidFill>
          <a:latin typeface="Georgia" pitchFamily="-32" charset="0"/>
          <a:ea typeface="+mn-ea"/>
        </a:defRPr>
      </a:lvl6pPr>
      <a:lvl7pPr marL="2516188" indent="-231775" algn="l" rtl="0" eaLnBrk="1" fontAlgn="base" hangingPunct="1">
        <a:lnSpc>
          <a:spcPts val="1600"/>
        </a:lnSpc>
        <a:spcBef>
          <a:spcPts val="200"/>
        </a:spcBef>
        <a:spcAft>
          <a:spcPts val="200"/>
        </a:spcAft>
        <a:buClr>
          <a:srgbClr val="666666"/>
        </a:buClr>
        <a:buChar char="–"/>
        <a:defRPr sz="1600">
          <a:solidFill>
            <a:srgbClr val="333333"/>
          </a:solidFill>
          <a:latin typeface="Georgia" pitchFamily="-32" charset="0"/>
          <a:ea typeface="+mn-ea"/>
        </a:defRPr>
      </a:lvl7pPr>
      <a:lvl8pPr marL="2973388" indent="-231775" algn="l" rtl="0" eaLnBrk="1" fontAlgn="base" hangingPunct="1">
        <a:lnSpc>
          <a:spcPts val="1600"/>
        </a:lnSpc>
        <a:spcBef>
          <a:spcPts val="200"/>
        </a:spcBef>
        <a:spcAft>
          <a:spcPts val="200"/>
        </a:spcAft>
        <a:buClr>
          <a:srgbClr val="666666"/>
        </a:buClr>
        <a:buChar char="–"/>
        <a:defRPr sz="1600">
          <a:solidFill>
            <a:srgbClr val="333333"/>
          </a:solidFill>
          <a:latin typeface="Georgia" pitchFamily="-32" charset="0"/>
          <a:ea typeface="+mn-ea"/>
        </a:defRPr>
      </a:lvl8pPr>
      <a:lvl9pPr marL="3430588" indent="-231775" algn="l" rtl="0" eaLnBrk="1" fontAlgn="base" hangingPunct="1">
        <a:lnSpc>
          <a:spcPts val="1600"/>
        </a:lnSpc>
        <a:spcBef>
          <a:spcPts val="200"/>
        </a:spcBef>
        <a:spcAft>
          <a:spcPts val="200"/>
        </a:spcAft>
        <a:buClr>
          <a:srgbClr val="666666"/>
        </a:buClr>
        <a:buChar char="–"/>
        <a:defRPr sz="1600">
          <a:solidFill>
            <a:srgbClr val="333333"/>
          </a:solidFill>
          <a:latin typeface="Georgia" pitchFamily="-32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ing2030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hyperlink" Target="mailto:mrasberry@teachingquality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432" y="401053"/>
            <a:ext cx="5189621" cy="962526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FFFF"/>
                </a:solidFill>
              </a:rPr>
              <a:t>TEACHING </a:t>
            </a:r>
            <a:r>
              <a:rPr lang="en-US" dirty="0" smtClean="0">
                <a:solidFill>
                  <a:srgbClr val="FFFFFF"/>
                </a:solidFill>
              </a:rPr>
              <a:t>2030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>
                <a:solidFill>
                  <a:srgbClr val="FFFFFF"/>
                </a:solidFill>
              </a:rPr>
              <a:t>Leveraging </a:t>
            </a:r>
            <a:r>
              <a:rPr lang="en-US" sz="2400" dirty="0">
                <a:solidFill>
                  <a:srgbClr val="FFFFFF"/>
                </a:solidFill>
              </a:rPr>
              <a:t>Teacher Prep </a:t>
            </a:r>
            <a:r>
              <a:rPr lang="en-US" sz="2400" dirty="0" smtClean="0">
                <a:solidFill>
                  <a:srgbClr val="FFFFFF"/>
                </a:solidFill>
              </a:rPr>
              <a:t>2.0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Screen Shot 2012-09-28 at 11.42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36985"/>
            <a:ext cx="9144000" cy="3198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854" y="2046181"/>
            <a:ext cx="8992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Will teacher educators</a:t>
            </a:r>
          </a:p>
          <a:p>
            <a:r>
              <a:rPr lang="en-US" sz="3200" i="1" dirty="0" smtClean="0"/>
              <a:t> transform teacher education?</a:t>
            </a:r>
            <a:endParaRPr lang="en-US" sz="3200" i="1" dirty="0"/>
          </a:p>
        </p:txBody>
      </p:sp>
      <p:sp>
        <p:nvSpPr>
          <p:cNvPr id="6" name="Date Placeholder 2"/>
          <p:cNvSpPr txBox="1">
            <a:spLocks/>
          </p:cNvSpPr>
          <p:nvPr/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2400" b="0" i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  <p:pic>
        <p:nvPicPr>
          <p:cNvPr id="9" name="Picture 8" descr="Screen Shot 2012-09-28 at 11.4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053" y="1888565"/>
            <a:ext cx="2333023" cy="17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1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723901"/>
            <a:ext cx="6502400" cy="1117600"/>
          </a:xfrm>
        </p:spPr>
        <p:txBody>
          <a:bodyPr/>
          <a:lstStyle/>
          <a:p>
            <a:pPr algn="ctr"/>
            <a:r>
              <a:rPr lang="en-GB" dirty="0" smtClean="0"/>
              <a:t>Serious preparation for teaching in Finland</a:t>
            </a:r>
            <a:endParaRPr lang="en-GB" dirty="0"/>
          </a:p>
        </p:txBody>
      </p:sp>
      <p:sp>
        <p:nvSpPr>
          <p:cNvPr id="2150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73100" y="2073275"/>
            <a:ext cx="3429000" cy="4292600"/>
          </a:xfrm>
          <a:solidFill>
            <a:srgbClr val="FFFF00"/>
          </a:solidFill>
        </p:spPr>
        <p:txBody>
          <a:bodyPr/>
          <a:lstStyle/>
          <a:p>
            <a:endParaRPr lang="en-GB" sz="2400" b="1" dirty="0">
              <a:latin typeface="Arial" charset="0"/>
              <a:cs typeface="Times New Roman" charset="0"/>
            </a:endParaRPr>
          </a:p>
          <a:p>
            <a:r>
              <a:rPr lang="en-GB" sz="2400" b="1" dirty="0">
                <a:latin typeface="Arial" charset="0"/>
                <a:cs typeface="Times New Roman" charset="0"/>
              </a:rPr>
              <a:t>Class teachers: Master of Education</a:t>
            </a: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Major in Education</a:t>
            </a: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Minors in 1-2 subject matter disciplines</a:t>
            </a:r>
          </a:p>
          <a:p>
            <a:pPr lvl="1"/>
            <a:endParaRPr lang="en-GB" b="1" dirty="0">
              <a:latin typeface="Arial" charset="0"/>
              <a:cs typeface="Times New Roman" charset="0"/>
            </a:endParaRPr>
          </a:p>
        </p:txBody>
      </p:sp>
      <p:sp>
        <p:nvSpPr>
          <p:cNvPr id="21507" name="Content Placeholder 4"/>
          <p:cNvSpPr>
            <a:spLocks noGrp="1"/>
          </p:cNvSpPr>
          <p:nvPr>
            <p:ph sz="half" idx="2"/>
          </p:nvPr>
        </p:nvSpPr>
        <p:spPr>
          <a:xfrm>
            <a:off x="5257800" y="2063750"/>
            <a:ext cx="3429000" cy="4292600"/>
          </a:xfrm>
          <a:solidFill>
            <a:srgbClr val="92D050"/>
          </a:solidFill>
        </p:spPr>
        <p:txBody>
          <a:bodyPr/>
          <a:lstStyle/>
          <a:p>
            <a:endParaRPr lang="en-GB" sz="2400" b="1" dirty="0">
              <a:latin typeface="Arial" charset="0"/>
              <a:cs typeface="Times New Roman" charset="0"/>
            </a:endParaRPr>
          </a:p>
          <a:p>
            <a:r>
              <a:rPr lang="en-GB" sz="2400" b="1" dirty="0">
                <a:latin typeface="Arial" charset="0"/>
                <a:cs typeface="Times New Roman" charset="0"/>
              </a:rPr>
              <a:t>Secondary teachers: Master of Sciences. Arts etc.</a:t>
            </a: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Major in subject  a matter</a:t>
            </a: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Minor in Education </a:t>
            </a: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Minors in 1-2 subject matter disciplines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42D905-D592-4849-8604-BFD1DF4ECEBE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6" name="Date Placeholder 2"/>
          <p:cNvSpPr txBox="1">
            <a:spLocks/>
          </p:cNvSpPr>
          <p:nvPr/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2400" b="0" i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Pixmac0000788588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282700"/>
            <a:ext cx="63722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336FD5-DEE5-084F-A1EC-87C0EB13BA14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558800" y="1916907"/>
            <a:ext cx="2428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The latest research of </a:t>
            </a:r>
          </a:p>
          <a:p>
            <a:r>
              <a:rPr lang="en-US" b="1" dirty="0"/>
              <a:t>content knowledge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7020719" y="1916907"/>
            <a:ext cx="18716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The latest research in pedagogy</a:t>
            </a: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334963" y="4215665"/>
            <a:ext cx="38893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Competences of</a:t>
            </a:r>
          </a:p>
          <a:p>
            <a:r>
              <a:rPr lang="en-US" b="1" dirty="0"/>
              <a:t>teacher educators: </a:t>
            </a:r>
          </a:p>
          <a:p>
            <a:r>
              <a:rPr lang="en-US" b="1" dirty="0"/>
              <a:t>mainly PhD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6696075" y="4149725"/>
            <a:ext cx="25558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Cooperation at the University and  with </a:t>
            </a:r>
            <a:r>
              <a:rPr lang="en-US" b="1" dirty="0" smtClean="0"/>
              <a:t>teacher </a:t>
            </a:r>
            <a:r>
              <a:rPr lang="en-US" b="1" dirty="0"/>
              <a:t>training schools</a:t>
            </a:r>
          </a:p>
          <a:p>
            <a:endParaRPr lang="en-US" b="1" dirty="0"/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420504" y="1051718"/>
            <a:ext cx="7758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latin typeface="Lucida Grande"/>
                <a:cs typeface="Lucida Grande"/>
              </a:rPr>
              <a:t>Quality in </a:t>
            </a:r>
            <a:r>
              <a:rPr lang="en-US" sz="2400" b="1" dirty="0" smtClean="0">
                <a:latin typeface="Lucida Grande"/>
                <a:cs typeface="Lucida Grande"/>
              </a:rPr>
              <a:t>the Finnish teacher education system</a:t>
            </a:r>
            <a:endParaRPr lang="en-US" sz="2400" b="1" dirty="0">
              <a:latin typeface="Lucida Grande"/>
              <a:cs typeface="Lucida Grande"/>
            </a:endParaRP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3603625" y="3557588"/>
            <a:ext cx="226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Student teachers</a:t>
            </a:r>
          </a:p>
        </p:txBody>
      </p:sp>
      <p:sp>
        <p:nvSpPr>
          <p:cNvPr id="10" name="Date Placeholder 2"/>
          <p:cNvSpPr txBox="1">
            <a:spLocks/>
          </p:cNvSpPr>
          <p:nvPr/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2400" b="0" i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ial Media Projec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70434"/>
            <a:ext cx="3618008" cy="3947171"/>
          </a:xfrm>
          <a:prstGeom prst="rect">
            <a:avLst/>
          </a:prstGeom>
        </p:spPr>
      </p:pic>
      <p:pic>
        <p:nvPicPr>
          <p:cNvPr id="3" name="Picture 2" descr="Second Lif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2747" y="1904126"/>
            <a:ext cx="3806106" cy="3408986"/>
          </a:xfrm>
          <a:prstGeom prst="rect">
            <a:avLst/>
          </a:prstGeom>
        </p:spPr>
      </p:pic>
      <p:pic>
        <p:nvPicPr>
          <p:cNvPr id="4" name="Picture 3" descr="cooper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0413" y="3556708"/>
            <a:ext cx="3031821" cy="27437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72534"/>
            <a:ext cx="74595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FF"/>
                </a:solidFill>
                <a:latin typeface="Lucida Grande"/>
                <a:cs typeface="Lucida Grande"/>
              </a:rPr>
              <a:t>The Future of Finnish Teacher Education </a:t>
            </a:r>
            <a:endParaRPr lang="en-US" sz="2600" b="1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990600" y="6477000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1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t compu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7611" y="1564086"/>
            <a:ext cx="3382075" cy="3243782"/>
          </a:xfrm>
          <a:prstGeom prst="rect">
            <a:avLst/>
          </a:prstGeom>
        </p:spPr>
      </p:pic>
      <p:pic>
        <p:nvPicPr>
          <p:cNvPr id="5" name="Picture 4" descr="Antivir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64086"/>
            <a:ext cx="2997312" cy="28503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72534"/>
            <a:ext cx="74595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FF"/>
                </a:solidFill>
                <a:latin typeface="Lucida Grande"/>
                <a:cs typeface="Lucida Grande"/>
              </a:rPr>
              <a:t>The Future of Finnish Teacher Education </a:t>
            </a:r>
            <a:endParaRPr lang="en-US" sz="2600" b="1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pic>
        <p:nvPicPr>
          <p:cNvPr id="4" name="Picture 3" descr="Gam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415" y="3121528"/>
            <a:ext cx="3267794" cy="2866706"/>
          </a:xfrm>
          <a:prstGeom prst="rect">
            <a:avLst/>
          </a:prstGeom>
        </p:spPr>
      </p:pic>
      <p:sp>
        <p:nvSpPr>
          <p:cNvPr id="7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990600" y="6477000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2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veraging Teacher Prep HI-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5218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6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90800" y="6477000"/>
            <a:ext cx="5334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1"/>
                </a:solidFill>
                <a:latin typeface="Lucida Grande" charset="0"/>
                <a:cs typeface="Lucida Grande" charset="0"/>
              </a:rPr>
              <a:t>TECSCU October 2012</a:t>
            </a:r>
            <a:endParaRPr lang="en-US" sz="1200">
              <a:solidFill>
                <a:schemeClr val="bg1"/>
              </a:solidFill>
              <a:latin typeface="Lucida Grande" charset="0"/>
              <a:cs typeface="Lucida Grande" charset="0"/>
            </a:endParaRPr>
          </a:p>
        </p:txBody>
      </p:sp>
      <p:pic>
        <p:nvPicPr>
          <p:cNvPr id="22531" name="Picture 8" descr="08_Emergent_Reality_01_cro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2019"/>
            <a:ext cx="9144000" cy="621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25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7784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latin typeface="Lucida Grande"/>
                <a:cs typeface="Lucida Grande"/>
              </a:rPr>
              <a:t>Edugames</a:t>
            </a:r>
            <a:r>
              <a:rPr lang="en-US" b="1" dirty="0" smtClean="0">
                <a:latin typeface="Lucida Grande"/>
                <a:cs typeface="Lucida Grande"/>
              </a:rPr>
              <a:t> &amp; the Personalization of Teaching and Learning</a:t>
            </a:r>
            <a:endParaRPr lang="en-US" b="1" dirty="0">
              <a:latin typeface="Lucida Grande"/>
              <a:cs typeface="Lucida Grand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38400"/>
            <a:ext cx="2650887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438400"/>
            <a:ext cx="2667000" cy="348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38400"/>
            <a:ext cx="2667000" cy="348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730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5156" y="107947"/>
            <a:ext cx="9199156" cy="62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4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850584" cy="80823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Lucida Grande"/>
                <a:cs typeface="Lucida Grande"/>
              </a:rPr>
              <a:t>Schools as Hubs of the Community </a:t>
            </a:r>
            <a:endParaRPr lang="en-US" b="1" dirty="0">
              <a:latin typeface="Lucida Grande"/>
              <a:cs typeface="Lucida Grande"/>
            </a:endParaRPr>
          </a:p>
        </p:txBody>
      </p:sp>
      <p:pic>
        <p:nvPicPr>
          <p:cNvPr id="4" name="Picture 3" descr="Screen Shot 2012-09-24 at 10.09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447800"/>
            <a:ext cx="7696200" cy="497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1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02-15 at 10.5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520"/>
            <a:ext cx="9144000" cy="642748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TECSCU October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30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28316"/>
            <a:ext cx="7772400" cy="9906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ea typeface="ヒラギノ角ゴ ProN W3" charset="0"/>
              </a:rPr>
              <a:t>The School of Tomorrow (Today)</a:t>
            </a:r>
            <a:endParaRPr lang="en-US" dirty="0">
              <a:solidFill>
                <a:schemeClr val="tx1"/>
              </a:solidFill>
              <a:ea typeface="ヒラギノ角ゴ ProN W3" charset="0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990600" y="6477000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  <p:pic>
        <p:nvPicPr>
          <p:cNvPr id="3" name="Picture 2" descr="Screen Shot 2012-09-30 at 6.3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05"/>
            <a:ext cx="9144000" cy="53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79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293"/>
            <a:ext cx="7772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Lucida Grande"/>
                <a:cs typeface="Lucida Grande"/>
              </a:rPr>
              <a:t>Pathways to </a:t>
            </a:r>
            <a:r>
              <a:rPr lang="en-US" b="1" i="1" dirty="0" smtClean="0">
                <a:latin typeface="Lucida Grande"/>
                <a:cs typeface="Lucida Grande"/>
              </a:rPr>
              <a:t>Careers</a:t>
            </a:r>
            <a:r>
              <a:rPr lang="en-US" b="1" dirty="0" smtClean="0">
                <a:latin typeface="Lucida Grande"/>
                <a:cs typeface="Lucida Grande"/>
              </a:rPr>
              <a:t> </a:t>
            </a:r>
            <a:r>
              <a:rPr lang="en-US" dirty="0" smtClean="0">
                <a:latin typeface="Lucida Grande"/>
                <a:cs typeface="Lucida Grande"/>
              </a:rPr>
              <a:t>in Teaching in Singapore </a:t>
            </a:r>
            <a:endParaRPr lang="en-US" dirty="0">
              <a:latin typeface="Lucida Grande"/>
              <a:cs typeface="Lucida Grande"/>
            </a:endParaRPr>
          </a:p>
        </p:txBody>
      </p:sp>
      <p:pic>
        <p:nvPicPr>
          <p:cNvPr id="12" name="Picture 11" descr="Screen Shot 2012-10-01 at 4.26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430650" y="2676971"/>
            <a:ext cx="6028086" cy="1975388"/>
          </a:xfrm>
          <a:prstGeom prst="rect">
            <a:avLst/>
          </a:prstGeom>
        </p:spPr>
      </p:pic>
      <p:pic>
        <p:nvPicPr>
          <p:cNvPr id="6" name="Content Placeholder 5" descr="Singapore Leadership copy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41" b="22141"/>
          <a:stretch>
            <a:fillRect/>
          </a:stretch>
        </p:blipFill>
        <p:spPr>
          <a:xfrm>
            <a:off x="2679700" y="1719601"/>
            <a:ext cx="5207000" cy="4959107"/>
          </a:xfrm>
        </p:spPr>
      </p:pic>
    </p:spTree>
    <p:extLst>
      <p:ext uri="{BB962C8B-B14F-4D97-AF65-F5344CB8AC3E}">
        <p14:creationId xmlns:p14="http://schemas.microsoft.com/office/powerpoint/2010/main" xmlns="" val="2728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90800" y="6477000"/>
            <a:ext cx="5334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1"/>
                </a:solidFill>
                <a:latin typeface="Lucida Grande" charset="0"/>
                <a:cs typeface="Lucida Grande" charset="0"/>
              </a:rPr>
              <a:t>TECSCU October 2012</a:t>
            </a:r>
            <a:endParaRPr lang="en-US" sz="1200">
              <a:solidFill>
                <a:schemeClr val="bg1"/>
              </a:solidFill>
              <a:latin typeface="Lucida Grande" charset="0"/>
              <a:cs typeface="Lucida Grande" charset="0"/>
            </a:endParaRPr>
          </a:p>
        </p:txBody>
      </p:sp>
      <p:pic>
        <p:nvPicPr>
          <p:cNvPr id="25603" name="Picture 3" descr="11_Emergent_Reality_04_cro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852" y="-64489"/>
            <a:ext cx="8172383" cy="69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87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293"/>
            <a:ext cx="77724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Lucida Grande"/>
                <a:cs typeface="Lucida Grande"/>
              </a:rPr>
              <a:t>The “Networked Teacher”</a:t>
            </a:r>
            <a:endParaRPr lang="en-US" b="1" dirty="0">
              <a:latin typeface="Lucida Grande"/>
              <a:cs typeface="Lucida Grande"/>
            </a:endParaRPr>
          </a:p>
        </p:txBody>
      </p:sp>
      <p:pic>
        <p:nvPicPr>
          <p:cNvPr id="6" name="Content Placeholder 5" descr="Screen shot 2011-10-10 at 7.24.46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2" r="1412"/>
          <a:stretch>
            <a:fillRect/>
          </a:stretch>
        </p:blipFill>
        <p:spPr>
          <a:xfrm>
            <a:off x="242190" y="1421197"/>
            <a:ext cx="5181457" cy="516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2-09-24 at 10.15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08506">
            <a:off x="106752" y="4149524"/>
            <a:ext cx="4895919" cy="177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2-10-01 at 4.13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6404" y="1136893"/>
            <a:ext cx="3907596" cy="56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1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" r="7197"/>
          <a:stretch/>
        </p:blipFill>
        <p:spPr>
          <a:xfrm>
            <a:off x="0" y="3313893"/>
            <a:ext cx="9144000" cy="1981997"/>
          </a:xfrm>
          <a:prstGeom prst="rect">
            <a:avLst/>
          </a:prstGeom>
        </p:spPr>
      </p:pic>
      <p:pic>
        <p:nvPicPr>
          <p:cNvPr id="5" name="Picture 4" descr="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885" y="336672"/>
            <a:ext cx="7806053" cy="25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2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9-28 at 11.31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680" y="0"/>
            <a:ext cx="8225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6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9-28 at 11.31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494" y="0"/>
            <a:ext cx="7161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10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9-28 at 11.31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8792" y="0"/>
            <a:ext cx="6940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6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9-28 at 4.47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30977"/>
            <a:ext cx="9144000" cy="2350662"/>
          </a:xfrm>
          <a:prstGeom prst="rect">
            <a:avLst/>
          </a:prstGeom>
        </p:spPr>
      </p:pic>
      <p:pic>
        <p:nvPicPr>
          <p:cNvPr id="3" name="Picture 2" descr="Screen Shot 2012-09-28 at 4.4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50191"/>
            <a:ext cx="9144000" cy="2442137"/>
          </a:xfrm>
          <a:prstGeom prst="rect">
            <a:avLst/>
          </a:prstGeom>
        </p:spPr>
      </p:pic>
      <p:pic>
        <p:nvPicPr>
          <p:cNvPr id="7" name="Picture 6" descr="Screen Shot 2012-09-28 at 4.41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9511" y="27615"/>
            <a:ext cx="5913649" cy="19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9-28 at 4.44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79526" cy="6858000"/>
          </a:xfrm>
          <a:prstGeom prst="rect">
            <a:avLst/>
          </a:prstGeom>
        </p:spPr>
      </p:pic>
      <p:pic>
        <p:nvPicPr>
          <p:cNvPr id="7" name="Picture 6" descr="Screen Shot 2012-09-28 at 4.4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3890" y="2561645"/>
            <a:ext cx="60325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26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latin typeface="Lucida Grande"/>
                <a:ea typeface="ヒラギノ角ゴ ProN W3" charset="0"/>
                <a:cs typeface="Lucida Grande"/>
              </a:rPr>
              <a:t>Leveraging Teacher Prep 3.0 </a:t>
            </a:r>
            <a:r>
              <a:rPr lang="en-US" sz="3600" b="1" dirty="0" smtClean="0">
                <a:latin typeface="Lucida Grande"/>
                <a:ea typeface="ヒラギノ角ゴ ProN W3" charset="0"/>
                <a:cs typeface="Lucida Grande"/>
              </a:rPr>
              <a:t/>
            </a:r>
            <a:br>
              <a:rPr lang="en-US" sz="3600" b="1" dirty="0" smtClean="0">
                <a:latin typeface="Lucida Grande"/>
                <a:ea typeface="ヒラギノ角ゴ ProN W3" charset="0"/>
                <a:cs typeface="Lucida Grande"/>
              </a:rPr>
            </a:br>
            <a:r>
              <a:rPr lang="en-US" sz="3600" b="1" dirty="0" smtClean="0">
                <a:latin typeface="Lucida Grande"/>
                <a:ea typeface="ヒラギノ角ゴ ProN W3" charset="0"/>
                <a:cs typeface="Lucida Grande"/>
              </a:rPr>
              <a:t>Next Steps</a:t>
            </a:r>
            <a:endParaRPr lang="en-US" sz="3600" b="1" dirty="0">
              <a:latin typeface="Lucida Grande"/>
              <a:ea typeface="ヒラギノ角ゴ ProN W3" charset="0"/>
              <a:cs typeface="Lucida Grande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67542"/>
            <a:ext cx="9029700" cy="3972597"/>
          </a:xfrm>
        </p:spPr>
        <p:txBody>
          <a:bodyPr>
            <a:normAutofit fontScale="62500" lnSpcReduction="20000"/>
          </a:bodyPr>
          <a:lstStyle/>
          <a:p>
            <a:pPr marL="971550" lvl="1" indent="-51435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Summarize key </a:t>
            </a: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p</a:t>
            </a: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oints</a:t>
            </a:r>
          </a:p>
          <a:p>
            <a:pPr marL="971550" lvl="1" indent="-51435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Identify opportunities for collaboration</a:t>
            </a:r>
          </a:p>
          <a:p>
            <a:pPr marL="971550" lvl="1" indent="-51435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What can OCTEO do collectively?</a:t>
            </a:r>
            <a:b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</a:b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/>
            </a:r>
            <a:b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</a:br>
            <a:endParaRPr lang="en-US" sz="3500" dirty="0" smtClean="0">
              <a:latin typeface="Lucida Grande"/>
              <a:ea typeface="ヒラギノ角ゴ ProN W3" charset="0"/>
              <a:cs typeface="Lucida Grande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Where are you already </a:t>
            </a: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do</a:t>
            </a: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ing 2.0?  Where thinking 3.0</a:t>
            </a: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?</a:t>
            </a:r>
          </a:p>
          <a:p>
            <a:pPr lvl="1" eaLnBrk="1" hangingPunct="1">
              <a:spcBef>
                <a:spcPct val="0"/>
              </a:spcBef>
            </a:pPr>
            <a:endParaRPr lang="en-US" sz="3500" dirty="0">
              <a:latin typeface="Lucida Grande"/>
              <a:ea typeface="ヒラギノ角ゴ ProN W3" charset="0"/>
              <a:cs typeface="Lucida Grande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What must do you differently</a:t>
            </a: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?</a:t>
            </a:r>
          </a:p>
          <a:p>
            <a:pPr lvl="1" eaLnBrk="1" hangingPunct="1">
              <a:spcBef>
                <a:spcPct val="0"/>
              </a:spcBef>
            </a:pPr>
            <a:endParaRPr lang="en-US" sz="3500" dirty="0" smtClean="0">
              <a:latin typeface="Lucida Grande"/>
              <a:ea typeface="ヒラギノ角ゴ ProN W3" charset="0"/>
              <a:cs typeface="Lucida Grande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Who will you need to convince, and how?</a:t>
            </a:r>
          </a:p>
          <a:p>
            <a:pPr lvl="1" eaLnBrk="1" hangingPunct="1">
              <a:spcBef>
                <a:spcPct val="0"/>
              </a:spcBef>
            </a:pPr>
            <a:endParaRPr lang="en-US" sz="3500" dirty="0" smtClean="0">
              <a:latin typeface="Lucida Grande"/>
              <a:ea typeface="ヒラギノ角ゴ ProN W3" charset="0"/>
              <a:cs typeface="Lucida Grande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3500" dirty="0" smtClean="0">
                <a:latin typeface="Lucida Grande"/>
                <a:ea typeface="ヒラギノ角ゴ ProN W3" charset="0"/>
                <a:cs typeface="Lucida Grande"/>
              </a:rPr>
              <a:t>How will you know when you are successful?</a:t>
            </a:r>
            <a:endParaRPr lang="en-US" sz="3500" dirty="0" smtClean="0">
              <a:latin typeface="Lucida Grande"/>
              <a:ea typeface="ヒラギノ角ゴ ProN W3" charset="0"/>
              <a:cs typeface="Lucida Grande"/>
            </a:endParaRPr>
          </a:p>
          <a:p>
            <a:pPr marL="457200" lvl="1" indent="0" eaLnBrk="1" hangingPunct="1">
              <a:spcBef>
                <a:spcPct val="0"/>
              </a:spcBef>
              <a:buNone/>
            </a:pPr>
            <a:endParaRPr lang="en-US" dirty="0">
              <a:latin typeface="Lucida Grande"/>
              <a:ea typeface="ヒラギノ角ゴ ProN W3" charset="0"/>
              <a:cs typeface="Lucida Grande"/>
            </a:endParaRPr>
          </a:p>
          <a:p>
            <a:pPr marL="457200" lvl="1" indent="0" eaLnBrk="1" hangingPunct="1">
              <a:spcBef>
                <a:spcPct val="0"/>
              </a:spcBef>
              <a:buNone/>
            </a:pPr>
            <a:r>
              <a:rPr lang="en-US" dirty="0" smtClean="0">
                <a:latin typeface="Lucida Grande"/>
                <a:ea typeface="ヒラギノ角ゴ ProN W3" charset="0"/>
                <a:cs typeface="Lucida Grande"/>
              </a:rPr>
              <a:t> </a:t>
            </a:r>
            <a:endParaRPr lang="en-US" dirty="0">
              <a:latin typeface="Lucida Grande"/>
              <a:ea typeface="ヒラギノ角ゴ ProN W3" charset="0"/>
              <a:cs typeface="Lucida Grande"/>
              <a:sym typeface="Chalet NewYorkNineteenSixty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44974" y="5082940"/>
            <a:ext cx="5334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Lucida Grande" charset="0"/>
                <a:cs typeface="Lucida Grande" charset="0"/>
              </a:rPr>
              <a:t>AIA CAE FALL CONFERENCE</a:t>
            </a:r>
            <a:endParaRPr lang="en-US" sz="1200" dirty="0">
              <a:solidFill>
                <a:schemeClr val="bg1"/>
              </a:solidFill>
              <a:latin typeface="Lucida Grande" charset="0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89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91882"/>
            <a:ext cx="7772400" cy="956236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ea typeface="ヒラギノ角ゴ ProN W3" charset="0"/>
              </a:rPr>
              <a:t>Ten Future Work Skills</a:t>
            </a:r>
            <a:br>
              <a:rPr lang="en-US" dirty="0" smtClean="0">
                <a:solidFill>
                  <a:schemeClr val="tx1"/>
                </a:solidFill>
                <a:ea typeface="ヒラギノ角ゴ ProN W3" charset="0"/>
              </a:rPr>
            </a:br>
            <a:endParaRPr lang="en-US" dirty="0">
              <a:solidFill>
                <a:schemeClr val="tx1"/>
              </a:solidFill>
              <a:ea typeface="ヒラギノ角ゴ ProN W3" charset="0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990600" y="6477000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  <p:pic>
        <p:nvPicPr>
          <p:cNvPr id="3" name="Picture 2" descr="Screen Shot 2012-10-01 at 3.56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40941"/>
            <a:ext cx="9144000" cy="1524000"/>
          </a:xfrm>
          <a:prstGeom prst="rect">
            <a:avLst/>
          </a:prstGeom>
        </p:spPr>
      </p:pic>
      <p:pic>
        <p:nvPicPr>
          <p:cNvPr id="4" name="Picture 3" descr="Screen Shot 2012-10-01 at 3.57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06588"/>
            <a:ext cx="9144000" cy="1434353"/>
          </a:xfrm>
          <a:prstGeom prst="rect">
            <a:avLst/>
          </a:prstGeom>
        </p:spPr>
      </p:pic>
      <p:pic>
        <p:nvPicPr>
          <p:cNvPr id="7" name="Picture 6" descr="Screen Shot 2012-10-01 at 4.00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030" y="1272988"/>
            <a:ext cx="7493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194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914400" y="266700"/>
            <a:ext cx="7772400" cy="990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Lucida Grande" charset="0"/>
              </a:rPr>
              <a:t>For More Information</a:t>
            </a:r>
          </a:p>
        </p:txBody>
      </p:sp>
      <p:sp>
        <p:nvSpPr>
          <p:cNvPr id="29698" name="Content Placeholder 5"/>
          <p:cNvSpPr>
            <a:spLocks noGrp="1"/>
          </p:cNvSpPr>
          <p:nvPr>
            <p:ph idx="1"/>
          </p:nvPr>
        </p:nvSpPr>
        <p:spPr>
          <a:xfrm>
            <a:off x="914400" y="2486067"/>
            <a:ext cx="7772400" cy="4114800"/>
          </a:xfrm>
        </p:spPr>
        <p:txBody>
          <a:bodyPr/>
          <a:lstStyle/>
          <a:p>
            <a:pPr marL="0" lvl="1" indent="0" eaLnBrk="1" hangingPunct="1">
              <a:buFontTx/>
              <a:buNone/>
            </a:pPr>
            <a:r>
              <a:rPr lang="en-US" dirty="0">
                <a:latin typeface="Lucida Grande" charset="0"/>
              </a:rPr>
              <a:t>Please visit our website </a:t>
            </a:r>
          </a:p>
          <a:p>
            <a:pPr marL="0" lvl="1" indent="0" eaLnBrk="1" hangingPunct="1">
              <a:buFontTx/>
              <a:buNone/>
            </a:pPr>
            <a:r>
              <a:rPr lang="en-US" dirty="0">
                <a:latin typeface="Lucida Grande" charset="0"/>
              </a:rPr>
              <a:t>at </a:t>
            </a:r>
            <a:r>
              <a:rPr lang="en-US" dirty="0">
                <a:latin typeface="Lucida Grande" charset="0"/>
                <a:hlinkClick r:id="rId3"/>
              </a:rPr>
              <a:t>www.teaching2030.org</a:t>
            </a:r>
            <a:r>
              <a:rPr lang="en-US" dirty="0">
                <a:latin typeface="Lucida Grande" charset="0"/>
              </a:rPr>
              <a:t>. </a:t>
            </a:r>
            <a:endParaRPr lang="en-US" dirty="0" smtClean="0">
              <a:latin typeface="Lucida Grande" charset="0"/>
            </a:endParaRPr>
          </a:p>
          <a:p>
            <a:pPr marL="0" lvl="1" indent="0" eaLnBrk="1" hangingPunct="1">
              <a:buFontTx/>
              <a:buNone/>
            </a:pPr>
            <a:endParaRPr lang="en-US" dirty="0">
              <a:latin typeface="Lucida Grande" charset="0"/>
            </a:endParaRPr>
          </a:p>
          <a:p>
            <a:pPr marL="0" lvl="1" indent="0" eaLnBrk="1" hangingPunct="1">
              <a:buFontTx/>
              <a:buNone/>
            </a:pPr>
            <a:r>
              <a:rPr lang="en-US" dirty="0">
                <a:latin typeface="Lucida Grande" charset="0"/>
              </a:rPr>
              <a:t>Contact </a:t>
            </a:r>
            <a:r>
              <a:rPr lang="en-US" dirty="0" smtClean="0">
                <a:latin typeface="Lucida Grande" charset="0"/>
              </a:rPr>
              <a:t>Kristoffer Kohl </a:t>
            </a:r>
          </a:p>
          <a:p>
            <a:pPr marL="0" lvl="1" indent="0" eaLnBrk="1" hangingPunct="1">
              <a:buFontTx/>
              <a:buNone/>
            </a:pPr>
            <a:r>
              <a:rPr lang="en-US" dirty="0" err="1" smtClean="0">
                <a:latin typeface="Lucida Grande" charset="0"/>
                <a:hlinkClick r:id="rId4"/>
              </a:rPr>
              <a:t>kkohl</a:t>
            </a:r>
            <a:r>
              <a:rPr lang="en-US" dirty="0" err="1">
                <a:latin typeface="Lucida Grande" charset="0"/>
                <a:hlinkClick r:id="rId4"/>
              </a:rPr>
              <a:t>@</a:t>
            </a:r>
            <a:r>
              <a:rPr lang="en-US" dirty="0" err="1" smtClean="0">
                <a:latin typeface="Lucida Grande" charset="0"/>
                <a:hlinkClick r:id="rId4"/>
              </a:rPr>
              <a:t>teachingquality.org</a:t>
            </a:r>
            <a:r>
              <a:rPr lang="en-US" dirty="0" smtClean="0">
                <a:latin typeface="Lucida Grande" charset="0"/>
              </a:rPr>
              <a:t> </a:t>
            </a:r>
            <a:endParaRPr lang="en-US" dirty="0">
              <a:latin typeface="Lucida Grande" charset="0"/>
            </a:endParaRPr>
          </a:p>
          <a:p>
            <a:pPr marL="0" lvl="1" indent="0" eaLnBrk="1" hangingPunct="1">
              <a:buFontTx/>
              <a:buNone/>
            </a:pPr>
            <a:r>
              <a:rPr lang="en-US" dirty="0">
                <a:latin typeface="Lucida Grande" charset="0"/>
              </a:rPr>
              <a:t>to join our ongoing conversation</a:t>
            </a:r>
          </a:p>
          <a:p>
            <a:pPr marL="0" lvl="1" indent="0" eaLnBrk="1" hangingPunct="1">
              <a:buFontTx/>
              <a:buNone/>
            </a:pPr>
            <a:r>
              <a:rPr lang="en-US" dirty="0">
                <a:latin typeface="Lucida Grande" charset="0"/>
              </a:rPr>
              <a:t>about TEACHING 2030.</a:t>
            </a: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2256" y="1471493"/>
            <a:ext cx="2544434" cy="335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90800" y="6477000"/>
            <a:ext cx="5334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Lucida Grande" charset="0"/>
                <a:cs typeface="Lucida Grande" charset="0"/>
              </a:rPr>
              <a:t>AIA CAE FALL CONFERENCE</a:t>
            </a:r>
          </a:p>
        </p:txBody>
      </p:sp>
    </p:spTree>
    <p:extLst>
      <p:ext uri="{BB962C8B-B14F-4D97-AF65-F5344CB8AC3E}">
        <p14:creationId xmlns:p14="http://schemas.microsoft.com/office/powerpoint/2010/main" xmlns="" val="401502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91882"/>
            <a:ext cx="7772400" cy="956236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ea typeface="ヒラギノ角ゴ ProN W3" charset="0"/>
              </a:rPr>
              <a:t>Ten Future Work Skills</a:t>
            </a:r>
            <a:br>
              <a:rPr lang="en-US" dirty="0" smtClean="0">
                <a:solidFill>
                  <a:schemeClr val="tx1"/>
                </a:solidFill>
                <a:ea typeface="ヒラギノ角ゴ ProN W3" charset="0"/>
              </a:rPr>
            </a:br>
            <a:endParaRPr lang="en-US" dirty="0">
              <a:solidFill>
                <a:schemeClr val="tx1"/>
              </a:solidFill>
              <a:ea typeface="ヒラギノ角ゴ ProN W3" charset="0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990600" y="6477000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  <p:pic>
        <p:nvPicPr>
          <p:cNvPr id="2" name="Picture 1" descr="Screen Shot 2012-10-01 at 3.51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76588"/>
            <a:ext cx="9144000" cy="1589269"/>
          </a:xfrm>
          <a:prstGeom prst="rect">
            <a:avLst/>
          </a:prstGeom>
        </p:spPr>
      </p:pic>
      <p:pic>
        <p:nvPicPr>
          <p:cNvPr id="6" name="Picture 5" descr="Screen Shot 2012-10-01 at 3.52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37646"/>
            <a:ext cx="9144000" cy="1538941"/>
          </a:xfrm>
          <a:prstGeom prst="rect">
            <a:avLst/>
          </a:prstGeom>
        </p:spPr>
      </p:pic>
      <p:pic>
        <p:nvPicPr>
          <p:cNvPr id="8" name="Picture 7" descr="Screen Shot 2012-10-01 at 3.54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13647"/>
            <a:ext cx="9144000" cy="16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416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3420229"/>
              </p:ext>
            </p:extLst>
          </p:nvPr>
        </p:nvGraphicFramePr>
        <p:xfrm>
          <a:off x="611188" y="1341438"/>
          <a:ext cx="8137526" cy="5109376"/>
        </p:xfrm>
        <a:graphic>
          <a:graphicData uri="http://schemas.openxmlformats.org/drawingml/2006/table">
            <a:tbl>
              <a:tblPr/>
              <a:tblGrid>
                <a:gridCol w="4068763"/>
                <a:gridCol w="4068763"/>
              </a:tblGrid>
              <a:tr h="531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/>
                          <a:ea typeface="Calibri"/>
                          <a:cs typeface="Times New Roman"/>
                        </a:rPr>
                        <a:t>2009 (Reading</a:t>
                      </a:r>
                      <a:r>
                        <a:rPr lang="en-GB" sz="20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skills, math, science)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i-FI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/>
                          <a:ea typeface="Calibri"/>
                          <a:cs typeface="Times New Roman"/>
                        </a:rPr>
                        <a:t>2006 (Math)</a:t>
                      </a:r>
                      <a:endParaRPr lang="fi-FI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Calibri"/>
                          <a:ea typeface="Calibri"/>
                          <a:cs typeface="Times New Roman"/>
                        </a:rPr>
                        <a:t>Shanghai-China 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Finland</a:t>
                      </a:r>
                      <a:endParaRPr lang="fi-FI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Calibri"/>
                          <a:ea typeface="Calibri"/>
                          <a:cs typeface="Times New Roman"/>
                        </a:rPr>
                        <a:t>Korea 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 smtClean="0">
                          <a:latin typeface="Calibri"/>
                          <a:ea typeface="Calibri"/>
                          <a:cs typeface="Times New Roman"/>
                        </a:rPr>
                        <a:t>Korea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Finland </a:t>
                      </a:r>
                      <a:endParaRPr lang="fi-FI" sz="2000" i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i="0" dirty="0" smtClean="0">
                          <a:latin typeface="Calibri"/>
                          <a:ea typeface="Calibri"/>
                          <a:cs typeface="Times New Roman"/>
                        </a:rPr>
                        <a:t>Canada</a:t>
                      </a:r>
                      <a:endParaRPr lang="fi-FI" sz="2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noProof="0" smtClean="0">
                          <a:latin typeface="Calibri"/>
                          <a:ea typeface="Calibri"/>
                          <a:cs typeface="Times New Roman"/>
                        </a:rPr>
                        <a:t>Hong Kong-China </a:t>
                      </a:r>
                      <a:endParaRPr lang="en-US" sz="2000" noProof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 smtClean="0">
                          <a:latin typeface="Calibri"/>
                          <a:ea typeface="Calibri"/>
                          <a:cs typeface="Times New Roman"/>
                        </a:rPr>
                        <a:t>Netherlands </a:t>
                      </a:r>
                      <a:endParaRPr lang="en-US" sz="2000" i="1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Calibri"/>
                          <a:ea typeface="Calibri"/>
                          <a:cs typeface="Times New Roman"/>
                        </a:rPr>
                        <a:t>Singapore</a:t>
                      </a:r>
                      <a:endParaRPr lang="fi-FI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 smtClean="0">
                          <a:latin typeface="Calibri"/>
                          <a:ea typeface="Calibri"/>
                          <a:cs typeface="Times New Roman"/>
                        </a:rPr>
                        <a:t>Japan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latin typeface="Calibri"/>
                          <a:ea typeface="Calibri"/>
                          <a:cs typeface="Times New Roman"/>
                        </a:rPr>
                        <a:t>Canada 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latin typeface="Calibri"/>
                          <a:ea typeface="Calibri"/>
                          <a:cs typeface="Times New Roman"/>
                        </a:rPr>
                        <a:t>Switzerland</a:t>
                      </a:r>
                      <a:endParaRPr lang="en-US" sz="2000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Calibri"/>
                          <a:ea typeface="Calibri"/>
                          <a:cs typeface="Times New Roman"/>
                        </a:rPr>
                        <a:t>New Zealand 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latin typeface="Calibri"/>
                          <a:ea typeface="Calibri"/>
                          <a:cs typeface="Times New Roman"/>
                        </a:rPr>
                        <a:t>Belgium</a:t>
                      </a:r>
                      <a:endParaRPr lang="en-US" sz="2000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Calibri"/>
                          <a:ea typeface="Calibri"/>
                          <a:cs typeface="Times New Roman"/>
                        </a:rPr>
                        <a:t>Japan </a:t>
                      </a:r>
                      <a:endParaRPr lang="fi-FI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 smtClean="0">
                          <a:latin typeface="Calibri"/>
                          <a:ea typeface="Calibri"/>
                          <a:cs typeface="Times New Roman"/>
                        </a:rPr>
                        <a:t>Australia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latin typeface="Calibri"/>
                          <a:ea typeface="Calibri"/>
                          <a:cs typeface="Times New Roman"/>
                        </a:rPr>
                        <a:t>Australia</a:t>
                      </a:r>
                      <a:endParaRPr lang="fi-FI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Calibri"/>
                          <a:ea typeface="Calibri"/>
                          <a:cs typeface="Times New Roman"/>
                        </a:rPr>
                        <a:t>New Zealand 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Calibri"/>
                          <a:ea typeface="Calibri"/>
                          <a:cs typeface="Times New Roman"/>
                        </a:rPr>
                        <a:t>Netherlands</a:t>
                      </a:r>
                      <a:endParaRPr lang="fi-F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latin typeface="Calibri"/>
                          <a:ea typeface="Calibri"/>
                          <a:cs typeface="Times New Roman"/>
                        </a:rPr>
                        <a:t>Iceland</a:t>
                      </a:r>
                      <a:endParaRPr lang="en-US" sz="2000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471" name="TextBox 2"/>
          <p:cNvSpPr txBox="1">
            <a:spLocks noChangeArrowheads="1"/>
          </p:cNvSpPr>
          <p:nvPr/>
        </p:nvSpPr>
        <p:spPr bwMode="auto">
          <a:xfrm>
            <a:off x="2700338" y="851694"/>
            <a:ext cx="35963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sz="2400" b="1" dirty="0">
                <a:solidFill>
                  <a:srgbClr val="000000"/>
                </a:solidFill>
                <a:latin typeface="Lucida Grande"/>
                <a:cs typeface="Lucida Grande"/>
              </a:rPr>
              <a:t>PISA 2006  and  2009 </a:t>
            </a:r>
          </a:p>
        </p:txBody>
      </p:sp>
      <p:sp>
        <p:nvSpPr>
          <p:cNvPr id="5" name="Date Placeholder 2"/>
          <p:cNvSpPr txBox="1">
            <a:spLocks/>
          </p:cNvSpPr>
          <p:nvPr/>
        </p:nvSpPr>
        <p:spPr bwMode="auto">
          <a:xfrm>
            <a:off x="990600" y="647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2400" b="0" i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30220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3348038" y="796925"/>
            <a:ext cx="5688012" cy="1412875"/>
          </a:xfrm>
        </p:spPr>
        <p:txBody>
          <a:bodyPr/>
          <a:lstStyle/>
          <a:p>
            <a:pPr algn="ctr"/>
            <a:r>
              <a:rPr lang="en-GB" dirty="0">
                <a:latin typeface="Arial" charset="0"/>
              </a:rPr>
              <a:t> </a:t>
            </a: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fi-FI" dirty="0">
                <a:latin typeface="Arial" charset="0"/>
              </a:rPr>
              <a:t/>
            </a:r>
            <a:br>
              <a:rPr lang="fi-FI" dirty="0">
                <a:latin typeface="Arial" charset="0"/>
              </a:rPr>
            </a:br>
            <a:r>
              <a:rPr lang="en-GB" dirty="0" smtClean="0"/>
              <a:t> The Finnish Assessment System</a:t>
            </a:r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563938" y="1312863"/>
            <a:ext cx="5491162" cy="5356225"/>
          </a:xfrm>
        </p:spPr>
        <p:txBody>
          <a:bodyPr/>
          <a:lstStyle/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Schools and teachers have freedom how they assess students learning and schools effectiveness 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For basic education national sample based assessments  of learning outcomes (National Board of Education )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Thematic evaluations (The National Education Evaluation Council)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990600" y="6477000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330200" y="1312864"/>
            <a:ext cx="248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“assimilated </a:t>
            </a:r>
            <a:r>
              <a:rPr lang="en-US" sz="2400" b="1" dirty="0"/>
              <a:t>the knowledge and skills required by the </a:t>
            </a:r>
            <a:r>
              <a:rPr lang="en-US" sz="2400" b="1" dirty="0" smtClean="0"/>
              <a:t>curriculum” 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smtClean="0"/>
              <a:t>“reached </a:t>
            </a:r>
            <a:r>
              <a:rPr lang="en-US" sz="2400" b="1" dirty="0"/>
              <a:t>an adequate level of maturity in line with that school`s </a:t>
            </a:r>
            <a:r>
              <a:rPr lang="en-US" sz="2400" b="1" dirty="0" smtClean="0"/>
              <a:t>goals”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708400" y="800100"/>
            <a:ext cx="5245100" cy="965200"/>
          </a:xfrm>
        </p:spPr>
        <p:txBody>
          <a:bodyPr/>
          <a:lstStyle/>
          <a:p>
            <a:pPr algn="ctr"/>
            <a:r>
              <a:rPr lang="en-GB" sz="2800" dirty="0" smtClean="0"/>
              <a:t>What Makes for High </a:t>
            </a:r>
            <a:r>
              <a:rPr lang="en-GB" sz="2800" dirty="0"/>
              <a:t>Quality Teachers </a:t>
            </a:r>
            <a:r>
              <a:rPr lang="en-GB" sz="2800" dirty="0" smtClean="0"/>
              <a:t>in Finland</a:t>
            </a:r>
            <a:endParaRPr lang="en-GB" sz="2800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708400" y="1341438"/>
            <a:ext cx="5130800" cy="5257800"/>
          </a:xfrm>
        </p:spPr>
        <p:txBody>
          <a:bodyPr/>
          <a:lstStyle/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 Teachers are expected to take the responsibility to develop their profession. </a:t>
            </a:r>
            <a:endParaRPr lang="en-US" dirty="0" smtClean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To analyze complex situations like a researcher </a:t>
            </a:r>
            <a:r>
              <a:rPr lang="en-US" dirty="0" smtClean="0">
                <a:latin typeface="Arial" charset="0"/>
              </a:rPr>
              <a:t>and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To make conclusions and decisions to develop their teaching to different learners. </a:t>
            </a:r>
            <a:endParaRPr lang="en-GB" dirty="0">
              <a:latin typeface="Arial" charset="0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990600" y="6477000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  <p:pic>
        <p:nvPicPr>
          <p:cNvPr id="2" name="Picture 1" descr="IMG_2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765300"/>
            <a:ext cx="3378200" cy="347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859338" y="1008063"/>
            <a:ext cx="4745038" cy="828675"/>
          </a:xfrm>
        </p:spPr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makes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teachers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? 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859338" y="1963738"/>
            <a:ext cx="4176712" cy="5834062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All have MA </a:t>
            </a:r>
            <a:r>
              <a:rPr lang="en-US" dirty="0" smtClean="0">
                <a:latin typeface="Arial" charset="0"/>
              </a:rPr>
              <a:t>degree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No school achievement </a:t>
            </a:r>
            <a:r>
              <a:rPr lang="en-US" dirty="0" smtClean="0">
                <a:latin typeface="Arial" charset="0"/>
              </a:rPr>
              <a:t>testing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No probation </a:t>
            </a:r>
            <a:r>
              <a:rPr lang="en-US" dirty="0" smtClean="0">
                <a:latin typeface="Arial" charset="0"/>
              </a:rPr>
              <a:t>time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No inspectorate </a:t>
            </a:r>
          </a:p>
          <a:p>
            <a:r>
              <a:rPr lang="en-US" dirty="0">
                <a:latin typeface="Arial" charset="0"/>
              </a:rPr>
              <a:t>All belong to Teacher </a:t>
            </a:r>
            <a:r>
              <a:rPr lang="en-US" dirty="0" smtClean="0">
                <a:latin typeface="Arial" charset="0"/>
              </a:rPr>
              <a:t>Union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Not high salary – moderate </a:t>
            </a:r>
            <a:r>
              <a:rPr lang="en-US" dirty="0" smtClean="0">
                <a:latin typeface="Arial" charset="0"/>
              </a:rPr>
              <a:t>level</a:t>
            </a:r>
            <a:endParaRPr lang="fi-FI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Commitment to their </a:t>
            </a:r>
            <a:r>
              <a:rPr lang="en-US" dirty="0" smtClean="0">
                <a:latin typeface="Arial" charset="0"/>
              </a:rPr>
              <a:t>profession</a:t>
            </a:r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990600" y="6477000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  <p:pic>
        <p:nvPicPr>
          <p:cNvPr id="7" name="Picture 6" descr="IMG_21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89100"/>
            <a:ext cx="4732338" cy="447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325070">
            <a:off x="203200" y="4102101"/>
            <a:ext cx="41021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Raija</a:t>
            </a:r>
            <a:r>
              <a:rPr lang="en-US" dirty="0" smtClean="0"/>
              <a:t> </a:t>
            </a:r>
            <a:r>
              <a:rPr lang="en-US" dirty="0" err="1"/>
              <a:t>Vahasalo</a:t>
            </a:r>
            <a:r>
              <a:rPr lang="en-US" dirty="0"/>
              <a:t> (Chair, Education and Culture Committee): “Our students do well because all our teachers have master’s degrees in education.”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Becoming a </a:t>
            </a:r>
            <a:r>
              <a:rPr lang="en-GB" sz="3600" dirty="0" smtClean="0"/>
              <a:t>teacher in Finland</a:t>
            </a:r>
            <a:endParaRPr lang="en-GB" sz="360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cs typeface="Times New Roman" charset="0"/>
              </a:rPr>
              <a:t>A very popular academic career</a:t>
            </a: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10 % of the high-talented  applicants are selected to start their </a:t>
            </a:r>
            <a:r>
              <a:rPr lang="en-GB" sz="2000" dirty="0" smtClean="0">
                <a:latin typeface="Arial" charset="0"/>
                <a:cs typeface="Times New Roman" charset="0"/>
              </a:rPr>
              <a:t>studies</a:t>
            </a:r>
          </a:p>
          <a:p>
            <a:pPr marL="0" lvl="1" indent="0">
              <a:buNone/>
            </a:pPr>
            <a:endParaRPr lang="en-GB" dirty="0">
              <a:latin typeface="Arial" charset="0"/>
              <a:cs typeface="Times New Roman" charset="0"/>
            </a:endParaRPr>
          </a:p>
          <a:p>
            <a:r>
              <a:rPr lang="en-GB" dirty="0">
                <a:latin typeface="Arial" charset="0"/>
                <a:cs typeface="Times New Roman" charset="0"/>
              </a:rPr>
              <a:t>Entrance </a:t>
            </a:r>
            <a:r>
              <a:rPr lang="en-GB" dirty="0" smtClean="0">
                <a:latin typeface="Arial" charset="0"/>
                <a:cs typeface="Times New Roman" charset="0"/>
              </a:rPr>
              <a:t>examinations</a:t>
            </a:r>
            <a:endParaRPr lang="en-GB" dirty="0">
              <a:latin typeface="Arial" charset="0"/>
              <a:cs typeface="Times New Roman" charset="0"/>
            </a:endParaRP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 skills needed in high quality </a:t>
            </a:r>
            <a:r>
              <a:rPr lang="en-GB" sz="2000" dirty="0" smtClean="0">
                <a:latin typeface="Arial" charset="0"/>
                <a:cs typeface="Times New Roman" charset="0"/>
              </a:rPr>
              <a:t>profession</a:t>
            </a:r>
            <a:endParaRPr lang="en-GB" sz="2000" dirty="0">
              <a:latin typeface="Arial" charset="0"/>
              <a:cs typeface="Times New Roman" charset="0"/>
            </a:endParaRP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Interviews  - motivation </a:t>
            </a:r>
          </a:p>
          <a:p>
            <a:pPr lvl="1"/>
            <a:r>
              <a:rPr lang="en-GB" sz="2000" dirty="0">
                <a:latin typeface="Arial" charset="0"/>
                <a:cs typeface="Times New Roman" charset="0"/>
              </a:rPr>
              <a:t> Social skills in a group</a:t>
            </a:r>
            <a:r>
              <a:rPr lang="en-GB" sz="2000" dirty="0">
                <a:latin typeface="Arial" charset="0"/>
              </a:rPr>
              <a:t> </a:t>
            </a:r>
          </a:p>
          <a:p>
            <a:endParaRPr lang="en-GB" dirty="0">
              <a:latin typeface="Arial" charset="0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B8CE69"/>
                </a:solidFill>
                <a:latin typeface="Lucida Grande" charset="0"/>
                <a:cs typeface="Lucida Grande" charset="0"/>
              </a:rPr>
              <a:t>#teaching2030</a:t>
            </a:r>
            <a:endParaRPr lang="en-US" sz="1200" dirty="0">
              <a:solidFill>
                <a:srgbClr val="B8CE69"/>
              </a:solidFill>
              <a:latin typeface="Lucida Grande" charset="0"/>
              <a:cs typeface="Lucida Grand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TQ_PP_MASTER B">
  <a:themeElements>
    <a:clrScheme name="">
      <a:dk1>
        <a:srgbClr val="333333"/>
      </a:dk1>
      <a:lt1>
        <a:srgbClr val="FFFFFF"/>
      </a:lt1>
      <a:dk2>
        <a:srgbClr val="666666"/>
      </a:dk2>
      <a:lt2>
        <a:srgbClr val="999999"/>
      </a:lt2>
      <a:accent1>
        <a:srgbClr val="B8CE69"/>
      </a:accent1>
      <a:accent2>
        <a:srgbClr val="260A62"/>
      </a:accent2>
      <a:accent3>
        <a:srgbClr val="FFFFFF"/>
      </a:accent3>
      <a:accent4>
        <a:srgbClr val="2A2A2A"/>
      </a:accent4>
      <a:accent5>
        <a:srgbClr val="D8E3B9"/>
      </a:accent5>
      <a:accent6>
        <a:srgbClr val="210858"/>
      </a:accent6>
      <a:hlink>
        <a:srgbClr val="705A99"/>
      </a:hlink>
      <a:folHlink>
        <a:srgbClr val="B548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3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</TotalTime>
  <Words>471</Words>
  <Application>Microsoft Macintosh PowerPoint</Application>
  <PresentationFormat>On-screen Show (4:3)</PresentationFormat>
  <Paragraphs>139</Paragraphs>
  <Slides>30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CTQ_PP_MASTER B</vt:lpstr>
      <vt:lpstr> TEACHING 2030 Leveraging Teacher Prep 2.0 </vt:lpstr>
      <vt:lpstr>The School of Tomorrow (Today)</vt:lpstr>
      <vt:lpstr>Ten Future Work Skills </vt:lpstr>
      <vt:lpstr>Ten Future Work Skills </vt:lpstr>
      <vt:lpstr>Slide 5</vt:lpstr>
      <vt:lpstr>           The Finnish Assessment System </vt:lpstr>
      <vt:lpstr>What Makes for High Quality Teachers in Finland</vt:lpstr>
      <vt:lpstr>What makes Finnish teachers different? </vt:lpstr>
      <vt:lpstr>Becoming a teacher in Finland</vt:lpstr>
      <vt:lpstr>Serious preparation for teaching in Finland</vt:lpstr>
      <vt:lpstr>Slide 11</vt:lpstr>
      <vt:lpstr>Slide 12</vt:lpstr>
      <vt:lpstr>Slide 13</vt:lpstr>
      <vt:lpstr>Slide 14</vt:lpstr>
      <vt:lpstr>Slide 15</vt:lpstr>
      <vt:lpstr> Edugames &amp; the Personalization of Teaching and Learning</vt:lpstr>
      <vt:lpstr>Slide 17</vt:lpstr>
      <vt:lpstr>Schools as Hubs of the Community </vt:lpstr>
      <vt:lpstr>Slide 19</vt:lpstr>
      <vt:lpstr>Pathways to Careers in Teaching in Singapore </vt:lpstr>
      <vt:lpstr>Slide 21</vt:lpstr>
      <vt:lpstr>The “Networked Teacher”</vt:lpstr>
      <vt:lpstr>Slide 23</vt:lpstr>
      <vt:lpstr>Slide 24</vt:lpstr>
      <vt:lpstr>Slide 25</vt:lpstr>
      <vt:lpstr>Slide 26</vt:lpstr>
      <vt:lpstr>Slide 27</vt:lpstr>
      <vt:lpstr>Slide 28</vt:lpstr>
      <vt:lpstr>Leveraging Teacher Prep 3.0  Next Steps</vt:lpstr>
      <vt:lpstr>For More Information</vt:lpstr>
    </vt:vector>
  </TitlesOfParts>
  <Company>Center for Teaching Quality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Burgauer</dc:creator>
  <cp:lastModifiedBy>Rena</cp:lastModifiedBy>
  <cp:revision>48</cp:revision>
  <dcterms:created xsi:type="dcterms:W3CDTF">2012-09-28T14:18:22Z</dcterms:created>
  <dcterms:modified xsi:type="dcterms:W3CDTF">2012-10-24T17:21:51Z</dcterms:modified>
</cp:coreProperties>
</file>